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notesMasterIdLst>
    <p:notesMasterId r:id="rId27"/>
  </p:notesMasterIdLst>
  <p:sldIdLst>
    <p:sldId id="326" r:id="rId2"/>
    <p:sldId id="773" r:id="rId3"/>
    <p:sldId id="774" r:id="rId4"/>
    <p:sldId id="770" r:id="rId5"/>
    <p:sldId id="772" r:id="rId6"/>
    <p:sldId id="771" r:id="rId7"/>
    <p:sldId id="743" r:id="rId8"/>
    <p:sldId id="742" r:id="rId9"/>
    <p:sldId id="752" r:id="rId10"/>
    <p:sldId id="745" r:id="rId11"/>
    <p:sldId id="767" r:id="rId12"/>
    <p:sldId id="744" r:id="rId13"/>
    <p:sldId id="769" r:id="rId14"/>
    <p:sldId id="746" r:id="rId15"/>
    <p:sldId id="751" r:id="rId16"/>
    <p:sldId id="766" r:id="rId17"/>
    <p:sldId id="753" r:id="rId18"/>
    <p:sldId id="763" r:id="rId19"/>
    <p:sldId id="747" r:id="rId20"/>
    <p:sldId id="749" r:id="rId21"/>
    <p:sldId id="755" r:id="rId22"/>
    <p:sldId id="750" r:id="rId23"/>
    <p:sldId id="768" r:id="rId24"/>
    <p:sldId id="748" r:id="rId25"/>
    <p:sldId id="73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37A1C"/>
    <a:srgbClr val="C69C04"/>
    <a:srgbClr val="FFC90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65" autoAdjust="0"/>
    <p:restoredTop sz="97956" autoAdjust="0"/>
  </p:normalViewPr>
  <p:slideViewPr>
    <p:cSldViewPr snapToGrid="0" snapToObjects="1">
      <p:cViewPr varScale="1">
        <p:scale>
          <a:sx n="87" d="100"/>
          <a:sy n="87" d="100"/>
        </p:scale>
        <p:origin x="6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cardolago:Documents:Chile%20Growth%20ra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icardolago:Documents:Exports%20Peru%20July%20Peru2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06536682914599E-2"/>
          <c:y val="0.15615920612663101"/>
          <c:w val="0.90179266644923795"/>
          <c:h val="0.7148739629022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91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D5"/>
              </a:solidFill>
            </c:spPr>
          </c:dPt>
          <c:dPt>
            <c:idx val="1"/>
            <c:invertIfNegative val="0"/>
            <c:bubble3D val="0"/>
            <c:spPr>
              <a:solidFill>
                <a:srgbClr val="CA060D"/>
              </a:solidFill>
            </c:spPr>
          </c:dPt>
          <c:dPt>
            <c:idx val="2"/>
            <c:invertIfNegative val="0"/>
            <c:bubble3D val="0"/>
            <c:spPr>
              <a:solidFill>
                <a:srgbClr val="4E8305"/>
              </a:solidFill>
            </c:spPr>
          </c:dPt>
          <c:dLbls>
            <c:dLbl>
              <c:idx val="0"/>
              <c:layout>
                <c:manualLayout>
                  <c:x val="0"/>
                  <c:y val="-2.7777777777777801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 Average for</a:t>
                    </a:r>
                    <a:r>
                      <a:rPr lang="en-US" sz="2400" baseline="0" dirty="0" smtClean="0"/>
                      <a:t> </a:t>
                    </a:r>
                    <a:r>
                      <a:rPr lang="en-US" sz="2400" dirty="0" smtClean="0"/>
                      <a:t>period</a:t>
                    </a:r>
                  </a:p>
                  <a:p>
                    <a:r>
                      <a:rPr lang="en-US" sz="2400" dirty="0" smtClean="0"/>
                      <a:t> 5%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 dirty="0" err="1" smtClean="0"/>
                      <a:t>Subperiod</a:t>
                    </a:r>
                    <a:r>
                      <a:rPr lang="en-US" sz="2400" dirty="0" smtClean="0"/>
                      <a:t>  Emergin</a:t>
                    </a:r>
                    <a:r>
                      <a:rPr lang="en-US" sz="2400" baseline="0" dirty="0" smtClean="0"/>
                      <a:t>g market  crisis </a:t>
                    </a:r>
                  </a:p>
                  <a:p>
                    <a:pPr>
                      <a:defRPr sz="2400" b="1"/>
                    </a:pPr>
                    <a:r>
                      <a:rPr lang="en-US" sz="2400" dirty="0" smtClean="0"/>
                      <a:t>2.3</a:t>
                    </a:r>
                    <a:r>
                      <a:rPr lang="en-US" sz="2400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 dirty="0" smtClean="0"/>
                      <a:t>Rest</a:t>
                    </a:r>
                    <a:r>
                      <a:rPr lang="en-US" sz="2400" baseline="0" dirty="0" smtClean="0"/>
                      <a:t> of the years </a:t>
                    </a:r>
                    <a:r>
                      <a:rPr lang="en-US" sz="2400" dirty="0" smtClean="0"/>
                      <a:t>7.0</a:t>
                    </a:r>
                    <a:r>
                      <a:rPr lang="en-US" sz="2400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'[1]Cuadro '!$B$18:$B$20</c:f>
              <c:strCache>
                <c:ptCount val="3"/>
                <c:pt idx="0">
                  <c:v>Crecimiento promendio anual del PBI : ( 1991 - 2013) </c:v>
                </c:pt>
                <c:pt idx="1">
                  <c:v>Subperiodo con crisis internacional/ politica ( 91 , 92 , 96 , 97, 98 , 2000 , 2001 , 2009 , 2012 )  </c:v>
                </c:pt>
                <c:pt idx="2">
                  <c:v> Subperiodo sin crisis internacional </c:v>
                </c:pt>
              </c:strCache>
            </c:strRef>
          </c:cat>
          <c:val>
            <c:numRef>
              <c:f>'[1]Cuadro '!$C$18:$C$20</c:f>
              <c:numCache>
                <c:formatCode>0.0%</c:formatCode>
                <c:ptCount val="3"/>
                <c:pt idx="0" formatCode="0%">
                  <c:v>0.05</c:v>
                </c:pt>
                <c:pt idx="1">
                  <c:v>2.3E-2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806624"/>
        <c:axId val="370809760"/>
      </c:barChart>
      <c:catAx>
        <c:axId val="370806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0809760"/>
        <c:crosses val="autoZero"/>
        <c:auto val="1"/>
        <c:lblAlgn val="ctr"/>
        <c:lblOffset val="100"/>
        <c:noMultiLvlLbl val="0"/>
      </c:catAx>
      <c:valAx>
        <c:axId val="3708097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sr-Latn-RS"/>
          </a:p>
        </c:txPr>
        <c:crossAx val="370806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8900878535107"/>
          <c:y val="0.107796869751368"/>
          <c:w val="0.85864963281435702"/>
          <c:h val="0.80237444560210902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Exportaciones (mill. US$)</c:v>
                </c:pt>
              </c:strCache>
            </c:strRef>
          </c:tx>
          <c:spPr>
            <a:ln w="76200" cmpd="sng"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471938139186399E-3"/>
                  <c:y val="-2.530730296456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9887752556747296E-3"/>
                  <c:y val="-4.1576283441793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24719381391868E-3"/>
                  <c:y val="-0.11388286334056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4.98877525567491E-3"/>
                  <c:y val="-0.104844540853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strCache>
            </c:strRef>
          </c:cat>
          <c:val>
            <c:numRef>
              <c:f>Sheet1!$B$2:$B$16</c:f>
              <c:numCache>
                <c:formatCode>0</c:formatCode>
                <c:ptCount val="15"/>
                <c:pt idx="0">
                  <c:v>7025.7299384010303</c:v>
                </c:pt>
                <c:pt idx="1">
                  <c:v>7713.9000002489474</c:v>
                </c:pt>
                <c:pt idx="2">
                  <c:v>9090.7327071601594</c:v>
                </c:pt>
                <c:pt idx="3">
                  <c:v>12809.1694140045</c:v>
                </c:pt>
                <c:pt idx="4">
                  <c:v>17367.6842670482</c:v>
                </c:pt>
                <c:pt idx="5">
                  <c:v>23830.147244838299</c:v>
                </c:pt>
                <c:pt idx="6">
                  <c:v>28093.759983461601</c:v>
                </c:pt>
                <c:pt idx="7">
                  <c:v>31018.541408129</c:v>
                </c:pt>
                <c:pt idx="8">
                  <c:v>27070.519638872771</c:v>
                </c:pt>
                <c:pt idx="9">
                  <c:v>35803.080814579902</c:v>
                </c:pt>
                <c:pt idx="10">
                  <c:v>46375.961566119899</c:v>
                </c:pt>
                <c:pt idx="11">
                  <c:v>46366.712944556799</c:v>
                </c:pt>
                <c:pt idx="12">
                  <c:v>42176.7952907285</c:v>
                </c:pt>
                <c:pt idx="13">
                  <c:v>40000</c:v>
                </c:pt>
                <c:pt idx="14" formatCode="#,##0">
                  <c:v>36000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76200" cmpd="sng"/>
          </c:spPr>
          <c:trendline>
            <c:spPr>
              <a:ln w="57150" cmpd="sng"/>
            </c:spPr>
            <c:trendlineType val="exp"/>
            <c:dispRSqr val="0"/>
            <c:dispEq val="1"/>
            <c:trendlineLbl>
              <c:layout>
                <c:manualLayout>
                  <c:x val="-0.37944604953814498"/>
                  <c:y val="0.108685614406659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000" b="1"/>
                  </a:pPr>
                  <a:endParaRPr lang="sr-Latn-RS"/>
                </a:p>
              </c:txPr>
            </c:trendlineLbl>
          </c:trendline>
          <c:cat>
            <c:strRef>
              <c:f>Sheet1!$A$2:$A$16</c:f>
              <c:strCach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strCache>
            </c:strRef>
          </c:cat>
          <c:val>
            <c:numRef>
              <c:f>Sheet1!$C$2:$C$16</c:f>
              <c:numCache>
                <c:formatCode>0</c:formatCode>
                <c:ptCount val="15"/>
                <c:pt idx="0">
                  <c:v>7025.7299384010303</c:v>
                </c:pt>
                <c:pt idx="1">
                  <c:v>7713.9000002489474</c:v>
                </c:pt>
                <c:pt idx="2">
                  <c:v>9090.7327071601594</c:v>
                </c:pt>
                <c:pt idx="3">
                  <c:v>12809.1694140045</c:v>
                </c:pt>
                <c:pt idx="4">
                  <c:v>17367.6842670482</c:v>
                </c:pt>
                <c:pt idx="5">
                  <c:v>23830.147244838299</c:v>
                </c:pt>
                <c:pt idx="6">
                  <c:v>28093.759983461601</c:v>
                </c:pt>
                <c:pt idx="7">
                  <c:v>31018.541408129</c:v>
                </c:pt>
                <c:pt idx="8">
                  <c:v>27070.519638872771</c:v>
                </c:pt>
                <c:pt idx="9">
                  <c:v>35803.080814579902</c:v>
                </c:pt>
                <c:pt idx="10">
                  <c:v>46375.961566119899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807800"/>
        <c:axId val="370408600"/>
      </c:areaChart>
      <c:catAx>
        <c:axId val="370807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sr-Latn-RS"/>
          </a:p>
        </c:txPr>
        <c:crossAx val="370408600"/>
        <c:crosses val="autoZero"/>
        <c:auto val="1"/>
        <c:lblAlgn val="ctr"/>
        <c:lblOffset val="100"/>
        <c:noMultiLvlLbl val="0"/>
      </c:catAx>
      <c:valAx>
        <c:axId val="370408600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sr-Latn-RS"/>
          </a:p>
        </c:txPr>
        <c:crossAx val="370807800"/>
        <c:crosses val="autoZero"/>
        <c:crossBetween val="midCat"/>
      </c:valAx>
    </c:plotArea>
    <c:legend>
      <c:legendPos val="t"/>
      <c:legendEntry>
        <c:idx val="1"/>
        <c:delete val="1"/>
      </c:legendEntry>
      <c:legendEntry>
        <c:idx val="2"/>
        <c:delete val="1"/>
      </c:legendEntry>
      <c:overlay val="0"/>
      <c:txPr>
        <a:bodyPr/>
        <a:lstStyle/>
        <a:p>
          <a:pPr>
            <a:defRPr sz="2400" b="1"/>
          </a:pPr>
          <a:endParaRPr lang="sr-Latn-R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49159-66D5-BC45-89E8-A9E35807BAD6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C9B2F-89AE-BD40-A550-BB0882F612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0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C9B2F-89AE-BD40-A550-BB0882F6127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8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C9B2F-89AE-BD40-A550-BB0882F612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1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F17-6C30-CD46-8CDD-3AF0DFA16F90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F17-6C30-CD46-8CDD-3AF0DFA16F90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6BBB-5306-4A41-AACF-5A74CE232C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F17-6C30-CD46-8CDD-3AF0DFA16F90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6BBB-5306-4A41-AACF-5A74CE232C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F17-6C30-CD46-8CDD-3AF0DFA16F90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6BBB-5306-4A41-AACF-5A74CE232C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F17-6C30-CD46-8CDD-3AF0DFA16F90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6BBB-5306-4A41-AACF-5A74CE232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F17-6C30-CD46-8CDD-3AF0DFA16F90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6BBB-5306-4A41-AACF-5A74CE232C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F17-6C30-CD46-8CDD-3AF0DFA16F90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6BBB-5306-4A41-AACF-5A74CE232C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F17-6C30-CD46-8CDD-3AF0DFA16F90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6BBB-5306-4A41-AACF-5A74CE232C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F17-6C30-CD46-8CDD-3AF0DFA16F90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6BBB-5306-4A41-AACF-5A74CE232C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F17-6C30-CD46-8CDD-3AF0DFA16F90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6BBB-5306-4A41-AACF-5A74CE232C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F17-6C30-CD46-8CDD-3AF0DFA16F90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6BBB-5306-4A41-AACF-5A74CE232C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F17-6C30-CD46-8CDD-3AF0DFA16F90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6BBB-5306-4A41-AACF-5A74CE232C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F17-6C30-CD46-8CDD-3AF0DFA16F90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6BBB-5306-4A41-AACF-5A74CE232C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F17-6C30-CD46-8CDD-3AF0DFA16F90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6BBB-5306-4A41-AACF-5A74CE232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F17-6C30-CD46-8CDD-3AF0DFA16F90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6BBB-5306-4A41-AACF-5A74CE232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F17-6C30-CD46-8CDD-3AF0DFA16F90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5048F17-6C30-CD46-8CDD-3AF0DFA16F90}" type="datetimeFigureOut">
              <a:rPr lang="en-US" smtClean="0"/>
              <a:pPr/>
              <a:t>7/4/2016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6D066BBB-5306-4A41-AACF-5A74CE232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Vale_un_Per%C3%B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82" y="1041400"/>
            <a:ext cx="8796760" cy="2921000"/>
          </a:xfrm>
        </p:spPr>
        <p:txBody>
          <a:bodyPr>
            <a:normAutofit fontScale="90000"/>
          </a:bodyPr>
          <a:lstStyle/>
          <a:p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/>
              <a:t/>
            </a:r>
            <a:br>
              <a:rPr lang="es-ES_tradnl" sz="3200" b="1" dirty="0"/>
            </a:b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/>
              <a:t/>
            </a:r>
            <a:br>
              <a:rPr lang="es-ES_tradnl" sz="3200" b="1" dirty="0"/>
            </a:b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 smtClean="0"/>
              <a:t> </a:t>
            </a:r>
            <a:br>
              <a:rPr lang="es-ES_tradnl" sz="3200" b="1" dirty="0" smtClean="0"/>
            </a:br>
            <a:r>
              <a:rPr lang="es-ES_tradnl" sz="3200" b="1" dirty="0"/>
              <a:t/>
            </a:r>
            <a:br>
              <a:rPr lang="es-ES_tradnl" sz="3200" b="1" dirty="0"/>
            </a:b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Comments on “</a:t>
            </a:r>
            <a:r>
              <a:rPr lang="es-ES_tradnl" sz="3100" b="1" dirty="0" smtClean="0"/>
              <a:t>Are </a:t>
            </a:r>
            <a:r>
              <a:rPr lang="es-ES_tradnl" sz="3100" b="1" dirty="0" err="1"/>
              <a:t>Sovereign</a:t>
            </a:r>
            <a:r>
              <a:rPr lang="es-ES_tradnl" sz="3100" b="1" dirty="0"/>
              <a:t> Credit Ratings</a:t>
            </a:r>
            <a:br>
              <a:rPr lang="es-ES_tradnl" sz="3100" b="1" dirty="0"/>
            </a:br>
            <a:r>
              <a:rPr lang="es-ES_tradnl" sz="3100" b="1" dirty="0" err="1"/>
              <a:t>Overrated</a:t>
            </a:r>
            <a:r>
              <a:rPr lang="es-ES_tradnl" sz="3100" b="1" dirty="0" smtClean="0"/>
              <a:t>?</a:t>
            </a:r>
            <a:r>
              <a:rPr lang="en-US" sz="3100" b="1" i="1" dirty="0" smtClean="0"/>
              <a:t>” by </a:t>
            </a:r>
            <a:r>
              <a:rPr lang="es-ES_tradnl" sz="3100" b="1" i="1" dirty="0" smtClean="0"/>
              <a:t> </a:t>
            </a:r>
            <a:r>
              <a:rPr lang="es-ES_tradnl" sz="3100" b="1" i="1" dirty="0" err="1"/>
              <a:t>Kunovac</a:t>
            </a:r>
            <a:r>
              <a:rPr lang="es-ES_tradnl" sz="3100" b="1" i="1" dirty="0"/>
              <a:t> </a:t>
            </a:r>
            <a:r>
              <a:rPr lang="es-ES_tradnl" sz="3100" b="1" i="1" dirty="0" smtClean="0"/>
              <a:t>and </a:t>
            </a:r>
            <a:r>
              <a:rPr lang="es-ES_tradnl" sz="3100" b="1" i="1" dirty="0" err="1" smtClean="0"/>
              <a:t>Ravnik</a:t>
            </a:r>
            <a:r>
              <a:rPr lang="es-ES_tradnl" sz="3100" b="1" i="1" dirty="0" smtClean="0"/>
              <a:t/>
            </a:r>
            <a:br>
              <a:rPr lang="es-ES_tradnl" sz="3100" b="1" i="1" dirty="0" smtClean="0"/>
            </a:br>
            <a:r>
              <a:rPr lang="es-ES_tradnl" sz="3100" b="1" i="1" dirty="0"/>
              <a:t/>
            </a:r>
            <a:br>
              <a:rPr lang="es-ES_tradnl" sz="3100" b="1" i="1" dirty="0"/>
            </a:br>
            <a:r>
              <a:rPr lang="es-ES_tradnl" sz="3100" b="1" i="1" dirty="0" err="1" smtClean="0"/>
              <a:t>Comments</a:t>
            </a:r>
            <a:r>
              <a:rPr lang="es-ES_tradnl" sz="3100" b="1" i="1" dirty="0" smtClean="0"/>
              <a:t>  </a:t>
            </a:r>
            <a:r>
              <a:rPr lang="es-ES_tradnl" sz="3100" b="1" i="1" dirty="0" err="1" smtClean="0"/>
              <a:t>by</a:t>
            </a:r>
            <a:r>
              <a:rPr lang="es-ES_tradnl" sz="3100" b="1" i="1" dirty="0" smtClean="0"/>
              <a:t> Ricardo Lago </a:t>
            </a:r>
            <a:r>
              <a:rPr lang="es-ES_tradnl" sz="2800" b="1" i="1" dirty="0"/>
              <a:t/>
            </a:r>
            <a:br>
              <a:rPr lang="es-ES_tradnl" sz="2800" b="1" i="1" dirty="0"/>
            </a:br>
            <a:endParaRPr lang="en-US" sz="3100" b="1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762500"/>
            <a:ext cx="8001000" cy="1905000"/>
          </a:xfrm>
        </p:spPr>
        <p:txBody>
          <a:bodyPr>
            <a:normAutofit/>
          </a:bodyPr>
          <a:lstStyle/>
          <a:p>
            <a:r>
              <a:rPr lang="en-GB" b="1" dirty="0" smtClean="0"/>
              <a:t>June </a:t>
            </a:r>
            <a:r>
              <a:rPr lang="es-ES_tradnl" b="1" dirty="0" smtClean="0"/>
              <a:t> 12th , 2016</a:t>
            </a:r>
          </a:p>
        </p:txBody>
      </p:sp>
    </p:spTree>
    <p:extLst>
      <p:ext uri="{BB962C8B-B14F-4D97-AF65-F5344CB8AC3E}">
        <p14:creationId xmlns:p14="http://schemas.microsoft.com/office/powerpoint/2010/main" val="38492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 err="1"/>
              <a:t>A</a:t>
            </a:r>
            <a:r>
              <a:rPr lang="es-ES_tradnl" sz="3600" dirty="0" err="1" smtClean="0"/>
              <a:t>ssets</a:t>
            </a:r>
            <a:r>
              <a:rPr lang="es-ES_tradnl" sz="3600" dirty="0" smtClean="0"/>
              <a:t> are </a:t>
            </a:r>
            <a:r>
              <a:rPr lang="es-ES_tradnl" sz="3600" dirty="0" err="1" smtClean="0"/>
              <a:t>overvalued</a:t>
            </a:r>
            <a:r>
              <a:rPr lang="es-ES_tradnl" sz="3600" dirty="0" smtClean="0"/>
              <a:t> </a:t>
            </a:r>
            <a:r>
              <a:rPr lang="es-ES_tradnl" sz="3600" b="1" dirty="0" smtClean="0"/>
              <a:t/>
            </a:r>
            <a:br>
              <a:rPr lang="es-ES_tradnl" sz="3600" b="1" dirty="0" smtClean="0"/>
            </a:br>
            <a:r>
              <a:rPr lang="es-ES_tradnl" sz="3200" b="1" dirty="0" smtClean="0"/>
              <a:t> </a:t>
            </a:r>
            <a:r>
              <a:rPr lang="es-ES_tradnl" sz="2800" dirty="0" err="1" smtClean="0"/>
              <a:t>Shiller’s</a:t>
            </a:r>
            <a:r>
              <a:rPr lang="es-ES_tradnl" sz="2800" dirty="0" smtClean="0"/>
              <a:t> CAPE of the S&amp;P 500</a:t>
            </a:r>
            <a:endParaRPr lang="es-ES_tradnl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644" r="-36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24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 err="1" smtClean="0"/>
              <a:t>Why</a:t>
            </a:r>
            <a:r>
              <a:rPr lang="es-ES_tradnl" sz="3600" dirty="0" smtClean="0"/>
              <a:t> CAPE ?</a:t>
            </a:r>
            <a:endParaRPr lang="es-ES_tradnl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27860" r="-27860"/>
          <a:stretch>
            <a:fillRect/>
          </a:stretch>
        </p:blipFill>
        <p:spPr>
          <a:xfrm>
            <a:off x="-787399" y="1417638"/>
            <a:ext cx="10293439" cy="5293741"/>
          </a:xfrm>
        </p:spPr>
      </p:pic>
    </p:spTree>
    <p:extLst>
      <p:ext uri="{BB962C8B-B14F-4D97-AF65-F5344CB8AC3E}">
        <p14:creationId xmlns:p14="http://schemas.microsoft.com/office/powerpoint/2010/main" val="42686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 smtClean="0"/>
              <a:t> </a:t>
            </a:r>
            <a:r>
              <a:rPr lang="es-ES_tradnl" sz="3600" dirty="0" err="1" smtClean="0"/>
              <a:t>Derivatives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risk</a:t>
            </a:r>
            <a:r>
              <a:rPr lang="es-ES_tradnl" sz="3600" b="1" dirty="0" smtClean="0"/>
              <a:t> </a:t>
            </a:r>
            <a:endParaRPr lang="es-ES_tradnl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774" b="-17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42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478" r="-374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993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127000"/>
            <a:ext cx="8001000" cy="1290638"/>
          </a:xfrm>
        </p:spPr>
        <p:txBody>
          <a:bodyPr/>
          <a:lstStyle/>
          <a:p>
            <a:r>
              <a:rPr lang="en-US" sz="3200" dirty="0" smtClean="0"/>
              <a:t>Problem</a:t>
            </a:r>
            <a:br>
              <a:rPr lang="en-US" sz="3200" dirty="0" smtClean="0"/>
            </a:br>
            <a:r>
              <a:rPr lang="en-US" sz="3200" dirty="0" smtClean="0"/>
              <a:t>  </a:t>
            </a:r>
            <a:r>
              <a:rPr lang="en-US" sz="3200" dirty="0"/>
              <a:t>M</a:t>
            </a:r>
            <a:r>
              <a:rPr lang="en-US" sz="3200" dirty="0" smtClean="0"/>
              <a:t>any traders believe that zero interest rates are the normal state of nature!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800" b="1" dirty="0" err="1" smtClean="0"/>
              <a:t>Bloomberg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Survey</a:t>
            </a:r>
            <a:r>
              <a:rPr lang="es-ES_tradnl" sz="2800" b="1" dirty="0" smtClean="0"/>
              <a:t> </a:t>
            </a:r>
            <a:endParaRPr lang="es-ES_tradnl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</a:t>
            </a:r>
            <a:r>
              <a:rPr lang="en-US" sz="2800" dirty="0" smtClean="0"/>
              <a:t>ne </a:t>
            </a:r>
            <a:r>
              <a:rPr lang="en-US" sz="2800" dirty="0"/>
              <a:t>third of traders </a:t>
            </a:r>
            <a:r>
              <a:rPr lang="en-US" sz="2800" dirty="0" smtClean="0"/>
              <a:t> </a:t>
            </a:r>
            <a:r>
              <a:rPr lang="en-US" sz="2800" dirty="0"/>
              <a:t>never experienced anything other than zero interest </a:t>
            </a:r>
            <a:r>
              <a:rPr lang="en-US" sz="2800" dirty="0" smtClean="0"/>
              <a:t>rates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T</a:t>
            </a:r>
            <a:r>
              <a:rPr lang="en-US" sz="2800" dirty="0" smtClean="0"/>
              <a:t>wo </a:t>
            </a:r>
            <a:r>
              <a:rPr lang="en-US" sz="2800" dirty="0"/>
              <a:t>thirds have no adult memory of the </a:t>
            </a:r>
            <a:r>
              <a:rPr lang="en-US" sz="2800" dirty="0" smtClean="0"/>
              <a:t>dotcom </a:t>
            </a:r>
            <a:r>
              <a:rPr lang="en-US" sz="2800" dirty="0"/>
              <a:t>crash of 2000. </a:t>
            </a:r>
            <a:endParaRPr lang="es-ES_tradnl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sz="2800" b="1" dirty="0" err="1" smtClean="0"/>
              <a:t>Cognitive</a:t>
            </a:r>
            <a:r>
              <a:rPr lang="es-ES_tradnl" sz="2800" b="1" dirty="0" smtClean="0"/>
              <a:t> </a:t>
            </a:r>
            <a:r>
              <a:rPr lang="es-ES_tradnl" sz="2800" b="1" dirty="0" err="1"/>
              <a:t>bias</a:t>
            </a:r>
            <a:r>
              <a:rPr lang="es-ES_tradnl" sz="2800" b="1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_tradnl" sz="2800" dirty="0" smtClean="0"/>
          </a:p>
          <a:p>
            <a:r>
              <a:rPr lang="en-US" sz="2800" dirty="0"/>
              <a:t>B</a:t>
            </a:r>
            <a:r>
              <a:rPr lang="en-US" sz="2800" dirty="0" smtClean="0"/>
              <a:t>ehavior </a:t>
            </a:r>
            <a:r>
              <a:rPr lang="en-US" sz="2800" dirty="0"/>
              <a:t>responds </a:t>
            </a:r>
            <a:r>
              <a:rPr lang="en-US" sz="2800" dirty="0" smtClean="0"/>
              <a:t>more  to individual </a:t>
            </a:r>
            <a:r>
              <a:rPr lang="en-US" sz="2800" dirty="0"/>
              <a:t>construction </a:t>
            </a:r>
            <a:r>
              <a:rPr lang="en-US" sz="2800" dirty="0" smtClean="0"/>
              <a:t>based </a:t>
            </a:r>
            <a:r>
              <a:rPr lang="en-US" sz="2800" dirty="0"/>
              <a:t>on </a:t>
            </a:r>
            <a:r>
              <a:rPr lang="en-US" sz="2800" dirty="0" smtClean="0"/>
              <a:t>recent experience </a:t>
            </a:r>
            <a:r>
              <a:rPr lang="en-US" sz="2800" dirty="0"/>
              <a:t>than to objective input.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9560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001000" cy="190500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3600" dirty="0" smtClean="0"/>
              <a:t>Poor growth outlook 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Declining dividend of integration into the world economy of China, India, Eastern Europe</a:t>
            </a:r>
            <a:br>
              <a:rPr lang="en-GB" sz="2800" dirty="0" smtClean="0"/>
            </a:br>
            <a:r>
              <a:rPr lang="en-GB" sz="2800" dirty="0" smtClean="0"/>
              <a:t>Goods things end…..</a:t>
            </a:r>
            <a:r>
              <a:rPr lang="en-GB" sz="2400" dirty="0" smtClean="0"/>
              <a:t> </a:t>
            </a:r>
            <a:r>
              <a:rPr lang="es-ES_tradnl" sz="2400" dirty="0" smtClean="0"/>
              <a:t/>
            </a:r>
            <a:br>
              <a:rPr lang="es-ES_tradnl" sz="2400" dirty="0" smtClean="0"/>
            </a:br>
            <a:endParaRPr lang="es-ES_tradnl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500" y="1905006"/>
            <a:ext cx="8001000" cy="4114800"/>
          </a:xfrm>
        </p:spPr>
        <p:txBody>
          <a:bodyPr/>
          <a:lstStyle/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7" y="1905006"/>
            <a:ext cx="5253990" cy="500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 We know that only diamonds </a:t>
            </a:r>
            <a:br>
              <a:rPr lang="en-GB" sz="3600" dirty="0" smtClean="0"/>
            </a:br>
            <a:r>
              <a:rPr lang="en-GB" sz="3600" dirty="0" smtClean="0"/>
              <a:t>are for ever… 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1129" r="-911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 err="1" smtClean="0"/>
              <a:t>Monetary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normalization</a:t>
            </a:r>
            <a:r>
              <a:rPr lang="es-ES_tradnl" sz="3600" dirty="0"/>
              <a:t/>
            </a:r>
            <a:br>
              <a:rPr lang="es-ES_tradnl" sz="3600" dirty="0"/>
            </a:br>
            <a:r>
              <a:rPr lang="es-ES_tradnl" sz="3600" dirty="0" smtClean="0"/>
              <a:t> </a:t>
            </a:r>
            <a:r>
              <a:rPr lang="es-ES_tradnl" sz="3600" dirty="0" err="1"/>
              <a:t>M</a:t>
            </a:r>
            <a:r>
              <a:rPr lang="es-ES_tradnl" sz="3600" dirty="0" err="1" smtClean="0"/>
              <a:t>ove</a:t>
            </a:r>
            <a:r>
              <a:rPr lang="es-ES_tradnl" sz="3600" dirty="0" smtClean="0"/>
              <a:t> on, do </a:t>
            </a:r>
            <a:r>
              <a:rPr lang="es-ES_tradnl" sz="3600" dirty="0" err="1" smtClean="0"/>
              <a:t>not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procrastinate</a:t>
            </a:r>
            <a:r>
              <a:rPr lang="es-ES_tradnl" sz="3600" dirty="0" smtClean="0"/>
              <a:t> </a:t>
            </a:r>
            <a:endParaRPr lang="es-ES_tradnl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643" b="-46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26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200" dirty="0" smtClean="0"/>
              <a:t>So central banks should normalize policy, not procrastinate …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248" r="4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53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1500" y="317501"/>
            <a:ext cx="8001000" cy="2489200"/>
          </a:xfrm>
        </p:spPr>
        <p:txBody>
          <a:bodyPr/>
          <a:lstStyle/>
          <a:p>
            <a:r>
              <a:rPr lang="es-ES_tradnl" dirty="0" smtClean="0"/>
              <a:t>And </a:t>
            </a:r>
            <a:r>
              <a:rPr lang="es-ES_tradnl" dirty="0" err="1" smtClean="0"/>
              <a:t>what</a:t>
            </a:r>
            <a:r>
              <a:rPr lang="es-ES_tradnl" dirty="0" smtClean="0"/>
              <a:t> is </a:t>
            </a:r>
            <a:r>
              <a:rPr lang="es-ES_tradnl" dirty="0" err="1" smtClean="0"/>
              <a:t>right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25" y="3251200"/>
            <a:ext cx="398335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b="1" dirty="0" smtClean="0"/>
              <a:t>Mark Carney</a:t>
            </a:r>
            <a:br>
              <a:rPr lang="es-ES_tradnl" sz="3600" b="1" dirty="0" smtClean="0"/>
            </a:br>
            <a:r>
              <a:rPr lang="es-ES_tradnl" sz="3600" dirty="0" smtClean="0"/>
              <a:t> </a:t>
            </a:r>
            <a:r>
              <a:rPr lang="es-ES_tradnl" sz="3600" dirty="0" err="1" smtClean="0"/>
              <a:t>Governor</a:t>
            </a:r>
            <a:r>
              <a:rPr lang="es-ES_tradnl" sz="3600" dirty="0" smtClean="0"/>
              <a:t> of the Bank of </a:t>
            </a:r>
            <a:r>
              <a:rPr lang="es-ES_tradnl" sz="3600" dirty="0" err="1" smtClean="0"/>
              <a:t>England</a:t>
            </a:r>
            <a:r>
              <a:rPr lang="es-ES_tradnl" sz="3600" dirty="0" smtClean="0"/>
              <a:t> </a:t>
            </a:r>
            <a:endParaRPr lang="es-ES_tradnl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569" r="1456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590800"/>
            <a:ext cx="4419600" cy="34480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i="1" dirty="0" smtClean="0"/>
              <a:t>“</a:t>
            </a:r>
            <a:r>
              <a:rPr lang="en-US" sz="2800" i="1" dirty="0"/>
              <a:t>Low interest rates contributed to the gradual build-up of financial vulnerabilities in the past….It doesn’t take a genius to see that similar risks exist today.</a:t>
            </a:r>
            <a:r>
              <a:rPr lang="en-US" sz="2800" i="1" dirty="0" smtClean="0"/>
              <a:t>”</a:t>
            </a:r>
          </a:p>
          <a:p>
            <a:pPr marL="0" indent="0">
              <a:buNone/>
            </a:pPr>
            <a:endParaRPr lang="en-US" sz="28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45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-316325"/>
            <a:ext cx="8001000" cy="1428599"/>
          </a:xfrm>
        </p:spPr>
        <p:txBody>
          <a:bodyPr/>
          <a:lstStyle/>
          <a:p>
            <a:r>
              <a:rPr lang="es-ES_tradnl" sz="2400" b="1" dirty="0" smtClean="0"/>
              <a:t/>
            </a:r>
            <a:br>
              <a:rPr lang="es-ES_tradnl" sz="2400" b="1" dirty="0" smtClean="0"/>
            </a:br>
            <a:r>
              <a:rPr lang="es-ES_tradnl" sz="2400" b="1" dirty="0"/>
              <a:t/>
            </a:r>
            <a:br>
              <a:rPr lang="es-ES_tradnl" sz="2400" b="1" dirty="0"/>
            </a:br>
            <a:r>
              <a:rPr lang="es-ES_tradnl" sz="3600" b="1" dirty="0" smtClean="0"/>
              <a:t>Perú: GDP performance (1991- 2015) </a:t>
            </a:r>
            <a:r>
              <a:rPr lang="es-ES_tradnl" sz="2400" b="1" dirty="0" smtClean="0"/>
              <a:t/>
            </a:r>
            <a:br>
              <a:rPr lang="es-ES_tradnl" sz="2400" b="1" dirty="0" smtClean="0"/>
            </a:br>
            <a:endParaRPr lang="es-ES_tradnl" sz="2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193176"/>
              </p:ext>
            </p:extLst>
          </p:nvPr>
        </p:nvGraphicFramePr>
        <p:xfrm>
          <a:off x="571500" y="1625600"/>
          <a:ext cx="8001000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3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 smtClean="0"/>
              <a:t>GDP </a:t>
            </a:r>
            <a:r>
              <a:rPr lang="es-ES_tradnl" sz="3600" dirty="0" err="1" smtClean="0"/>
              <a:t>still</a:t>
            </a:r>
            <a:r>
              <a:rPr lang="es-ES_tradnl" sz="3600" dirty="0" smtClean="0"/>
              <a:t> </a:t>
            </a:r>
            <a:r>
              <a:rPr lang="es-ES_tradnl" sz="3600" dirty="0" err="1"/>
              <a:t>growing</a:t>
            </a:r>
            <a:r>
              <a:rPr lang="es-ES_tradnl" sz="3600" dirty="0"/>
              <a:t> at 3% </a:t>
            </a:r>
            <a:r>
              <a:rPr lang="es-ES_tradnl" sz="3600" dirty="0" err="1"/>
              <a:t>depite</a:t>
            </a:r>
            <a:r>
              <a:rPr lang="es-ES_tradnl" sz="3600" dirty="0"/>
              <a:t> </a:t>
            </a:r>
            <a:r>
              <a:rPr lang="es-ES_tradnl" sz="3600" dirty="0" err="1"/>
              <a:t>export</a:t>
            </a:r>
            <a:r>
              <a:rPr lang="es-ES_tradnl" sz="3600" dirty="0"/>
              <a:t> shock</a:t>
            </a:r>
            <a:r>
              <a:rPr lang="es-ES_tradnl" sz="3600" b="1" dirty="0" smtClean="0"/>
              <a:t/>
            </a:r>
            <a:br>
              <a:rPr lang="es-ES_tradnl" sz="3600" b="1" dirty="0" smtClean="0"/>
            </a:br>
            <a:endParaRPr lang="es-ES_tradnl" sz="3600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066511"/>
              </p:ext>
            </p:extLst>
          </p:nvPr>
        </p:nvGraphicFramePr>
        <p:xfrm>
          <a:off x="571500" y="1676400"/>
          <a:ext cx="80010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12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/>
              <a:t>Vale un Perú ( Worth a </a:t>
            </a:r>
            <a:r>
              <a:rPr lang="es-ES_tradnl" sz="4000" dirty="0" err="1"/>
              <a:t>Peru</a:t>
            </a:r>
            <a:r>
              <a:rPr lang="es-ES_tradnl" sz="4000" dirty="0"/>
              <a:t> 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 smtClean="0"/>
              <a:t>Spanish language phrase that has come to symbolize a matter of great value </a:t>
            </a:r>
          </a:p>
          <a:p>
            <a:pPr marL="0" indent="0">
              <a:buNone/>
            </a:pPr>
            <a:endParaRPr lang="es-ES_tradnl" sz="4000" dirty="0">
              <a:hlinkClick r:id="rId2"/>
            </a:endParaRPr>
          </a:p>
          <a:p>
            <a:pPr marL="0" indent="0">
              <a:buNone/>
            </a:pPr>
            <a:r>
              <a:rPr lang="es-ES_tradnl" sz="4000" dirty="0" smtClean="0">
                <a:solidFill>
                  <a:srgbClr val="000000"/>
                </a:solidFill>
                <a:hlinkClick r:id="rId2"/>
              </a:rPr>
              <a:t>https</a:t>
            </a:r>
            <a:r>
              <a:rPr lang="es-ES_tradnl" sz="4000" dirty="0">
                <a:solidFill>
                  <a:srgbClr val="000000"/>
                </a:solidFill>
                <a:hlinkClick r:id="rId2"/>
              </a:rPr>
              <a:t>://en.wikipedia.org/wiki/</a:t>
            </a:r>
            <a:r>
              <a:rPr lang="es-ES_tradnl" sz="4000" dirty="0" smtClean="0">
                <a:solidFill>
                  <a:srgbClr val="000000"/>
                </a:solidFill>
                <a:hlinkClick r:id="rId2"/>
              </a:rPr>
              <a:t>Vale_un_Perú</a:t>
            </a:r>
            <a:endParaRPr lang="es-ES_tradnl" sz="4000" dirty="0" smtClean="0">
              <a:solidFill>
                <a:srgbClr val="000000"/>
              </a:solidFill>
            </a:endParaRPr>
          </a:p>
          <a:p>
            <a:endParaRPr lang="es-ES_tradnl" sz="4000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968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Peru’s macroeconomic policy “vale un Peru” and if continued it could take the country to past </a:t>
            </a:r>
            <a:r>
              <a:rPr lang="en-GB" sz="4000" dirty="0" err="1" smtClean="0"/>
              <a:t>hights</a:t>
            </a:r>
            <a:r>
              <a:rPr lang="en-GB" sz="4000" dirty="0" smtClean="0"/>
              <a:t> …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844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 err="1" smtClean="0"/>
              <a:t>Citations</a:t>
            </a:r>
            <a:r>
              <a:rPr lang="es-ES_tradnl" sz="3600" dirty="0" smtClean="0"/>
              <a:t> in the </a:t>
            </a:r>
            <a:r>
              <a:rPr lang="es-ES_tradnl" sz="3600" dirty="0" err="1" smtClean="0"/>
              <a:t>book</a:t>
            </a:r>
            <a:r>
              <a:rPr lang="es-ES_tradnl" sz="3600" dirty="0" smtClean="0"/>
              <a:t> The </a:t>
            </a:r>
            <a:r>
              <a:rPr lang="es-ES_tradnl" sz="3600" dirty="0" err="1" smtClean="0"/>
              <a:t>Wealth</a:t>
            </a:r>
            <a:r>
              <a:rPr lang="es-ES_tradnl" sz="3600" dirty="0" smtClean="0"/>
              <a:t> of </a:t>
            </a:r>
            <a:r>
              <a:rPr lang="es-ES_tradnl" sz="3600" dirty="0" err="1" smtClean="0"/>
              <a:t>Nations</a:t>
            </a:r>
            <a:r>
              <a:rPr lang="es-ES_tradnl" sz="3600" dirty="0" smtClean="0"/>
              <a:t> ( 1776 ) </a:t>
            </a:r>
            <a:endParaRPr lang="es-ES_tradnl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0820" r="-2082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23460" y="1625600"/>
            <a:ext cx="3749040" cy="1079500"/>
          </a:xfrm>
        </p:spPr>
        <p:txBody>
          <a:bodyPr/>
          <a:lstStyle/>
          <a:p>
            <a:r>
              <a:rPr lang="es-ES_tradnl" dirty="0" smtClean="0"/>
              <a:t>Number of </a:t>
            </a:r>
            <a:r>
              <a:rPr lang="es-ES_tradnl" dirty="0" err="1" smtClean="0"/>
              <a:t>paragraphs</a:t>
            </a:r>
            <a:r>
              <a:rPr lang="es-ES_tradnl" dirty="0" smtClean="0"/>
              <a:t> in The </a:t>
            </a:r>
            <a:r>
              <a:rPr lang="es-ES_tradnl" dirty="0" err="1" smtClean="0"/>
              <a:t>Wealth</a:t>
            </a:r>
            <a:r>
              <a:rPr lang="es-ES_tradnl" dirty="0" smtClean="0"/>
              <a:t> of </a:t>
            </a:r>
            <a:r>
              <a:rPr lang="es-ES_tradnl" dirty="0" err="1" smtClean="0"/>
              <a:t>Nations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the </a:t>
            </a:r>
            <a:r>
              <a:rPr lang="es-ES_tradnl" dirty="0" err="1" smtClean="0"/>
              <a:t>words</a:t>
            </a:r>
            <a:endParaRPr lang="es-ES_tradnl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9326" b="-9326"/>
          <a:stretch>
            <a:fillRect/>
          </a:stretch>
        </p:blipFill>
        <p:spPr>
          <a:xfrm>
            <a:off x="4822825" y="2590800"/>
            <a:ext cx="3749675" cy="3448050"/>
          </a:xfrm>
        </p:spPr>
      </p:pic>
    </p:spTree>
    <p:extLst>
      <p:ext uri="{BB962C8B-B14F-4D97-AF65-F5344CB8AC3E}">
        <p14:creationId xmlns:p14="http://schemas.microsoft.com/office/powerpoint/2010/main" val="4316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6500"/>
            <a:ext cx="8001000" cy="481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7200" dirty="0" smtClean="0"/>
              <a:t>                       </a:t>
            </a:r>
            <a:endParaRPr lang="es-ES_tradnl" sz="7200" dirty="0"/>
          </a:p>
          <a:p>
            <a:pPr marL="0" indent="0">
              <a:buNone/>
            </a:pPr>
            <a:r>
              <a:rPr lang="es-ES_tradnl" sz="7200" dirty="0" smtClean="0"/>
              <a:t>      </a:t>
            </a:r>
            <a:r>
              <a:rPr lang="es-ES_tradnl" sz="9600" dirty="0" smtClean="0"/>
              <a:t>    </a:t>
            </a:r>
            <a:r>
              <a:rPr lang="es-ES_tradnl" sz="9600" dirty="0" smtClean="0">
                <a:latin typeface="Apple Chancery"/>
                <a:cs typeface="Apple Chancery"/>
              </a:rPr>
              <a:t>FIN</a:t>
            </a:r>
            <a:r>
              <a:rPr lang="es-ES_tradnl" sz="9600" dirty="0" smtClean="0"/>
              <a:t> </a:t>
            </a:r>
            <a:endParaRPr lang="es-ES_tradnl" sz="9600" dirty="0"/>
          </a:p>
        </p:txBody>
      </p:sp>
    </p:spTree>
    <p:extLst>
      <p:ext uri="{BB962C8B-B14F-4D97-AF65-F5344CB8AC3E}">
        <p14:creationId xmlns:p14="http://schemas.microsoft.com/office/powerpoint/2010/main" val="27463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b="1" dirty="0" smtClean="0"/>
              <a:t>Christine Lagarde </a:t>
            </a:r>
            <a:br>
              <a:rPr lang="es-ES_tradnl" sz="3600" b="1" dirty="0" smtClean="0"/>
            </a:br>
            <a:r>
              <a:rPr lang="es-ES_tradnl" sz="3600" dirty="0" err="1" smtClean="0"/>
              <a:t>Managing</a:t>
            </a:r>
            <a:r>
              <a:rPr lang="es-ES_tradnl" sz="3600" dirty="0" smtClean="0"/>
              <a:t> Director IMF </a:t>
            </a:r>
            <a:endParaRPr lang="es-ES_tradnl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060" r="1606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4130040" cy="34480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“ There </a:t>
            </a:r>
            <a:r>
              <a:rPr lang="en-US" sz="2800" i="1" dirty="0"/>
              <a:t>is too little economic risk-taking, and too much financial risk-taking.”</a:t>
            </a:r>
            <a:endParaRPr lang="en-US" sz="2800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980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478" r="-37478"/>
          <a:stretch>
            <a:fillRect/>
          </a:stretch>
        </p:blipFill>
        <p:spPr>
          <a:xfrm>
            <a:off x="-88901" y="1206500"/>
            <a:ext cx="9140400" cy="4700778"/>
          </a:xfrm>
        </p:spPr>
      </p:pic>
      <p:sp>
        <p:nvSpPr>
          <p:cNvPr id="3" name="TextBox 2"/>
          <p:cNvSpPr txBox="1"/>
          <p:nvPr/>
        </p:nvSpPr>
        <p:spPr>
          <a:xfrm>
            <a:off x="-914400" y="-31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432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32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623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“And when he woke up, the dinosaur was still there”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Augusto Monterroso </a:t>
            </a:r>
            <a:endParaRPr lang="en-US" sz="36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52" r="-1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33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Interest rates : historical aberration ! 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>(Yield of 10-year US Treasuries )</a:t>
            </a:r>
            <a:br>
              <a:rPr lang="en-CA" sz="2800" dirty="0" smtClean="0"/>
            </a:br>
            <a:endParaRPr lang="en-CA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750" b="3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41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No deleveraging</a:t>
            </a:r>
            <a:r>
              <a:rPr lang="en-GB" sz="3600" dirty="0" smtClean="0"/>
              <a:t>, debts have risen …</a:t>
            </a: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1314" b="-11314"/>
          <a:stretch>
            <a:fillRect/>
          </a:stretch>
        </p:blipFill>
        <p:spPr>
          <a:xfrm>
            <a:off x="1506728" y="1226065"/>
            <a:ext cx="5791200" cy="532622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904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22468</TotalTime>
  <Words>258</Words>
  <Application>Microsoft Office PowerPoint</Application>
  <PresentationFormat>On-screen Show (4:3)</PresentationFormat>
  <Paragraphs>46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Apple Chancery</vt:lpstr>
      <vt:lpstr>Calibri</vt:lpstr>
      <vt:lpstr>Calisto MT</vt:lpstr>
      <vt:lpstr>Mistral</vt:lpstr>
      <vt:lpstr>Wingdings 2</vt:lpstr>
      <vt:lpstr>Travelogue</vt:lpstr>
      <vt:lpstr>               Comments on “Are Sovereign Credit Ratings Overrated?” by  Kunovac and Ravnik  Comments  by Ricardo Lago  </vt:lpstr>
      <vt:lpstr>Mark Carney  Governor of the Bank of England </vt:lpstr>
      <vt:lpstr>Christine Lagarde  Managing Director IMF </vt:lpstr>
      <vt:lpstr>PowerPoint Presentation</vt:lpstr>
      <vt:lpstr>PowerPoint Presentation</vt:lpstr>
      <vt:lpstr>PowerPoint Presentation</vt:lpstr>
      <vt:lpstr>“And when he woke up, the dinosaur was still there”  Augusto Monterroso </vt:lpstr>
      <vt:lpstr>Interest rates : historical aberration !  (Yield of 10-year US Treasuries ) </vt:lpstr>
      <vt:lpstr>No deleveraging, debts have risen …</vt:lpstr>
      <vt:lpstr>Assets are overvalued   Shiller’s CAPE of the S&amp;P 500</vt:lpstr>
      <vt:lpstr>Why CAPE ?</vt:lpstr>
      <vt:lpstr> Derivatives risk </vt:lpstr>
      <vt:lpstr>PowerPoint Presentation</vt:lpstr>
      <vt:lpstr>Problem   Many traders believe that zero interest rates are the normal state of nature!</vt:lpstr>
      <vt:lpstr>Poor growth outlook   Declining dividend of integration into the world economy of China, India, Eastern Europe Goods things end…..  </vt:lpstr>
      <vt:lpstr> We know that only diamonds  are for ever… </vt:lpstr>
      <vt:lpstr>Monetary normalization  Move on, do not procrastinate </vt:lpstr>
      <vt:lpstr> So central banks should normalize policy, not procrastinate …</vt:lpstr>
      <vt:lpstr>And what is right with </vt:lpstr>
      <vt:lpstr>  Perú: GDP performance (1991- 2015)  </vt:lpstr>
      <vt:lpstr>GDP still growing at 3% depite export shock </vt:lpstr>
      <vt:lpstr>Vale un Perú ( Worth a Peru ) </vt:lpstr>
      <vt:lpstr>PowerPoint Presentation</vt:lpstr>
      <vt:lpstr>Citations in the book The Wealth of Nations ( 1776 ) </vt:lpstr>
      <vt:lpstr>PowerPoint Presentation</vt:lpstr>
    </vt:vector>
  </TitlesOfParts>
  <Company>Student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Relationship between Capital, Liquidity and Risk in Commercial Banks”   by Tamara Kochubey and Dorota Kowalczyk</dc:title>
  <dc:creator>Ricardo  Lago</dc:creator>
  <cp:lastModifiedBy>Svjetlana Čolak</cp:lastModifiedBy>
  <cp:revision>440</cp:revision>
  <dcterms:created xsi:type="dcterms:W3CDTF">2014-06-10T08:02:56Z</dcterms:created>
  <dcterms:modified xsi:type="dcterms:W3CDTF">2016-07-04T07:33:37Z</dcterms:modified>
</cp:coreProperties>
</file>