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76"/>
  </p:notesMasterIdLst>
  <p:sldIdLst>
    <p:sldId id="258" r:id="rId2"/>
    <p:sldId id="259" r:id="rId3"/>
    <p:sldId id="260" r:id="rId4"/>
    <p:sldId id="261" r:id="rId5"/>
    <p:sldId id="332" r:id="rId6"/>
    <p:sldId id="343"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42"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34" r:id="rId67"/>
    <p:sldId id="322" r:id="rId68"/>
    <p:sldId id="335" r:id="rId69"/>
    <p:sldId id="336" r:id="rId70"/>
    <p:sldId id="337" r:id="rId71"/>
    <p:sldId id="338" r:id="rId72"/>
    <p:sldId id="339" r:id="rId73"/>
    <p:sldId id="340" r:id="rId74"/>
    <p:sldId id="341" r:id="rId75"/>
  </p:sldIdLst>
  <p:sldSz cx="9144000" cy="5143500" type="screen16x9"/>
  <p:notesSz cx="6858000" cy="9144000"/>
  <p:defaultText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955738E-56FF-44B5-B8A7-3DC340DA2991}">
          <p14:sldIdLst>
            <p14:sldId id="258"/>
          </p14:sldIdLst>
        </p14:section>
        <p14:section name="Agenda" id="{99BA6049-BB58-4A72-8BAF-E3370CE249ED}">
          <p14:sldIdLst>
            <p14:sldId id="259"/>
          </p14:sldIdLst>
        </p14:section>
        <p14:section name="Central bank’s objectives and structure" id="{CD85CA50-6A8A-4EEB-8D85-EC3104F74487}">
          <p14:sldIdLst>
            <p14:sldId id="260"/>
            <p14:sldId id="261"/>
            <p14:sldId id="332"/>
            <p14:sldId id="343"/>
          </p14:sldIdLst>
        </p14:section>
        <p14:section name="Real sector" id="{9B88436D-9B22-45AA-8426-A1BF6D450036}">
          <p14:sldIdLst>
            <p14:sldId id="263"/>
            <p14:sldId id="264"/>
            <p14:sldId id="265"/>
            <p14:sldId id="266"/>
            <p14:sldId id="267"/>
            <p14:sldId id="268"/>
            <p14:sldId id="269"/>
            <p14:sldId id="270"/>
            <p14:sldId id="271"/>
            <p14:sldId id="272"/>
            <p14:sldId id="273"/>
            <p14:sldId id="274"/>
            <p14:sldId id="275"/>
          </p14:sldIdLst>
        </p14:section>
        <p14:section name="Monetary policy" id="{56C142BA-DB62-4600-A66D-5C9A602871A9}">
          <p14:sldIdLst>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342"/>
          </p14:sldIdLst>
        </p14:section>
        <p14:section name="External sector" id="{5E1D181E-8F3C-4FDB-A47E-45E8D342C287}">
          <p14:sldIdLst>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Lst>
        </p14:section>
        <p14:section name="Banking sector" id="{1770D924-1208-4EBB-959B-EA0A5C3D34A6}">
          <p14:sldIdLst>
            <p14:sldId id="318"/>
            <p14:sldId id="319"/>
            <p14:sldId id="320"/>
            <p14:sldId id="321"/>
            <p14:sldId id="334"/>
            <p14:sldId id="322"/>
            <p14:sldId id="335"/>
            <p14:sldId id="336"/>
            <p14:sldId id="337"/>
            <p14:sldId id="338"/>
            <p14:sldId id="339"/>
            <p14:sldId id="340"/>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6600"/>
    <a:srgbClr val="FF9900"/>
    <a:srgbClr val="336699"/>
    <a:srgbClr val="006600"/>
    <a:srgbClr val="777777"/>
    <a:srgbClr val="003366"/>
    <a:srgbClr val="262858"/>
    <a:srgbClr val="20205E"/>
    <a:srgbClr val="C4C4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9" autoAdjust="0"/>
    <p:restoredTop sz="94660"/>
  </p:normalViewPr>
  <p:slideViewPr>
    <p:cSldViewPr snapToGrid="0">
      <p:cViewPr varScale="1">
        <p:scale>
          <a:sx n="116" d="100"/>
          <a:sy n="116" d="100"/>
        </p:scale>
        <p:origin x="7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E9617-6942-4C12-AB9E-1D6D1A6599D0}" type="datetimeFigureOut">
              <a:rPr lang="hr-HR" smtClean="0"/>
              <a:t>7.11.2022.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7287E-D719-4E41-8D06-391A42BDF523}" type="slidenum">
              <a:rPr lang="hr-HR" smtClean="0"/>
              <a:t>‹#›</a:t>
            </a:fld>
            <a:endParaRPr lang="hr-HR"/>
          </a:p>
        </p:txBody>
      </p:sp>
    </p:spTree>
    <p:extLst>
      <p:ext uri="{BB962C8B-B14F-4D97-AF65-F5344CB8AC3E}">
        <p14:creationId xmlns:p14="http://schemas.microsoft.com/office/powerpoint/2010/main" val="12437404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EA238F-9CD6-4F82-A197-D0F203A5A1B7}" type="slidenum">
              <a:rPr lang="hr-HR" altLang="sr-Latn-RS" smtClean="0"/>
              <a:pPr>
                <a:spcBef>
                  <a:spcPct val="0"/>
                </a:spcBef>
              </a:pPr>
              <a:t>1</a:t>
            </a:fld>
            <a:endParaRPr lang="hr-HR" altLang="sr-Latn-R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05252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640A8C-794A-4687-A5A1-DC010839A585}" type="slidenum">
              <a:rPr lang="hr-HR" altLang="sr-Latn-RS" smtClean="0"/>
              <a:pPr>
                <a:spcBef>
                  <a:spcPct val="0"/>
                </a:spcBef>
              </a:pPr>
              <a:t>11</a:t>
            </a:fld>
            <a:endParaRPr lang="hr-HR" altLang="sr-Latn-R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8121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B822BD-5592-4694-9D1F-F27EC43C78E7}" type="slidenum">
              <a:rPr lang="hr-HR" altLang="sr-Latn-RS" smtClean="0"/>
              <a:pPr>
                <a:spcBef>
                  <a:spcPct val="0"/>
                </a:spcBef>
              </a:pPr>
              <a:t>12</a:t>
            </a:fld>
            <a:endParaRPr lang="hr-HR" altLang="sr-Latn-R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75050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BF1ED-7FC6-4232-8DE1-7896B43AAE8A}" type="slidenum">
              <a:rPr lang="hr-HR" altLang="sr-Latn-RS" smtClean="0"/>
              <a:pPr>
                <a:spcBef>
                  <a:spcPct val="0"/>
                </a:spcBef>
              </a:pPr>
              <a:t>13</a:t>
            </a:fld>
            <a:endParaRPr lang="hr-HR" altLang="sr-Latn-R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45815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551EDF-5228-47AA-A481-F5348FAE7CBF}" type="slidenum">
              <a:rPr lang="hr-HR" altLang="sr-Latn-RS" smtClean="0"/>
              <a:pPr>
                <a:spcBef>
                  <a:spcPct val="0"/>
                </a:spcBef>
              </a:pPr>
              <a:t>14</a:t>
            </a:fld>
            <a:endParaRPr lang="hr-HR" altLang="sr-Latn-R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14504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3A7EB6-9A23-491D-B8FC-CC40E1377C29}" type="slidenum">
              <a:rPr lang="hr-HR" altLang="sr-Latn-RS" smtClean="0"/>
              <a:pPr>
                <a:spcBef>
                  <a:spcPct val="0"/>
                </a:spcBef>
              </a:pPr>
              <a:t>15</a:t>
            </a:fld>
            <a:endParaRPr lang="hr-HR" altLang="sr-Latn-R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923078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6B6F19-F6A5-4CF8-8683-6BD20E48BB23}" type="slidenum">
              <a:rPr lang="hr-HR" altLang="sr-Latn-RS" smtClean="0"/>
              <a:pPr>
                <a:spcBef>
                  <a:spcPct val="0"/>
                </a:spcBef>
              </a:pPr>
              <a:t>16</a:t>
            </a:fld>
            <a:endParaRPr lang="hr-HR" altLang="sr-Latn-R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91382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58D1CD-1293-4E15-9C33-E9FC5D5AF3A0}" type="slidenum">
              <a:rPr lang="hr-HR" altLang="sr-Latn-RS" smtClean="0"/>
              <a:pPr>
                <a:spcBef>
                  <a:spcPct val="0"/>
                </a:spcBef>
              </a:pPr>
              <a:t>17</a:t>
            </a:fld>
            <a:endParaRPr lang="hr-HR" altLang="sr-Latn-R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018727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8693E-8693-4ED1-B8DE-A5CB9970AD32}" type="slidenum">
              <a:rPr lang="hr-HR" altLang="sr-Latn-RS" smtClean="0"/>
              <a:pPr>
                <a:spcBef>
                  <a:spcPct val="0"/>
                </a:spcBef>
              </a:pPr>
              <a:t>18</a:t>
            </a:fld>
            <a:endParaRPr lang="hr-HR" altLang="sr-Latn-R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266039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9333BE4-ED4E-47D4-A53E-CFDDAE907EC0}" type="slidenum">
              <a:rPr lang="hr-HR" altLang="sr-Latn-RS" smtClean="0"/>
              <a:pPr>
                <a:spcBef>
                  <a:spcPct val="0"/>
                </a:spcBef>
              </a:pPr>
              <a:t>19</a:t>
            </a:fld>
            <a:endParaRPr lang="hr-HR" altLang="sr-Latn-R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21137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A0ACED-6B28-4D86-8163-03CB8D5A4A14}" type="slidenum">
              <a:rPr lang="hr-HR" altLang="sr-Latn-RS" smtClean="0"/>
              <a:pPr>
                <a:spcBef>
                  <a:spcPct val="0"/>
                </a:spcBef>
              </a:pPr>
              <a:t>20</a:t>
            </a:fld>
            <a:endParaRPr lang="hr-HR" altLang="sr-Latn-R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16978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35AC31-1954-4B76-9405-625C006224CF}" type="slidenum">
              <a:rPr lang="hr-HR" altLang="sr-Latn-RS" smtClean="0"/>
              <a:pPr>
                <a:spcBef>
                  <a:spcPct val="0"/>
                </a:spcBef>
              </a:pPr>
              <a:t>2</a:t>
            </a:fld>
            <a:endParaRPr lang="hr-HR" altLang="sr-Latn-R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925635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B3C350-F111-455C-A518-03958C498AE0}" type="slidenum">
              <a:rPr lang="hr-HR" altLang="sr-Latn-RS" smtClean="0"/>
              <a:pPr>
                <a:spcBef>
                  <a:spcPct val="0"/>
                </a:spcBef>
              </a:pPr>
              <a:t>21</a:t>
            </a:fld>
            <a:endParaRPr lang="hr-HR" altLang="sr-Latn-R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840862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BD09A8-AA0B-465F-B67F-170D3D1642B2}" type="slidenum">
              <a:rPr lang="hr-HR" altLang="sr-Latn-RS" smtClean="0"/>
              <a:pPr>
                <a:spcBef>
                  <a:spcPct val="0"/>
                </a:spcBef>
              </a:pPr>
              <a:t>22</a:t>
            </a:fld>
            <a:endParaRPr lang="hr-HR" altLang="sr-Latn-R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32985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72E9DA-71D6-42E0-B9ED-220D151B63A2}" type="slidenum">
              <a:rPr lang="hr-HR" altLang="sr-Latn-RS" smtClean="0"/>
              <a:pPr>
                <a:spcBef>
                  <a:spcPct val="0"/>
                </a:spcBef>
              </a:pPr>
              <a:t>23</a:t>
            </a:fld>
            <a:endParaRPr lang="hr-HR" altLang="sr-Latn-R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681483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F9399A-57ED-4DB2-9F32-52D5893AA719}" type="slidenum">
              <a:rPr lang="hr-HR" altLang="sr-Latn-RS" smtClean="0"/>
              <a:pPr>
                <a:spcBef>
                  <a:spcPct val="0"/>
                </a:spcBef>
              </a:pPr>
              <a:t>24</a:t>
            </a:fld>
            <a:endParaRPr lang="hr-HR" altLang="sr-Latn-R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282383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C1E9B7-4086-4D66-8A15-0309B20AFEA3}" type="slidenum">
              <a:rPr lang="hr-HR" altLang="sr-Latn-RS" smtClean="0"/>
              <a:pPr>
                <a:spcBef>
                  <a:spcPct val="0"/>
                </a:spcBef>
              </a:pPr>
              <a:t>25</a:t>
            </a:fld>
            <a:endParaRPr lang="hr-HR" altLang="sr-Latn-R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079098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0C2831-4136-4BFC-A8B3-C50A1B9AA06A}" type="slidenum">
              <a:rPr lang="hr-HR" altLang="sr-Latn-RS" smtClean="0"/>
              <a:pPr>
                <a:spcBef>
                  <a:spcPct val="0"/>
                </a:spcBef>
              </a:pPr>
              <a:t>26</a:t>
            </a:fld>
            <a:endParaRPr lang="hr-HR" altLang="sr-Latn-R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379977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CC0FD3-9FBC-4534-9E5E-70A734A75722}" type="slidenum">
              <a:rPr lang="hr-HR" altLang="sr-Latn-RS" smtClean="0"/>
              <a:pPr>
                <a:spcBef>
                  <a:spcPct val="0"/>
                </a:spcBef>
              </a:pPr>
              <a:t>27</a:t>
            </a:fld>
            <a:endParaRPr lang="hr-HR" altLang="sr-Latn-R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184129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5BBF8F-34D3-44CF-9B4A-2AF6BFAF6A2F}" type="slidenum">
              <a:rPr lang="hr-HR" altLang="sr-Latn-RS" smtClean="0"/>
              <a:pPr>
                <a:spcBef>
                  <a:spcPct val="0"/>
                </a:spcBef>
              </a:pPr>
              <a:t>28</a:t>
            </a:fld>
            <a:endParaRPr lang="hr-HR" altLang="sr-Latn-R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420088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DDA804-ED02-403B-B2B6-C50B087DD595}" type="slidenum">
              <a:rPr lang="hr-HR" altLang="sr-Latn-RS" smtClean="0"/>
              <a:pPr>
                <a:spcBef>
                  <a:spcPct val="0"/>
                </a:spcBef>
              </a:pPr>
              <a:t>29</a:t>
            </a:fld>
            <a:endParaRPr lang="hr-HR" altLang="sr-Latn-R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26990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44A5B5-BD12-4A66-97EF-33259780391E}" type="slidenum">
              <a:rPr lang="hr-HR" altLang="sr-Latn-RS" smtClean="0"/>
              <a:pPr>
                <a:spcBef>
                  <a:spcPct val="0"/>
                </a:spcBef>
              </a:pPr>
              <a:t>30</a:t>
            </a:fld>
            <a:endParaRPr lang="hr-HR" altLang="sr-Latn-R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29656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FEF5F6-D5E9-4C95-851D-19F48050FF88}" type="slidenum">
              <a:rPr lang="hr-HR" altLang="sr-Latn-RS" smtClean="0"/>
              <a:pPr>
                <a:spcBef>
                  <a:spcPct val="0"/>
                </a:spcBef>
              </a:pPr>
              <a:t>3</a:t>
            </a:fld>
            <a:endParaRPr lang="hr-HR" altLang="sr-Latn-R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4277945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94C9C1-2A3F-4A9B-B0EE-921DB4E2E689}" type="slidenum">
              <a:rPr lang="hr-HR" altLang="sr-Latn-RS" smtClean="0"/>
              <a:pPr>
                <a:spcBef>
                  <a:spcPct val="0"/>
                </a:spcBef>
              </a:pPr>
              <a:t>31</a:t>
            </a:fld>
            <a:endParaRPr lang="hr-HR" altLang="sr-Latn-R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789032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563679-C1AE-4979-9DEC-12D12D851787}" type="slidenum">
              <a:rPr lang="hr-HR" altLang="sr-Latn-RS" smtClean="0"/>
              <a:pPr>
                <a:spcBef>
                  <a:spcPct val="0"/>
                </a:spcBef>
              </a:pPr>
              <a:t>32</a:t>
            </a:fld>
            <a:endParaRPr lang="hr-HR" altLang="sr-Latn-R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10497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62022A-8412-4315-AF29-197687C21C04}" type="slidenum">
              <a:rPr lang="hr-HR" altLang="sr-Latn-RS" smtClean="0"/>
              <a:pPr>
                <a:spcBef>
                  <a:spcPct val="0"/>
                </a:spcBef>
              </a:pPr>
              <a:t>33</a:t>
            </a:fld>
            <a:endParaRPr lang="hr-HR" altLang="sr-Latn-R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534226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A96116-00B9-42CA-AAD1-91285F39A7EC}" type="slidenum">
              <a:rPr lang="hr-HR" altLang="sr-Latn-RS" smtClean="0"/>
              <a:pPr>
                <a:spcBef>
                  <a:spcPct val="0"/>
                </a:spcBef>
              </a:pPr>
              <a:t>34</a:t>
            </a:fld>
            <a:endParaRPr lang="hr-HR" altLang="sr-Latn-R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13070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010CCD-E7EF-4A2E-883C-AD53B520A605}" type="slidenum">
              <a:rPr lang="hr-HR" altLang="sr-Latn-RS" smtClean="0"/>
              <a:pPr>
                <a:spcBef>
                  <a:spcPct val="0"/>
                </a:spcBef>
              </a:pPr>
              <a:t>35</a:t>
            </a:fld>
            <a:endParaRPr lang="hr-HR" altLang="sr-Latn-R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162502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C58CF60-89F8-44F4-8CF0-9A41E9207C9F}" type="slidenum">
              <a:rPr lang="hr-HR" altLang="sr-Latn-RS" smtClean="0"/>
              <a:pPr>
                <a:spcBef>
                  <a:spcPct val="0"/>
                </a:spcBef>
              </a:pPr>
              <a:t>36</a:t>
            </a:fld>
            <a:endParaRPr lang="hr-HR" altLang="sr-Latn-R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808695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66F4CE-522F-4700-B4B1-93A13528B2EC}" type="slidenum">
              <a:rPr lang="hr-HR" altLang="sr-Latn-RS" smtClean="0"/>
              <a:pPr>
                <a:spcBef>
                  <a:spcPct val="0"/>
                </a:spcBef>
              </a:pPr>
              <a:t>37</a:t>
            </a:fld>
            <a:endParaRPr lang="hr-HR" altLang="sr-Latn-R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834479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A63F0A-4763-43F2-951F-6D848A36AFB0}" type="slidenum">
              <a:rPr lang="hr-HR" altLang="sr-Latn-RS" smtClean="0"/>
              <a:pPr>
                <a:spcBef>
                  <a:spcPct val="0"/>
                </a:spcBef>
              </a:pPr>
              <a:t>38</a:t>
            </a:fld>
            <a:endParaRPr lang="hr-HR" altLang="sr-Latn-R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41311967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ADC415-E992-4D8B-94E4-3EB2A9875187}" type="slidenum">
              <a:rPr lang="hr-HR" altLang="sr-Latn-RS" smtClean="0"/>
              <a:pPr>
                <a:spcBef>
                  <a:spcPct val="0"/>
                </a:spcBef>
              </a:pPr>
              <a:t>39</a:t>
            </a:fld>
            <a:endParaRPr lang="hr-HR" altLang="sr-Latn-R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060993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10FA2E-900C-4D86-9BF1-ECED6BDFA555}" type="slidenum">
              <a:rPr lang="hr-HR" altLang="sr-Latn-RS" smtClean="0"/>
              <a:pPr>
                <a:spcBef>
                  <a:spcPct val="0"/>
                </a:spcBef>
              </a:pPr>
              <a:t>40</a:t>
            </a:fld>
            <a:endParaRPr lang="hr-HR" altLang="sr-Latn-R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07813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43D43C-293B-4513-8529-33658FD663E8}" type="slidenum">
              <a:rPr lang="hr-HR" altLang="sr-Latn-RS" smtClean="0"/>
              <a:pPr>
                <a:spcBef>
                  <a:spcPct val="0"/>
                </a:spcBef>
              </a:pPr>
              <a:t>4</a:t>
            </a:fld>
            <a:endParaRPr lang="hr-HR" altLang="sr-Latn-R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809916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102CF7-D909-4A3D-997E-EF88BBAD8CF4}" type="slidenum">
              <a:rPr lang="hr-HR" altLang="sr-Latn-RS" smtClean="0"/>
              <a:pPr>
                <a:spcBef>
                  <a:spcPct val="0"/>
                </a:spcBef>
              </a:pPr>
              <a:t>41</a:t>
            </a:fld>
            <a:endParaRPr lang="hr-HR" altLang="sr-Latn-R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741757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A72E6-F953-49D2-A4AA-8128EA3BC36A}" type="slidenum">
              <a:rPr lang="hr-HR" altLang="sr-Latn-RS" smtClean="0"/>
              <a:pPr>
                <a:spcBef>
                  <a:spcPct val="0"/>
                </a:spcBef>
              </a:pPr>
              <a:t>42</a:t>
            </a:fld>
            <a:endParaRPr lang="hr-HR" altLang="sr-Latn-R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668916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FFA401-9713-4A2C-9528-1EEDC22B3CA6}" type="slidenum">
              <a:rPr lang="hr-HR" altLang="sr-Latn-RS" smtClean="0"/>
              <a:pPr>
                <a:spcBef>
                  <a:spcPct val="0"/>
                </a:spcBef>
              </a:pPr>
              <a:t>43</a:t>
            </a:fld>
            <a:endParaRPr lang="hr-HR" altLang="sr-Latn-R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525298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915CA6-E39F-4891-93C2-EE23504AE7E1}" type="slidenum">
              <a:rPr lang="hr-HR" altLang="sr-Latn-RS" smtClean="0"/>
              <a:pPr>
                <a:spcBef>
                  <a:spcPct val="0"/>
                </a:spcBef>
              </a:pPr>
              <a:t>44</a:t>
            </a:fld>
            <a:endParaRPr lang="hr-HR" altLang="sr-Latn-R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55080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DD4582-10BC-4C60-A327-52D36A4C6405}" type="slidenum">
              <a:rPr lang="hr-HR" altLang="sr-Latn-RS" smtClean="0"/>
              <a:pPr>
                <a:spcBef>
                  <a:spcPct val="0"/>
                </a:spcBef>
              </a:pPr>
              <a:t>45</a:t>
            </a:fld>
            <a:endParaRPr lang="hr-HR" altLang="sr-Latn-R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539422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792FDFA-6839-470E-AC60-9D636C723DFF}" type="slidenum">
              <a:rPr lang="hr-HR" altLang="sr-Latn-RS" smtClean="0"/>
              <a:pPr>
                <a:spcBef>
                  <a:spcPct val="0"/>
                </a:spcBef>
              </a:pPr>
              <a:t>46</a:t>
            </a:fld>
            <a:endParaRPr lang="hr-HR" altLang="sr-Latn-R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021252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07A1CD-4F94-4E33-BB8B-D82504FF9852}" type="slidenum">
              <a:rPr lang="hr-HR" altLang="sr-Latn-RS" smtClean="0"/>
              <a:pPr>
                <a:spcBef>
                  <a:spcPct val="0"/>
                </a:spcBef>
              </a:pPr>
              <a:t>47</a:t>
            </a:fld>
            <a:endParaRPr lang="hr-HR" altLang="sr-Latn-R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8218305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36F9E0-2171-4823-AB5D-23890F9F0D37}" type="slidenum">
              <a:rPr lang="hr-HR" altLang="sr-Latn-RS" smtClean="0"/>
              <a:pPr>
                <a:spcBef>
                  <a:spcPct val="0"/>
                </a:spcBef>
              </a:pPr>
              <a:t>48</a:t>
            </a:fld>
            <a:endParaRPr lang="hr-HR" altLang="sr-Latn-R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32340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757BD3-2539-47A9-AD3C-7B25A2BF635C}" type="slidenum">
              <a:rPr lang="hr-HR" altLang="sr-Latn-RS" smtClean="0"/>
              <a:pPr>
                <a:spcBef>
                  <a:spcPct val="0"/>
                </a:spcBef>
              </a:pPr>
              <a:t>49</a:t>
            </a:fld>
            <a:endParaRPr lang="hr-HR" altLang="sr-Latn-R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4084815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0065C9-3349-45E7-8616-02CB44D5B8CC}" type="slidenum">
              <a:rPr lang="hr-HR" altLang="sr-Latn-RS" smtClean="0"/>
              <a:pPr>
                <a:spcBef>
                  <a:spcPct val="0"/>
                </a:spcBef>
              </a:pPr>
              <a:t>50</a:t>
            </a:fld>
            <a:endParaRPr lang="hr-HR" altLang="sr-Latn-R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452755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46032B-CC48-4A13-98EC-0E8AA3129398}" type="slidenum">
              <a:rPr lang="hr-HR" altLang="sr-Latn-RS" smtClean="0"/>
              <a:pPr>
                <a:spcBef>
                  <a:spcPct val="0"/>
                </a:spcBef>
              </a:pPr>
              <a:t>5</a:t>
            </a:fld>
            <a:endParaRPr lang="hr-HR" altLang="sr-Latn-R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82880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D1E454-FAEE-4B30-ADF5-6AE22CA0A9E2}" type="slidenum">
              <a:rPr lang="hr-HR" altLang="sr-Latn-RS" smtClean="0"/>
              <a:pPr>
                <a:spcBef>
                  <a:spcPct val="0"/>
                </a:spcBef>
              </a:pPr>
              <a:t>51</a:t>
            </a:fld>
            <a:endParaRPr lang="hr-HR" altLang="sr-Latn-R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310752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291DD1-B10C-44F5-97F0-717F27F874CD}" type="slidenum">
              <a:rPr lang="hr-HR" altLang="sr-Latn-RS" smtClean="0"/>
              <a:pPr>
                <a:spcBef>
                  <a:spcPct val="0"/>
                </a:spcBef>
              </a:pPr>
              <a:t>52</a:t>
            </a:fld>
            <a:endParaRPr lang="hr-HR" altLang="sr-Latn-R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4270872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F9B1B9-1408-494F-AC0F-C4D4C21D62E0}" type="slidenum">
              <a:rPr lang="hr-HR" altLang="sr-Latn-RS" smtClean="0"/>
              <a:pPr>
                <a:spcBef>
                  <a:spcPct val="0"/>
                </a:spcBef>
              </a:pPr>
              <a:t>53</a:t>
            </a:fld>
            <a:endParaRPr lang="hr-HR" altLang="sr-Latn-R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5671671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C5370E-5604-430F-AC28-D8B626E4797F}" type="slidenum">
              <a:rPr lang="hr-HR" altLang="sr-Latn-RS" smtClean="0"/>
              <a:pPr>
                <a:spcBef>
                  <a:spcPct val="0"/>
                </a:spcBef>
              </a:pPr>
              <a:t>54</a:t>
            </a:fld>
            <a:endParaRPr lang="hr-HR" altLang="sr-Latn-R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55218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A7FDBA-2665-44B0-9308-79CDD5C7E87A}" type="slidenum">
              <a:rPr lang="hr-HR" altLang="sr-Latn-RS" smtClean="0"/>
              <a:pPr>
                <a:spcBef>
                  <a:spcPct val="0"/>
                </a:spcBef>
              </a:pPr>
              <a:t>55</a:t>
            </a:fld>
            <a:endParaRPr lang="hr-HR" altLang="sr-Latn-R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949068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B562E1-B43C-44B0-861E-B87F06102F8C}" type="slidenum">
              <a:rPr lang="hr-HR" altLang="sr-Latn-RS" smtClean="0"/>
              <a:pPr>
                <a:spcBef>
                  <a:spcPct val="0"/>
                </a:spcBef>
              </a:pPr>
              <a:t>56</a:t>
            </a:fld>
            <a:endParaRPr lang="hr-HR" altLang="sr-Latn-R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863587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BA28B8-A3D8-40FE-A8F3-B4B4429D477A}" type="slidenum">
              <a:rPr lang="hr-HR" altLang="sr-Latn-RS" smtClean="0"/>
              <a:pPr>
                <a:spcBef>
                  <a:spcPct val="0"/>
                </a:spcBef>
              </a:pPr>
              <a:t>57</a:t>
            </a:fld>
            <a:endParaRPr lang="hr-HR" altLang="sr-Latn-R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067517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0AE7-CA27-4D43-9B9F-CF62724BF435}" type="slidenum">
              <a:rPr lang="hr-HR" altLang="sr-Latn-RS" smtClean="0"/>
              <a:pPr>
                <a:spcBef>
                  <a:spcPct val="0"/>
                </a:spcBef>
              </a:pPr>
              <a:t>58</a:t>
            </a:fld>
            <a:endParaRPr lang="hr-HR" altLang="sr-Latn-R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34441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5D17B8-2D7D-4E02-AA4B-C12A40B64546}" type="slidenum">
              <a:rPr lang="hr-HR" altLang="sr-Latn-RS" smtClean="0"/>
              <a:pPr>
                <a:spcBef>
                  <a:spcPct val="0"/>
                </a:spcBef>
              </a:pPr>
              <a:t>59</a:t>
            </a:fld>
            <a:endParaRPr lang="hr-HR" altLang="sr-Latn-R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0995512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6AB841-1DF8-45FA-B655-9433B2487BEA}" type="slidenum">
              <a:rPr lang="hr-HR" altLang="sr-Latn-RS" smtClean="0"/>
              <a:pPr>
                <a:spcBef>
                  <a:spcPct val="0"/>
                </a:spcBef>
              </a:pPr>
              <a:t>60</a:t>
            </a:fld>
            <a:endParaRPr lang="hr-HR" altLang="sr-Latn-R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66993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A0CE77-CD79-4E97-9B5D-9ADC16D34866}" type="slidenum">
              <a:rPr lang="hr-HR" altLang="sr-Latn-RS" smtClean="0"/>
              <a:pPr>
                <a:spcBef>
                  <a:spcPct val="0"/>
                </a:spcBef>
              </a:pPr>
              <a:t>7</a:t>
            </a:fld>
            <a:endParaRPr lang="hr-HR" altLang="sr-Latn-R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2839810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37C8F-AD0E-4E56-A1F3-88493E0F902B}" type="slidenum">
              <a:rPr lang="hr-HR" altLang="sr-Latn-RS" smtClean="0"/>
              <a:pPr>
                <a:spcBef>
                  <a:spcPct val="0"/>
                </a:spcBef>
              </a:pPr>
              <a:t>61</a:t>
            </a:fld>
            <a:endParaRPr lang="hr-HR" altLang="sr-Latn-R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733425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D9DCEEA-5947-4E9F-A545-C34DB29864A0}" type="slidenum">
              <a:rPr lang="hr-HR" altLang="sr-Latn-RS" smtClean="0"/>
              <a:pPr>
                <a:spcBef>
                  <a:spcPct val="0"/>
                </a:spcBef>
              </a:pPr>
              <a:t>62</a:t>
            </a:fld>
            <a:endParaRPr lang="hr-HR" altLang="sr-Latn-R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522635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A9D52B-CB69-4D0F-BA7C-D2ADCC3FDE84}" type="slidenum">
              <a:rPr lang="hr-HR" altLang="sr-Latn-RS" smtClean="0"/>
              <a:pPr>
                <a:spcBef>
                  <a:spcPct val="0"/>
                </a:spcBef>
              </a:pPr>
              <a:t>63</a:t>
            </a:fld>
            <a:endParaRPr lang="hr-HR" altLang="sr-Latn-R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1434811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18988E-502F-4316-AC01-EAEA81C8864E}" type="slidenum">
              <a:rPr lang="hr-HR" altLang="sr-Latn-RS" smtClean="0"/>
              <a:pPr>
                <a:spcBef>
                  <a:spcPct val="0"/>
                </a:spcBef>
              </a:pPr>
              <a:t>64</a:t>
            </a:fld>
            <a:endParaRPr lang="hr-HR" altLang="sr-Latn-R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52163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30ECD6-E0D5-495A-B548-EF036319DC02}" type="slidenum">
              <a:rPr lang="hr-HR" altLang="sr-Latn-RS" smtClean="0"/>
              <a:pPr>
                <a:spcBef>
                  <a:spcPct val="0"/>
                </a:spcBef>
              </a:pPr>
              <a:t>65</a:t>
            </a:fld>
            <a:endParaRPr lang="hr-HR" altLang="sr-Latn-R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4169804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30ECD6-E0D5-495A-B548-EF036319DC02}" type="slidenum">
              <a:rPr lang="hr-HR" altLang="sr-Latn-RS" smtClean="0"/>
              <a:pPr>
                <a:spcBef>
                  <a:spcPct val="0"/>
                </a:spcBef>
              </a:pPr>
              <a:t>66</a:t>
            </a:fld>
            <a:endParaRPr lang="hr-HR" altLang="sr-Latn-R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41102517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67</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7878367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68</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8056829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69</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768142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70</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57872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BA8C30-8753-452C-8FD8-95E011C8D0DF}" type="slidenum">
              <a:rPr lang="hr-HR" altLang="sr-Latn-RS" smtClean="0"/>
              <a:pPr>
                <a:spcBef>
                  <a:spcPct val="0"/>
                </a:spcBef>
              </a:pPr>
              <a:t>8</a:t>
            </a:fld>
            <a:endParaRPr lang="hr-HR" altLang="sr-Latn-R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980657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71</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493112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72</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6390455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3D0AE7-CA27-4D43-9B9F-CF62724BF435}" type="slidenum">
              <a:rPr lang="hr-HR" altLang="sr-Latn-RS" smtClean="0"/>
              <a:pPr>
                <a:spcBef>
                  <a:spcPct val="0"/>
                </a:spcBef>
              </a:pPr>
              <a:t>73</a:t>
            </a:fld>
            <a:endParaRPr lang="hr-HR" altLang="sr-Latn-R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21519399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10B2CC-9627-4F12-AE61-03EB54B0F1D6}" type="slidenum">
              <a:rPr lang="hr-HR" altLang="sr-Latn-RS" smtClean="0"/>
              <a:pPr>
                <a:spcBef>
                  <a:spcPct val="0"/>
                </a:spcBef>
              </a:pPr>
              <a:t>74</a:t>
            </a:fld>
            <a:endParaRPr lang="hr-HR" altLang="sr-Latn-R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135526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0ABC69C-CD37-45DD-B745-E2EEBF06E9D3}" type="slidenum">
              <a:rPr lang="hr-HR" altLang="sr-Latn-RS" smtClean="0"/>
              <a:pPr>
                <a:spcBef>
                  <a:spcPct val="0"/>
                </a:spcBef>
              </a:pPr>
              <a:t>9</a:t>
            </a:fld>
            <a:endParaRPr lang="hr-HR" altLang="sr-Latn-R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332427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41413" indent="-227013">
              <a:spcBef>
                <a:spcPct val="30000"/>
              </a:spcBef>
              <a:defRPr sz="1200">
                <a:solidFill>
                  <a:schemeClr val="tx1"/>
                </a:solidFill>
                <a:latin typeface="Arial" panose="020B0604020202020204" pitchFamily="34" charset="0"/>
              </a:defRPr>
            </a:lvl3pPr>
            <a:lvl4pPr marL="1598613" indent="-227013">
              <a:spcBef>
                <a:spcPct val="30000"/>
              </a:spcBef>
              <a:defRPr sz="1200">
                <a:solidFill>
                  <a:schemeClr val="tx1"/>
                </a:solidFill>
                <a:latin typeface="Arial" panose="020B0604020202020204" pitchFamily="34" charset="0"/>
              </a:defRPr>
            </a:lvl4pPr>
            <a:lvl5pPr marL="2055813" indent="-227013">
              <a:spcBef>
                <a:spcPct val="30000"/>
              </a:spcBef>
              <a:defRPr sz="1200">
                <a:solidFill>
                  <a:schemeClr val="tx1"/>
                </a:solidFill>
                <a:latin typeface="Arial" panose="020B0604020202020204" pitchFamily="34" charset="0"/>
              </a:defRPr>
            </a:lvl5pPr>
            <a:lvl6pPr marL="2513013" indent="-227013" eaLnBrk="0" fontAlgn="base" hangingPunct="0">
              <a:spcBef>
                <a:spcPct val="30000"/>
              </a:spcBef>
              <a:spcAft>
                <a:spcPct val="0"/>
              </a:spcAft>
              <a:defRPr sz="1200">
                <a:solidFill>
                  <a:schemeClr val="tx1"/>
                </a:solidFill>
                <a:latin typeface="Arial" panose="020B0604020202020204" pitchFamily="34" charset="0"/>
              </a:defRPr>
            </a:lvl6pPr>
            <a:lvl7pPr marL="2970213" indent="-227013" eaLnBrk="0" fontAlgn="base" hangingPunct="0">
              <a:spcBef>
                <a:spcPct val="30000"/>
              </a:spcBef>
              <a:spcAft>
                <a:spcPct val="0"/>
              </a:spcAft>
              <a:defRPr sz="1200">
                <a:solidFill>
                  <a:schemeClr val="tx1"/>
                </a:solidFill>
                <a:latin typeface="Arial" panose="020B0604020202020204" pitchFamily="34" charset="0"/>
              </a:defRPr>
            </a:lvl7pPr>
            <a:lvl8pPr marL="3427413" indent="-227013" eaLnBrk="0" fontAlgn="base" hangingPunct="0">
              <a:spcBef>
                <a:spcPct val="30000"/>
              </a:spcBef>
              <a:spcAft>
                <a:spcPct val="0"/>
              </a:spcAft>
              <a:defRPr sz="1200">
                <a:solidFill>
                  <a:schemeClr val="tx1"/>
                </a:solidFill>
                <a:latin typeface="Arial" panose="020B0604020202020204" pitchFamily="34" charset="0"/>
              </a:defRPr>
            </a:lvl8pPr>
            <a:lvl9pPr marL="388461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C460938-5EA2-48CF-ACE3-9D73E4EAEA57}" type="slidenum">
              <a:rPr lang="hr-HR" altLang="sr-Latn-RS" smtClean="0"/>
              <a:pPr>
                <a:spcBef>
                  <a:spcPct val="0"/>
                </a:spcBef>
              </a:pPr>
              <a:t>10</a:t>
            </a:fld>
            <a:endParaRPr lang="hr-HR" altLang="sr-Latn-R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sr-Latn-RS" altLang="sr-Latn-RS">
              <a:latin typeface="Arial" panose="020B0604020202020204" pitchFamily="34" charset="0"/>
            </a:endParaRPr>
          </a:p>
        </p:txBody>
      </p:sp>
    </p:spTree>
    <p:extLst>
      <p:ext uri="{BB962C8B-B14F-4D97-AF65-F5344CB8AC3E}">
        <p14:creationId xmlns:p14="http://schemas.microsoft.com/office/powerpoint/2010/main" val="1588830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Naslovni slajd">
    <p:spTree>
      <p:nvGrpSpPr>
        <p:cNvPr id="1" name=""/>
        <p:cNvGrpSpPr/>
        <p:nvPr/>
      </p:nvGrpSpPr>
      <p:grpSpPr>
        <a:xfrm>
          <a:off x="0" y="0"/>
          <a:ext cx="0" cy="0"/>
          <a:chOff x="0" y="0"/>
          <a:chExt cx="0" cy="0"/>
        </a:xfrm>
      </p:grpSpPr>
      <p:sp>
        <p:nvSpPr>
          <p:cNvPr id="57348" name="Rectangle 4"/>
          <p:cNvSpPr>
            <a:spLocks noGrp="1" noChangeArrowheads="1"/>
          </p:cNvSpPr>
          <p:nvPr>
            <p:ph type="ctrTitle" hasCustomPrompt="1"/>
          </p:nvPr>
        </p:nvSpPr>
        <p:spPr>
          <a:xfrm>
            <a:off x="721519" y="2519901"/>
            <a:ext cx="7700962" cy="360099"/>
          </a:xfrm>
        </p:spPr>
        <p:txBody>
          <a:bodyPr>
            <a:spAutoFit/>
          </a:bodyPr>
          <a:lstStyle>
            <a:lvl1pPr algn="ctr">
              <a:lnSpc>
                <a:spcPct val="90000"/>
              </a:lnSpc>
              <a:defRPr sz="2600">
                <a:solidFill>
                  <a:schemeClr val="accent1"/>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721519" y="3024000"/>
            <a:ext cx="7700962" cy="219291"/>
          </a:xfrm>
        </p:spPr>
        <p:txBody>
          <a:bodyPr>
            <a:spAutoFit/>
          </a:bodyPr>
          <a:lstStyle>
            <a:lvl1pPr marL="0" indent="0" algn="ctr">
              <a:lnSpc>
                <a:spcPct val="95000"/>
              </a:lnSpc>
              <a:defRPr spc="0" baseline="0">
                <a:solidFill>
                  <a:schemeClr val="bg2">
                    <a:lumMod val="50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310" y="411510"/>
            <a:ext cx="459380" cy="6480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846" y="4731990"/>
            <a:ext cx="2636308" cy="72000"/>
          </a:xfrm>
          <a:prstGeom prst="rect">
            <a:avLst/>
          </a:prstGeom>
        </p:spPr>
      </p:pic>
      <p:sp>
        <p:nvSpPr>
          <p:cNvPr id="10"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Text Placeholder 15"/>
          <p:cNvSpPr>
            <a:spLocks noGrp="1"/>
          </p:cNvSpPr>
          <p:nvPr>
            <p:ph type="body" sz="quarter" idx="10" hasCustomPrompt="1"/>
          </p:nvPr>
        </p:nvSpPr>
        <p:spPr>
          <a:xfrm>
            <a:off x="721519" y="4104000"/>
            <a:ext cx="7700400" cy="146194"/>
          </a:xfrm>
        </p:spPr>
        <p:txBody>
          <a:bodyPr anchor="t" anchorCtr="0">
            <a:spAutoFit/>
          </a:bodyPr>
          <a:lstStyle>
            <a:lvl1pPr marL="0" indent="0" algn="ctr">
              <a:lnSpc>
                <a:spcPct val="95000"/>
              </a:lnSpc>
              <a:spcBef>
                <a:spcPts val="0"/>
              </a:spcBef>
              <a:defRPr sz="1000" baseline="0">
                <a:solidFill>
                  <a:schemeClr val="bg2">
                    <a:lumMod val="50000"/>
                  </a:schemeClr>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Tree>
    <p:extLst>
      <p:ext uri="{BB962C8B-B14F-4D97-AF65-F5344CB8AC3E}">
        <p14:creationId xmlns:p14="http://schemas.microsoft.com/office/powerpoint/2010/main" val="2449155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Zaglavlje sekcij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68000"/>
            <a:ext cx="408338" cy="57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4730400"/>
            <a:ext cx="2636308" cy="72000"/>
          </a:xfrm>
          <a:prstGeom prst="rect">
            <a:avLst/>
          </a:prstGeom>
        </p:spPr>
      </p:pic>
      <p:sp>
        <p:nvSpPr>
          <p:cNvPr id="9"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0"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11"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chemeClr val="tx1"/>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sp>
        <p:nvSpPr>
          <p:cNvPr id="12"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spTree>
    <p:extLst>
      <p:ext uri="{BB962C8B-B14F-4D97-AF65-F5344CB8AC3E}">
        <p14:creationId xmlns:p14="http://schemas.microsoft.com/office/powerpoint/2010/main" val="1968577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9" name="Pravokutnik 8"/>
          <p:cNvSpPr/>
          <p:nvPr/>
        </p:nvSpPr>
        <p:spPr>
          <a:xfrm>
            <a:off x="0" y="1419622"/>
            <a:ext cx="9144000" cy="2736725"/>
          </a:xfrm>
          <a:prstGeom prst="rect">
            <a:avLst/>
          </a:prstGeom>
          <a:solidFill>
            <a:srgbClr val="CCCCD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0" cap="none">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chemeClr val="tx1"/>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68000"/>
            <a:ext cx="408338" cy="576000"/>
          </a:xfrm>
          <a:prstGeom prst="rect">
            <a:avLst/>
          </a:prstGeom>
        </p:spPr>
      </p:pic>
      <p:sp>
        <p:nvSpPr>
          <p:cNvPr id="8"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4612628"/>
            <a:ext cx="2636308" cy="72000"/>
          </a:xfrm>
          <a:prstGeom prst="rect">
            <a:avLst/>
          </a:prstGeom>
        </p:spPr>
      </p:pic>
      <p:sp>
        <p:nvSpPr>
          <p:cNvPr id="10"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921777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_Section Header">
    <p:spTree>
      <p:nvGrpSpPr>
        <p:cNvPr id="1" name=""/>
        <p:cNvGrpSpPr/>
        <p:nvPr/>
      </p:nvGrpSpPr>
      <p:grpSpPr>
        <a:xfrm>
          <a:off x="0" y="0"/>
          <a:ext cx="0" cy="0"/>
          <a:chOff x="0" y="0"/>
          <a:chExt cx="0" cy="0"/>
        </a:xfrm>
      </p:grpSpPr>
      <p:sp>
        <p:nvSpPr>
          <p:cNvPr id="9" name="Pravokutnik 8"/>
          <p:cNvSpPr/>
          <p:nvPr/>
        </p:nvSpPr>
        <p:spPr>
          <a:xfrm>
            <a:off x="0" y="1419622"/>
            <a:ext cx="9144000" cy="2736725"/>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720000" y="2568840"/>
            <a:ext cx="7700400" cy="360099"/>
          </a:xfrm>
        </p:spPr>
        <p:txBody>
          <a:bodyPr anchor="ctr" anchorCtr="0">
            <a:spAutoFit/>
          </a:bodyPr>
          <a:lstStyle>
            <a:lvl1pPr algn="l">
              <a:lnSpc>
                <a:spcPct val="90000"/>
              </a:lnSpc>
              <a:defRPr sz="2600" b="1" cap="none">
                <a:solidFill>
                  <a:schemeClr val="bg1">
                    <a:lumMod val="95000"/>
                  </a:schemeClr>
                </a:solidFill>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720000" y="2025694"/>
            <a:ext cx="7700400" cy="219291"/>
          </a:xfrm>
        </p:spPr>
        <p:txBody>
          <a:bodyPr anchor="b">
            <a:spAutoFit/>
          </a:bodyPr>
          <a:lstStyle>
            <a:lvl1pPr marL="0" indent="0">
              <a:lnSpc>
                <a:spcPct val="95000"/>
              </a:lnSpc>
              <a:buNone/>
              <a:defRPr sz="1500">
                <a:solidFill>
                  <a:schemeClr val="bg1">
                    <a:lumMod val="95000"/>
                  </a:schemeClr>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68000"/>
            <a:ext cx="408338" cy="576000"/>
          </a:xfrm>
          <a:prstGeom prst="rect">
            <a:avLst/>
          </a:prstGeom>
        </p:spPr>
      </p:pic>
      <p:sp>
        <p:nvSpPr>
          <p:cNvPr id="8" name="Text Placeholder 7"/>
          <p:cNvSpPr>
            <a:spLocks noGrp="1"/>
          </p:cNvSpPr>
          <p:nvPr>
            <p:ph type="body" sz="quarter" idx="12" hasCustomPrompt="1"/>
          </p:nvPr>
        </p:nvSpPr>
        <p:spPr>
          <a:xfrm>
            <a:off x="720725" y="3253097"/>
            <a:ext cx="7700400" cy="219291"/>
          </a:xfrm>
        </p:spPr>
        <p:txBody>
          <a:bodyPr>
            <a:spAutoFit/>
          </a:bodyPr>
          <a:lstStyle>
            <a:lvl1pPr marL="0" indent="0">
              <a:lnSpc>
                <a:spcPct val="95000"/>
              </a:lnSpc>
              <a:spcBef>
                <a:spcPts val="0"/>
              </a:spcBef>
              <a:defRPr sz="15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hr-HR" dirty="0"/>
              <a:t>Uredite podnaslov ili prazno</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4612628"/>
            <a:ext cx="2636308" cy="72000"/>
          </a:xfrm>
          <a:prstGeom prst="rect">
            <a:avLst/>
          </a:prstGeom>
        </p:spPr>
      </p:pic>
      <p:sp>
        <p:nvSpPr>
          <p:cNvPr id="10"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426086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9" name="Pravokutnik 8"/>
          <p:cNvSpPr/>
          <p:nvPr/>
        </p:nvSpPr>
        <p:spPr>
          <a:xfrm>
            <a:off x="0" y="1419622"/>
            <a:ext cx="9144000" cy="2736725"/>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Title 1"/>
          <p:cNvSpPr>
            <a:spLocks noGrp="1"/>
          </p:cNvSpPr>
          <p:nvPr>
            <p:ph type="title" hasCustomPrompt="1"/>
          </p:nvPr>
        </p:nvSpPr>
        <p:spPr>
          <a:xfrm>
            <a:off x="402672" y="2208742"/>
            <a:ext cx="2063691" cy="1080296"/>
          </a:xfrm>
        </p:spPr>
        <p:txBody>
          <a:bodyPr wrap="square" anchor="ctr" anchorCtr="0">
            <a:spAutoFit/>
          </a:bodyPr>
          <a:lstStyle>
            <a:lvl1pPr algn="l">
              <a:lnSpc>
                <a:spcPct val="90000"/>
              </a:lnSpc>
              <a:defRPr sz="2600" b="1" cap="none">
                <a:solidFill>
                  <a:schemeClr val="bg1">
                    <a:lumMod val="95000"/>
                  </a:schemeClr>
                </a:solidFill>
                <a:latin typeface="+mj-lt"/>
                <a:ea typeface="Segoe UI" panose="020B0502040204020203" pitchFamily="34" charset="0"/>
                <a:cs typeface="Segoe UI" panose="020B0502040204020203" pitchFamily="34" charset="0"/>
              </a:defRPr>
            </a:lvl1pPr>
          </a:lstStyle>
          <a:p>
            <a:r>
              <a:rPr lang="hr-HR" dirty="0"/>
              <a:t>Uredite naslov sekcije</a:t>
            </a:r>
          </a:p>
        </p:txBody>
      </p:sp>
      <p:sp>
        <p:nvSpPr>
          <p:cNvPr id="3" name="Text Placeholder 2"/>
          <p:cNvSpPr>
            <a:spLocks noGrp="1"/>
          </p:cNvSpPr>
          <p:nvPr>
            <p:ph type="body" idx="1" hasCustomPrompt="1"/>
          </p:nvPr>
        </p:nvSpPr>
        <p:spPr>
          <a:xfrm>
            <a:off x="3107527" y="2541142"/>
            <a:ext cx="5466022" cy="415498"/>
          </a:xfrm>
        </p:spPr>
        <p:txBody>
          <a:bodyPr wrap="square" anchor="ctr" anchorCtr="0">
            <a:spAutoFit/>
          </a:bodyPr>
          <a:lstStyle>
            <a:lvl1pPr marL="0" indent="0" algn="l">
              <a:lnSpc>
                <a:spcPct val="150000"/>
              </a:lnSpc>
              <a:buNone/>
              <a:defRPr sz="1800">
                <a:solidFill>
                  <a:schemeClr val="bg1">
                    <a:lumMod val="95000"/>
                  </a:schemeClr>
                </a:solidFill>
                <a:latin typeface="+mj-lt"/>
                <a:ea typeface="Segoe UI" panose="020B0502040204020203" pitchFamily="34" charset="0"/>
                <a:cs typeface="Segoe UI" panose="020B0502040204020203"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dirty="0"/>
              <a:t>Uredite nadnaslov ili prazno</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468000"/>
            <a:ext cx="408338" cy="576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4612628"/>
            <a:ext cx="2636308" cy="72000"/>
          </a:xfrm>
          <a:prstGeom prst="rect">
            <a:avLst/>
          </a:prstGeom>
        </p:spPr>
      </p:pic>
      <p:sp>
        <p:nvSpPr>
          <p:cNvPr id="10"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cxnSp>
        <p:nvCxnSpPr>
          <p:cNvPr id="11" name="Ravni poveznik 10"/>
          <p:cNvCxnSpPr/>
          <p:nvPr userDrawn="1"/>
        </p:nvCxnSpPr>
        <p:spPr>
          <a:xfrm>
            <a:off x="2718582" y="1653621"/>
            <a:ext cx="0" cy="2229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913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sadržaj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sz="half" idx="1" hasCustomPrompt="1"/>
          </p:nvPr>
        </p:nvSpPr>
        <p:spPr>
          <a:xfrm>
            <a:off x="719138" y="1314288"/>
            <a:ext cx="3780000" cy="3221712"/>
          </a:xfrm>
        </p:spPr>
        <p:txBody>
          <a:bodyPr>
            <a:normAutofit/>
          </a:bodyPr>
          <a:lstStyle>
            <a:lvl1pPr marL="0" indent="-288000">
              <a:lnSpc>
                <a:spcPct val="113000"/>
              </a:lnSpc>
              <a:defRPr sz="1500">
                <a:latin typeface="+mn-lt"/>
                <a:ea typeface="Segoe UI" panose="020B0502040204020203" pitchFamily="34" charset="0"/>
                <a:cs typeface="Segoe UI" panose="020B0502040204020203" pitchFamily="34" charset="0"/>
              </a:defRPr>
            </a:lvl1pPr>
            <a:lvl2pPr>
              <a:lnSpc>
                <a:spcPct val="113000"/>
              </a:lnSpc>
              <a:defRPr sz="1500">
                <a:latin typeface="+mn-lt"/>
                <a:ea typeface="Segoe UI" panose="020B0502040204020203" pitchFamily="34" charset="0"/>
                <a:cs typeface="Segoe UI" panose="020B0502040204020203" pitchFamily="34" charset="0"/>
              </a:defRPr>
            </a:lvl2pPr>
            <a:lvl3pPr>
              <a:lnSpc>
                <a:spcPct val="113000"/>
              </a:lnSpc>
              <a:defRPr sz="1500">
                <a:latin typeface="+mn-lt"/>
                <a:ea typeface="Segoe UI" panose="020B0502040204020203" pitchFamily="34" charset="0"/>
                <a:cs typeface="Segoe UI" panose="020B0502040204020203" pitchFamily="34" charset="0"/>
              </a:defRPr>
            </a:lvl3pPr>
            <a:lvl4pPr>
              <a:lnSpc>
                <a:spcPct val="113000"/>
              </a:lnSpc>
              <a:defRPr sz="1500">
                <a:latin typeface="+mn-lt"/>
                <a:ea typeface="Segoe UI" panose="020B0502040204020203" pitchFamily="34" charset="0"/>
                <a:cs typeface="Segoe UI" panose="020B0502040204020203" pitchFamily="34" charset="0"/>
              </a:defRPr>
            </a:lvl4pPr>
            <a:lvl5pPr>
              <a:lnSpc>
                <a:spcPct val="113000"/>
              </a:lnSpc>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hasCustomPrompt="1"/>
          </p:nvPr>
        </p:nvSpPr>
        <p:spPr>
          <a:xfrm>
            <a:off x="4645026" y="1314288"/>
            <a:ext cx="3780000" cy="3221712"/>
          </a:xfrm>
        </p:spPr>
        <p:txBody>
          <a:bodyPr>
            <a:normAutofit/>
          </a:bodyPr>
          <a:lstStyle>
            <a:lvl1pPr>
              <a:lnSpc>
                <a:spcPct val="113000"/>
              </a:lnSpc>
              <a:spcBef>
                <a:spcPts val="400"/>
              </a:spcBef>
              <a:defRPr sz="1500">
                <a:latin typeface="+mn-lt"/>
                <a:ea typeface="Segoe UI" panose="020B0502040204020203" pitchFamily="34" charset="0"/>
                <a:cs typeface="Segoe UI" panose="020B0502040204020203" pitchFamily="34" charset="0"/>
              </a:defRPr>
            </a:lvl1pPr>
            <a:lvl2pPr>
              <a:lnSpc>
                <a:spcPct val="113000"/>
              </a:lnSpc>
              <a:spcBef>
                <a:spcPts val="400"/>
              </a:spcBef>
              <a:defRPr sz="1500">
                <a:latin typeface="+mn-lt"/>
                <a:ea typeface="Segoe UI" panose="020B0502040204020203" pitchFamily="34" charset="0"/>
                <a:cs typeface="Segoe UI" panose="020B0502040204020203" pitchFamily="34" charset="0"/>
              </a:defRPr>
            </a:lvl2pPr>
            <a:lvl3pPr>
              <a:lnSpc>
                <a:spcPct val="113000"/>
              </a:lnSpc>
              <a:spcBef>
                <a:spcPts val="400"/>
              </a:spcBef>
              <a:defRPr sz="1500">
                <a:latin typeface="+mn-lt"/>
                <a:ea typeface="Segoe UI" panose="020B0502040204020203" pitchFamily="34" charset="0"/>
                <a:cs typeface="Segoe UI" panose="020B0502040204020203" pitchFamily="34" charset="0"/>
              </a:defRPr>
            </a:lvl3pPr>
            <a:lvl4pPr>
              <a:lnSpc>
                <a:spcPct val="113000"/>
              </a:lnSpc>
              <a:spcBef>
                <a:spcPts val="400"/>
              </a:spcBef>
              <a:defRPr sz="1500">
                <a:latin typeface="+mn-lt"/>
                <a:ea typeface="Segoe UI" panose="020B0502040204020203" pitchFamily="34" charset="0"/>
                <a:cs typeface="Segoe UI" panose="020B0502040204020203" pitchFamily="34" charset="0"/>
              </a:defRPr>
            </a:lvl4pPr>
            <a:lvl5pPr>
              <a:lnSpc>
                <a:spcPct val="113000"/>
              </a:lnSpc>
              <a:spcBef>
                <a:spcPts val="400"/>
              </a:spcBef>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3716822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va sadržaja s napomenama">
    <p:spTree>
      <p:nvGrpSpPr>
        <p:cNvPr id="1" name=""/>
        <p:cNvGrpSpPr/>
        <p:nvPr/>
      </p:nvGrpSpPr>
      <p:grpSpPr>
        <a:xfrm>
          <a:off x="0" y="0"/>
          <a:ext cx="0" cy="0"/>
          <a:chOff x="0" y="0"/>
          <a:chExt cx="0" cy="0"/>
        </a:xfrm>
      </p:grpSpPr>
      <p:sp>
        <p:nvSpPr>
          <p:cNvPr id="18" name="Rezervirano mjesto sadržaja 17"/>
          <p:cNvSpPr>
            <a:spLocks noGrp="1"/>
          </p:cNvSpPr>
          <p:nvPr>
            <p:ph sz="quarter" idx="15" hasCustomPrompt="1"/>
          </p:nvPr>
        </p:nvSpPr>
        <p:spPr>
          <a:xfrm>
            <a:off x="719138" y="1314288"/>
            <a:ext cx="3780000" cy="2644937"/>
          </a:xfrm>
        </p:spPr>
        <p:txBody>
          <a:bodyPr/>
          <a:lstStyle>
            <a:lvl1pPr>
              <a:defRPr/>
            </a:lvl1pPr>
          </a:lstStyle>
          <a:p>
            <a:pPr lvl="0"/>
            <a:r>
              <a:rPr lang="hr-HR" dirty="0"/>
              <a:t>Uredite tekst</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4" name="Content Placeholder 3"/>
          <p:cNvSpPr>
            <a:spLocks noGrp="1"/>
          </p:cNvSpPr>
          <p:nvPr>
            <p:ph sz="half" idx="2" hasCustomPrompt="1"/>
          </p:nvPr>
        </p:nvSpPr>
        <p:spPr>
          <a:xfrm>
            <a:off x="4645026" y="1314288"/>
            <a:ext cx="3780000" cy="2645712"/>
          </a:xfrm>
        </p:spPr>
        <p:txBody>
          <a:bodyPr>
            <a:normAutofit/>
          </a:bodyPr>
          <a:lstStyle>
            <a:lvl1pPr>
              <a:lnSpc>
                <a:spcPct val="113000"/>
              </a:lnSpc>
              <a:spcBef>
                <a:spcPts val="400"/>
              </a:spcBef>
              <a:defRPr sz="1500">
                <a:latin typeface="+mn-lt"/>
                <a:ea typeface="Segoe UI" panose="020B0502040204020203" pitchFamily="34" charset="0"/>
                <a:cs typeface="Segoe UI" panose="020B0502040204020203" pitchFamily="34" charset="0"/>
              </a:defRPr>
            </a:lvl1pPr>
            <a:lvl2pPr>
              <a:lnSpc>
                <a:spcPct val="113000"/>
              </a:lnSpc>
              <a:spcBef>
                <a:spcPts val="400"/>
              </a:spcBef>
              <a:defRPr sz="1500">
                <a:latin typeface="+mn-lt"/>
                <a:ea typeface="Segoe UI" panose="020B0502040204020203" pitchFamily="34" charset="0"/>
                <a:cs typeface="Segoe UI" panose="020B0502040204020203" pitchFamily="34" charset="0"/>
              </a:defRPr>
            </a:lvl2pPr>
            <a:lvl3pPr>
              <a:lnSpc>
                <a:spcPct val="113000"/>
              </a:lnSpc>
              <a:spcBef>
                <a:spcPts val="400"/>
              </a:spcBef>
              <a:defRPr sz="1500">
                <a:latin typeface="+mn-lt"/>
                <a:ea typeface="Segoe UI" panose="020B0502040204020203" pitchFamily="34" charset="0"/>
                <a:cs typeface="Segoe UI" panose="020B0502040204020203" pitchFamily="34" charset="0"/>
              </a:defRPr>
            </a:lvl3pPr>
            <a:lvl4pPr>
              <a:lnSpc>
                <a:spcPct val="113000"/>
              </a:lnSpc>
              <a:spcBef>
                <a:spcPts val="400"/>
              </a:spcBef>
              <a:defRPr sz="1500">
                <a:latin typeface="+mn-lt"/>
                <a:ea typeface="Segoe UI" panose="020B0502040204020203" pitchFamily="34" charset="0"/>
                <a:cs typeface="Segoe UI" panose="020B0502040204020203" pitchFamily="34" charset="0"/>
              </a:defRPr>
            </a:lvl4pPr>
            <a:lvl5pPr>
              <a:lnSpc>
                <a:spcPct val="113000"/>
              </a:lnSpc>
              <a:spcBef>
                <a:spcPts val="400"/>
              </a:spcBef>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0" name="Rezervirano mjesto teksta 9"/>
          <p:cNvSpPr>
            <a:spLocks noGrp="1"/>
          </p:cNvSpPr>
          <p:nvPr>
            <p:ph type="body" sz="quarter" idx="12" hasCustomPrompt="1"/>
          </p:nvPr>
        </p:nvSpPr>
        <p:spPr>
          <a:xfrm>
            <a:off x="719138" y="4043493"/>
            <a:ext cx="3780000" cy="796955"/>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4" name="Rezervirano mjesto teksta 9"/>
          <p:cNvSpPr>
            <a:spLocks noGrp="1"/>
          </p:cNvSpPr>
          <p:nvPr>
            <p:ph type="body" sz="quarter" idx="14" hasCustomPrompt="1"/>
          </p:nvPr>
        </p:nvSpPr>
        <p:spPr>
          <a:xfrm>
            <a:off x="4645026" y="4043492"/>
            <a:ext cx="3780000" cy="796955"/>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Tree>
    <p:extLst>
      <p:ext uri="{BB962C8B-B14F-4D97-AF65-F5344CB8AC3E}">
        <p14:creationId xmlns:p14="http://schemas.microsoft.com/office/powerpoint/2010/main" val="48656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va sadržaja s napomenama">
    <p:spTree>
      <p:nvGrpSpPr>
        <p:cNvPr id="1" name=""/>
        <p:cNvGrpSpPr/>
        <p:nvPr/>
      </p:nvGrpSpPr>
      <p:grpSpPr>
        <a:xfrm>
          <a:off x="0" y="0"/>
          <a:ext cx="0" cy="0"/>
          <a:chOff x="0" y="0"/>
          <a:chExt cx="0" cy="0"/>
        </a:xfrm>
      </p:grpSpPr>
      <p:sp>
        <p:nvSpPr>
          <p:cNvPr id="18" name="Rezervirano mjesto sadržaja 17"/>
          <p:cNvSpPr>
            <a:spLocks noGrp="1"/>
          </p:cNvSpPr>
          <p:nvPr>
            <p:ph sz="quarter" idx="15" hasCustomPrompt="1"/>
          </p:nvPr>
        </p:nvSpPr>
        <p:spPr>
          <a:xfrm>
            <a:off x="719138" y="1314288"/>
            <a:ext cx="3780000" cy="2644937"/>
          </a:xfrm>
        </p:spPr>
        <p:txBody>
          <a:bodyPr/>
          <a:lstStyle>
            <a:lvl1pPr>
              <a:defRPr/>
            </a:lvl1pPr>
          </a:lstStyle>
          <a:p>
            <a:pPr lvl="0"/>
            <a:r>
              <a:rPr lang="hr-HR" dirty="0"/>
              <a:t>Uredite tekst</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4" name="Content Placeholder 3"/>
          <p:cNvSpPr>
            <a:spLocks noGrp="1"/>
          </p:cNvSpPr>
          <p:nvPr>
            <p:ph sz="half" idx="2" hasCustomPrompt="1"/>
          </p:nvPr>
        </p:nvSpPr>
        <p:spPr>
          <a:xfrm>
            <a:off x="4645026" y="1314288"/>
            <a:ext cx="3780000" cy="2645712"/>
          </a:xfrm>
        </p:spPr>
        <p:txBody>
          <a:bodyPr>
            <a:normAutofit/>
          </a:bodyPr>
          <a:lstStyle>
            <a:lvl1pPr>
              <a:lnSpc>
                <a:spcPct val="113000"/>
              </a:lnSpc>
              <a:spcBef>
                <a:spcPts val="400"/>
              </a:spcBef>
              <a:defRPr sz="1500">
                <a:latin typeface="+mn-lt"/>
                <a:ea typeface="Segoe UI" panose="020B0502040204020203" pitchFamily="34" charset="0"/>
                <a:cs typeface="Segoe UI" panose="020B0502040204020203" pitchFamily="34" charset="0"/>
              </a:defRPr>
            </a:lvl1pPr>
            <a:lvl2pPr>
              <a:lnSpc>
                <a:spcPct val="113000"/>
              </a:lnSpc>
              <a:spcBef>
                <a:spcPts val="400"/>
              </a:spcBef>
              <a:defRPr sz="1500">
                <a:latin typeface="+mn-lt"/>
                <a:ea typeface="Segoe UI" panose="020B0502040204020203" pitchFamily="34" charset="0"/>
                <a:cs typeface="Segoe UI" panose="020B0502040204020203" pitchFamily="34" charset="0"/>
              </a:defRPr>
            </a:lvl2pPr>
            <a:lvl3pPr>
              <a:lnSpc>
                <a:spcPct val="113000"/>
              </a:lnSpc>
              <a:spcBef>
                <a:spcPts val="400"/>
              </a:spcBef>
              <a:defRPr sz="1500">
                <a:latin typeface="+mn-lt"/>
                <a:ea typeface="Segoe UI" panose="020B0502040204020203" pitchFamily="34" charset="0"/>
                <a:cs typeface="Segoe UI" panose="020B0502040204020203" pitchFamily="34" charset="0"/>
              </a:defRPr>
            </a:lvl3pPr>
            <a:lvl4pPr>
              <a:lnSpc>
                <a:spcPct val="113000"/>
              </a:lnSpc>
              <a:spcBef>
                <a:spcPts val="400"/>
              </a:spcBef>
              <a:defRPr sz="1500">
                <a:latin typeface="+mn-lt"/>
                <a:ea typeface="Segoe UI" panose="020B0502040204020203" pitchFamily="34" charset="0"/>
                <a:cs typeface="Segoe UI" panose="020B0502040204020203" pitchFamily="34" charset="0"/>
              </a:defRPr>
            </a:lvl4pPr>
            <a:lvl5pPr>
              <a:lnSpc>
                <a:spcPct val="113000"/>
              </a:lnSpc>
              <a:spcBef>
                <a:spcPts val="400"/>
              </a:spcBef>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0" name="Rezervirano mjesto teksta 9"/>
          <p:cNvSpPr>
            <a:spLocks noGrp="1"/>
          </p:cNvSpPr>
          <p:nvPr>
            <p:ph type="body" sz="quarter" idx="12" hasCustomPrompt="1"/>
          </p:nvPr>
        </p:nvSpPr>
        <p:spPr>
          <a:xfrm>
            <a:off x="719138" y="4043493"/>
            <a:ext cx="7700962" cy="796955"/>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Tree>
    <p:extLst>
      <p:ext uri="{BB962C8B-B14F-4D97-AF65-F5344CB8AC3E}">
        <p14:creationId xmlns:p14="http://schemas.microsoft.com/office/powerpoint/2010/main" val="483415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sadržaja (XS) s podnaslovom L">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3" name="Rezervirano mjesto teksta 9"/>
          <p:cNvSpPr>
            <a:spLocks noGrp="1"/>
          </p:cNvSpPr>
          <p:nvPr>
            <p:ph type="body" sz="quarter" idx="13" hasCustomPrompt="1"/>
          </p:nvPr>
        </p:nvSpPr>
        <p:spPr>
          <a:xfrm>
            <a:off x="4644000" y="4230255"/>
            <a:ext cx="3780000" cy="607089"/>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1" name="Rezervirano mjesto teksta 9"/>
          <p:cNvSpPr>
            <a:spLocks noGrp="1"/>
          </p:cNvSpPr>
          <p:nvPr>
            <p:ph type="body" sz="quarter" idx="14" hasCustomPrompt="1"/>
          </p:nvPr>
        </p:nvSpPr>
        <p:spPr>
          <a:xfrm>
            <a:off x="719138" y="3611419"/>
            <a:ext cx="3780000" cy="1229030"/>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3110617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va sadržaja (XS) s podnaslovom D">
    <p:spTree>
      <p:nvGrpSpPr>
        <p:cNvPr id="1" name=""/>
        <p:cNvGrpSpPr/>
        <p:nvPr/>
      </p:nvGrpSpPr>
      <p:grpSpPr>
        <a:xfrm>
          <a:off x="0" y="0"/>
          <a:ext cx="0" cy="0"/>
          <a:chOff x="0" y="0"/>
          <a:chExt cx="0" cy="0"/>
        </a:xfrm>
      </p:grpSpPr>
      <p:sp>
        <p:nvSpPr>
          <p:cNvPr id="12" name="Rezervirano mjesto teksta 9"/>
          <p:cNvSpPr>
            <a:spLocks noGrp="1"/>
          </p:cNvSpPr>
          <p:nvPr>
            <p:ph type="body" sz="quarter" idx="14" hasCustomPrompt="1"/>
          </p:nvPr>
        </p:nvSpPr>
        <p:spPr>
          <a:xfrm>
            <a:off x="4640100" y="4233359"/>
            <a:ext cx="3780000" cy="607089"/>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5" name="Rezervirano mjesto sadržaja 17"/>
          <p:cNvSpPr>
            <a:spLocks noGrp="1"/>
          </p:cNvSpPr>
          <p:nvPr>
            <p:ph sz="quarter" idx="15" hasCustomPrompt="1"/>
          </p:nvPr>
        </p:nvSpPr>
        <p:spPr>
          <a:xfrm>
            <a:off x="4640100" y="1616364"/>
            <a:ext cx="3780000" cy="2549236"/>
          </a:xfrm>
        </p:spPr>
        <p:txBody>
          <a:bodyPr/>
          <a:lstStyle>
            <a:lvl1pPr>
              <a:defRPr/>
            </a:lvl1pPr>
          </a:lstStyle>
          <a:p>
            <a:pPr lvl="0"/>
            <a:r>
              <a:rPr lang="hr-HR" dirty="0"/>
              <a:t>Uredite tekst</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6" name="Content Placeholder 5"/>
          <p:cNvSpPr>
            <a:spLocks noGrp="1"/>
          </p:cNvSpPr>
          <p:nvPr>
            <p:ph sz="quarter" idx="4" hasCustomPrompt="1"/>
          </p:nvPr>
        </p:nvSpPr>
        <p:spPr>
          <a:xfrm>
            <a:off x="720000" y="1616364"/>
            <a:ext cx="3780000" cy="2549236"/>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3" name="Rezervirano mjesto teksta 9"/>
          <p:cNvSpPr>
            <a:spLocks noGrp="1"/>
          </p:cNvSpPr>
          <p:nvPr>
            <p:ph type="body" sz="quarter" idx="13" hasCustomPrompt="1"/>
          </p:nvPr>
        </p:nvSpPr>
        <p:spPr>
          <a:xfrm>
            <a:off x="720000" y="4233360"/>
            <a:ext cx="3780000" cy="607089"/>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2846382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va sadržaja (S) s podnaslovom">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3" name="Rezervirano mjesto teksta 9"/>
          <p:cNvSpPr>
            <a:spLocks noGrp="1"/>
          </p:cNvSpPr>
          <p:nvPr>
            <p:ph type="body" sz="quarter" idx="13" hasCustomPrompt="1"/>
          </p:nvPr>
        </p:nvSpPr>
        <p:spPr>
          <a:xfrm>
            <a:off x="4644000" y="4043493"/>
            <a:ext cx="3780000" cy="793851"/>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1" name="Rezervirano mjesto teksta 9"/>
          <p:cNvSpPr>
            <a:spLocks noGrp="1"/>
          </p:cNvSpPr>
          <p:nvPr>
            <p:ph type="body" sz="quarter" idx="14" hasCustomPrompt="1"/>
          </p:nvPr>
        </p:nvSpPr>
        <p:spPr>
          <a:xfrm>
            <a:off x="719138" y="4043493"/>
            <a:ext cx="3780000" cy="796955"/>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8" name="Rezervirano mjesto sadržaja 17"/>
          <p:cNvSpPr>
            <a:spLocks noGrp="1"/>
          </p:cNvSpPr>
          <p:nvPr>
            <p:ph sz="quarter" idx="15" hasCustomPrompt="1"/>
          </p:nvPr>
        </p:nvSpPr>
        <p:spPr>
          <a:xfrm>
            <a:off x="719138" y="1314288"/>
            <a:ext cx="3780000" cy="2644937"/>
          </a:xfrm>
        </p:spPr>
        <p:txBody>
          <a:bodyPr/>
          <a:lstStyle>
            <a:lvl1pPr>
              <a:defRPr/>
            </a:lvl1pPr>
          </a:lstStyle>
          <a:p>
            <a:pPr lvl="0"/>
            <a:r>
              <a:rPr lang="hr-HR" dirty="0"/>
              <a:t>Uredite tekst</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19" name="Content Placeholder 3"/>
          <p:cNvSpPr>
            <a:spLocks noGrp="1"/>
          </p:cNvSpPr>
          <p:nvPr>
            <p:ph sz="half" idx="2" hasCustomPrompt="1"/>
          </p:nvPr>
        </p:nvSpPr>
        <p:spPr>
          <a:xfrm>
            <a:off x="4645026" y="1314288"/>
            <a:ext cx="3780000" cy="2645712"/>
          </a:xfrm>
        </p:spPr>
        <p:txBody>
          <a:bodyPr>
            <a:normAutofit/>
          </a:bodyPr>
          <a:lstStyle>
            <a:lvl1pPr>
              <a:lnSpc>
                <a:spcPct val="113000"/>
              </a:lnSpc>
              <a:spcBef>
                <a:spcPts val="400"/>
              </a:spcBef>
              <a:defRPr sz="1500">
                <a:latin typeface="+mn-lt"/>
                <a:ea typeface="Segoe UI" panose="020B0502040204020203" pitchFamily="34" charset="0"/>
                <a:cs typeface="Segoe UI" panose="020B0502040204020203" pitchFamily="34" charset="0"/>
              </a:defRPr>
            </a:lvl1pPr>
            <a:lvl2pPr>
              <a:lnSpc>
                <a:spcPct val="113000"/>
              </a:lnSpc>
              <a:spcBef>
                <a:spcPts val="400"/>
              </a:spcBef>
              <a:defRPr sz="1500">
                <a:latin typeface="+mn-lt"/>
                <a:ea typeface="Segoe UI" panose="020B0502040204020203" pitchFamily="34" charset="0"/>
                <a:cs typeface="Segoe UI" panose="020B0502040204020203" pitchFamily="34" charset="0"/>
              </a:defRPr>
            </a:lvl2pPr>
            <a:lvl3pPr>
              <a:lnSpc>
                <a:spcPct val="113000"/>
              </a:lnSpc>
              <a:spcBef>
                <a:spcPts val="400"/>
              </a:spcBef>
              <a:defRPr sz="1500">
                <a:latin typeface="+mn-lt"/>
                <a:ea typeface="Segoe UI" panose="020B0502040204020203" pitchFamily="34" charset="0"/>
                <a:cs typeface="Segoe UI" panose="020B0502040204020203" pitchFamily="34" charset="0"/>
              </a:defRPr>
            </a:lvl3pPr>
            <a:lvl4pPr>
              <a:lnSpc>
                <a:spcPct val="113000"/>
              </a:lnSpc>
              <a:spcBef>
                <a:spcPts val="400"/>
              </a:spcBef>
              <a:defRPr sz="1500">
                <a:latin typeface="+mn-lt"/>
                <a:ea typeface="Segoe UI" panose="020B0502040204020203" pitchFamily="34" charset="0"/>
                <a:cs typeface="Segoe UI" panose="020B0502040204020203" pitchFamily="34" charset="0"/>
              </a:defRPr>
            </a:lvl4pPr>
            <a:lvl5pPr>
              <a:lnSpc>
                <a:spcPct val="113000"/>
              </a:lnSpc>
              <a:spcBef>
                <a:spcPts val="400"/>
              </a:spcBef>
              <a:defRPr sz="1500">
                <a:latin typeface="+mn-lt"/>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1736700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sp>
        <p:nvSpPr>
          <p:cNvPr id="7" name="Pravokutnik 6"/>
          <p:cNvSpPr/>
          <p:nvPr/>
        </p:nvSpPr>
        <p:spPr>
          <a:xfrm>
            <a:off x="0" y="1800000"/>
            <a:ext cx="9144000" cy="2160000"/>
          </a:xfrm>
          <a:prstGeom prst="rect">
            <a:avLst/>
          </a:prstGeom>
          <a:solidFill>
            <a:srgbClr val="CCCCD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348" name="Rectangle 4"/>
          <p:cNvSpPr>
            <a:spLocks noGrp="1" noChangeArrowheads="1"/>
          </p:cNvSpPr>
          <p:nvPr>
            <p:ph type="ctrTitle" hasCustomPrompt="1"/>
          </p:nvPr>
        </p:nvSpPr>
        <p:spPr>
          <a:xfrm>
            <a:off x="721519" y="2519901"/>
            <a:ext cx="7700962" cy="360099"/>
          </a:xfrm>
        </p:spPr>
        <p:txBody>
          <a:bodyPr>
            <a:spAutoFit/>
          </a:bodyPr>
          <a:lstStyle>
            <a:lvl1pPr algn="ctr">
              <a:lnSpc>
                <a:spcPct val="90000"/>
              </a:lnSpc>
              <a:defRPr sz="2600">
                <a:solidFill>
                  <a:schemeClr val="accent1"/>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721519" y="3024000"/>
            <a:ext cx="7700962" cy="219291"/>
          </a:xfrm>
        </p:spPr>
        <p:txBody>
          <a:bodyPr>
            <a:spAutoFit/>
          </a:bodyPr>
          <a:lstStyle>
            <a:lvl1pPr marL="0" indent="0" algn="ctr">
              <a:lnSpc>
                <a:spcPct val="95000"/>
              </a:lnSpc>
              <a:defRPr spc="0" baseline="0">
                <a:solidFill>
                  <a:schemeClr val="tx1">
                    <a:lumMod val="7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310" y="411510"/>
            <a:ext cx="459380" cy="6480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846" y="4731990"/>
            <a:ext cx="2636308" cy="72000"/>
          </a:xfrm>
          <a:prstGeom prst="rect">
            <a:avLst/>
          </a:prstGeom>
        </p:spPr>
      </p:pic>
      <p:sp>
        <p:nvSpPr>
          <p:cNvPr id="16" name="Text Placeholder 15"/>
          <p:cNvSpPr>
            <a:spLocks noGrp="1"/>
          </p:cNvSpPr>
          <p:nvPr>
            <p:ph type="body" sz="quarter" idx="10" hasCustomPrompt="1"/>
          </p:nvPr>
        </p:nvSpPr>
        <p:spPr>
          <a:xfrm>
            <a:off x="721519" y="4104000"/>
            <a:ext cx="7700400" cy="146194"/>
          </a:xfrm>
        </p:spPr>
        <p:txBody>
          <a:bodyPr anchor="t" anchorCtr="0">
            <a:spAutoFit/>
          </a:bodyPr>
          <a:lstStyle>
            <a:lvl1pPr marL="0" indent="0" algn="ctr">
              <a:lnSpc>
                <a:spcPct val="95000"/>
              </a:lnSpc>
              <a:spcBef>
                <a:spcPts val="0"/>
              </a:spcBef>
              <a:defRPr sz="1000" baseline="0">
                <a:solidFill>
                  <a:schemeClr val="bg2">
                    <a:lumMod val="50000"/>
                  </a:schemeClr>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165069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va sadržaja (M) s podnaslovom_2">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20000" y="1314288"/>
            <a:ext cx="3780000" cy="2884850"/>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6" name="Content Placeholder 5"/>
          <p:cNvSpPr>
            <a:spLocks noGrp="1"/>
          </p:cNvSpPr>
          <p:nvPr>
            <p:ph sz="quarter" idx="4" hasCustomPrompt="1"/>
          </p:nvPr>
        </p:nvSpPr>
        <p:spPr>
          <a:xfrm>
            <a:off x="4644000" y="1314288"/>
            <a:ext cx="3780000" cy="2884850"/>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2" name="Rezervirano mjesto teksta 9"/>
          <p:cNvSpPr>
            <a:spLocks noGrp="1"/>
          </p:cNvSpPr>
          <p:nvPr>
            <p:ph type="body" sz="quarter" idx="12" hasCustomPrompt="1"/>
          </p:nvPr>
        </p:nvSpPr>
        <p:spPr>
          <a:xfrm>
            <a:off x="719138" y="4279036"/>
            <a:ext cx="3780000" cy="561411"/>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3" name="Rezervirano mjesto teksta 9"/>
          <p:cNvSpPr>
            <a:spLocks noGrp="1"/>
          </p:cNvSpPr>
          <p:nvPr>
            <p:ph type="body" sz="quarter" idx="13" hasCustomPrompt="1"/>
          </p:nvPr>
        </p:nvSpPr>
        <p:spPr>
          <a:xfrm>
            <a:off x="4644000" y="4279036"/>
            <a:ext cx="3780000" cy="558308"/>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2247316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va sadržaja (L) s podnaslovom">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20000" y="1314288"/>
            <a:ext cx="3780000" cy="3089036"/>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6" name="Content Placeholder 5"/>
          <p:cNvSpPr>
            <a:spLocks noGrp="1"/>
          </p:cNvSpPr>
          <p:nvPr>
            <p:ph sz="quarter" idx="4" hasCustomPrompt="1"/>
          </p:nvPr>
        </p:nvSpPr>
        <p:spPr>
          <a:xfrm>
            <a:off x="4644000" y="1314288"/>
            <a:ext cx="3780000" cy="3089036"/>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2" name="Rezervirano mjesto teksta 9"/>
          <p:cNvSpPr>
            <a:spLocks noGrp="1"/>
          </p:cNvSpPr>
          <p:nvPr>
            <p:ph type="body" sz="quarter" idx="12" hasCustomPrompt="1"/>
          </p:nvPr>
        </p:nvSpPr>
        <p:spPr>
          <a:xfrm>
            <a:off x="719138" y="4483223"/>
            <a:ext cx="3780000" cy="357224"/>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
        <p:nvSpPr>
          <p:cNvPr id="13" name="Rezervirano mjesto teksta 9"/>
          <p:cNvSpPr>
            <a:spLocks noGrp="1"/>
          </p:cNvSpPr>
          <p:nvPr>
            <p:ph type="body" sz="quarter" idx="13" hasCustomPrompt="1"/>
          </p:nvPr>
        </p:nvSpPr>
        <p:spPr>
          <a:xfrm>
            <a:off x="4644000" y="4483222"/>
            <a:ext cx="3780000" cy="354121"/>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1986112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va sadržaja (L) s podnaslovom_2">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720000" y="1314288"/>
            <a:ext cx="3780000" cy="3089036"/>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3" name="Text Placeholder 2"/>
          <p:cNvSpPr>
            <a:spLocks noGrp="1"/>
          </p:cNvSpPr>
          <p:nvPr>
            <p:ph type="body" idx="1" hasCustomPrompt="1"/>
          </p:nvPr>
        </p:nvSpPr>
        <p:spPr>
          <a:xfrm>
            <a:off x="7200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5" name="Text Placeholder 4"/>
          <p:cNvSpPr>
            <a:spLocks noGrp="1"/>
          </p:cNvSpPr>
          <p:nvPr>
            <p:ph type="body" sz="quarter" idx="3" hasCustomPrompt="1"/>
          </p:nvPr>
        </p:nvSpPr>
        <p:spPr>
          <a:xfrm>
            <a:off x="4640100" y="976924"/>
            <a:ext cx="3780000" cy="233910"/>
          </a:xfrm>
        </p:spPr>
        <p:txBody>
          <a:bodyPr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6" name="Content Placeholder 5"/>
          <p:cNvSpPr>
            <a:spLocks noGrp="1"/>
          </p:cNvSpPr>
          <p:nvPr>
            <p:ph sz="quarter" idx="4" hasCustomPrompt="1"/>
          </p:nvPr>
        </p:nvSpPr>
        <p:spPr>
          <a:xfrm>
            <a:off x="4644000" y="1314288"/>
            <a:ext cx="3780000" cy="3089036"/>
          </a:xfrm>
        </p:spPr>
        <p:txBody>
          <a:bodyPr>
            <a:normAutofit/>
          </a:bodyPr>
          <a:lstStyle>
            <a:lvl1pPr>
              <a:defRPr sz="1500">
                <a:latin typeface="+mn-lt"/>
                <a:ea typeface="Segoe UI" panose="020B0502040204020203" pitchFamily="34" charset="0"/>
                <a:cs typeface="Segoe UI" panose="020B0502040204020203" pitchFamily="34" charset="0"/>
              </a:defRPr>
            </a:lvl1pPr>
            <a:lvl2pPr>
              <a:defRPr sz="1500">
                <a:latin typeface="+mn-lt"/>
                <a:ea typeface="Segoe UI" panose="020B0502040204020203" pitchFamily="34" charset="0"/>
                <a:cs typeface="Segoe UI" panose="020B0502040204020203" pitchFamily="34" charset="0"/>
              </a:defRPr>
            </a:lvl2pPr>
            <a:lvl3pPr>
              <a:defRPr sz="1500">
                <a:latin typeface="+mn-lt"/>
                <a:ea typeface="Segoe UI" panose="020B0502040204020203" pitchFamily="34" charset="0"/>
                <a:cs typeface="Segoe UI" panose="020B0502040204020203" pitchFamily="34" charset="0"/>
              </a:defRPr>
            </a:lvl3pPr>
            <a:lvl4pPr>
              <a:defRPr sz="1500">
                <a:latin typeface="+mn-lt"/>
                <a:ea typeface="Segoe UI" panose="020B0502040204020203" pitchFamily="34" charset="0"/>
                <a:cs typeface="Segoe UI" panose="020B0502040204020203" pitchFamily="34" charset="0"/>
              </a:defRPr>
            </a:lvl4pPr>
            <a:lvl5pPr>
              <a:defRPr sz="1500">
                <a:latin typeface="+mn-lt"/>
                <a:ea typeface="Segoe UI" panose="020B0502040204020203" pitchFamily="34" charset="0"/>
                <a:cs typeface="Segoe UI" panose="020B0502040204020203" pitchFamily="34" charset="0"/>
              </a:defRPr>
            </a:lvl5pPr>
            <a:lvl6pPr>
              <a:defRPr sz="1600"/>
            </a:lvl6pPr>
            <a:lvl7pPr>
              <a:defRPr sz="1600"/>
            </a:lvl7pPr>
            <a:lvl8pPr>
              <a:defRPr sz="1600"/>
            </a:lvl8pPr>
            <a:lvl9pPr>
              <a:defRPr sz="16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7"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8"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12" name="Rezervirano mjesto teksta 9"/>
          <p:cNvSpPr>
            <a:spLocks noGrp="1"/>
          </p:cNvSpPr>
          <p:nvPr>
            <p:ph type="body" sz="quarter" idx="12" hasCustomPrompt="1"/>
          </p:nvPr>
        </p:nvSpPr>
        <p:spPr>
          <a:xfrm>
            <a:off x="719138" y="4483223"/>
            <a:ext cx="7700962" cy="357224"/>
          </a:xfrm>
        </p:spPr>
        <p:txBody>
          <a:bodyPr>
            <a:noAutofit/>
          </a:bodyPr>
          <a:lstStyle>
            <a:lvl1pPr marL="176213" indent="0">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2129950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držaj s napomenom desno_1">
    <p:spTree>
      <p:nvGrpSpPr>
        <p:cNvPr id="1" name=""/>
        <p:cNvGrpSpPr/>
        <p:nvPr/>
      </p:nvGrpSpPr>
      <p:grpSpPr>
        <a:xfrm>
          <a:off x="0" y="0"/>
          <a:ext cx="0" cy="0"/>
          <a:chOff x="0" y="0"/>
          <a:chExt cx="0" cy="0"/>
        </a:xfrm>
      </p:grpSpPr>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5846618" y="1314286"/>
            <a:ext cx="2578408" cy="3526161"/>
          </a:xfrm>
        </p:spPr>
        <p:txBody>
          <a:bodyPr anchor="ctr">
            <a:noAutofit/>
          </a:bodyPr>
          <a:lstStyle>
            <a:lvl1pPr>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8" name="Content Placeholder 2"/>
          <p:cNvSpPr>
            <a:spLocks noGrp="1"/>
          </p:cNvSpPr>
          <p:nvPr>
            <p:ph idx="1" hasCustomPrompt="1"/>
          </p:nvPr>
        </p:nvSpPr>
        <p:spPr>
          <a:xfrm>
            <a:off x="719138" y="1314287"/>
            <a:ext cx="4968000" cy="3526159"/>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1356606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adržaj s napomenom desno_1">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19138" y="1314287"/>
            <a:ext cx="4968000" cy="3526159"/>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5846618" y="1314286"/>
            <a:ext cx="2578408" cy="3526161"/>
          </a:xfrm>
        </p:spPr>
        <p:txBody>
          <a:bodyPr anchor="b">
            <a:noAutofit/>
          </a:bodyPr>
          <a:lstStyle>
            <a:lvl1pPr>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Tree>
    <p:extLst>
      <p:ext uri="{BB962C8B-B14F-4D97-AF65-F5344CB8AC3E}">
        <p14:creationId xmlns:p14="http://schemas.microsoft.com/office/powerpoint/2010/main" val="1878178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držaj s napomenom desno_2">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19138" y="1314287"/>
            <a:ext cx="4968000" cy="3526159"/>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5846618" y="1314286"/>
            <a:ext cx="2578408" cy="3526161"/>
          </a:xfrm>
        </p:spPr>
        <p:txBody>
          <a:bodyPr anchor="ctr">
            <a:noAutofit/>
          </a:bodyPr>
          <a:lstStyle>
            <a:lvl1pPr>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7" name="Text Placeholder 2"/>
          <p:cNvSpPr>
            <a:spLocks noGrp="1"/>
          </p:cNvSpPr>
          <p:nvPr>
            <p:ph type="body" idx="16" hasCustomPrompt="1"/>
          </p:nvPr>
        </p:nvSpPr>
        <p:spPr>
          <a:xfrm>
            <a:off x="720000" y="976924"/>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568709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adržaj s napomenom desno_2">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19138" y="1314287"/>
            <a:ext cx="4968000" cy="3526159"/>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5846618" y="1314286"/>
            <a:ext cx="2578408" cy="3526161"/>
          </a:xfrm>
        </p:spPr>
        <p:txBody>
          <a:bodyPr anchor="b">
            <a:noAutofit/>
          </a:bodyPr>
          <a:lstStyle>
            <a:lvl1pPr>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7" name="Text Placeholder 2"/>
          <p:cNvSpPr>
            <a:spLocks noGrp="1"/>
          </p:cNvSpPr>
          <p:nvPr>
            <p:ph type="body" idx="16" hasCustomPrompt="1"/>
          </p:nvPr>
        </p:nvSpPr>
        <p:spPr>
          <a:xfrm>
            <a:off x="720000" y="976924"/>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5637901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držaj s napomenom desno_3">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719138" y="1314287"/>
            <a:ext cx="4968000" cy="3526159"/>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5846618" y="4174836"/>
            <a:ext cx="2578408" cy="665610"/>
          </a:xfrm>
        </p:spPr>
        <p:txBody>
          <a:bodyPr>
            <a:noAutofit/>
          </a:bodyPr>
          <a:lstStyle>
            <a:lvl1pPr marL="0" indent="0">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Rezervirano mjesto sadržaja 2"/>
          <p:cNvSpPr>
            <a:spLocks noGrp="1"/>
          </p:cNvSpPr>
          <p:nvPr>
            <p:ph sz="quarter" idx="15"/>
          </p:nvPr>
        </p:nvSpPr>
        <p:spPr>
          <a:xfrm>
            <a:off x="5846618" y="1314287"/>
            <a:ext cx="2573482" cy="2768186"/>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10" name="Text Placeholder 2"/>
          <p:cNvSpPr>
            <a:spLocks noGrp="1"/>
          </p:cNvSpPr>
          <p:nvPr>
            <p:ph type="body" idx="16" hasCustomPrompt="1"/>
          </p:nvPr>
        </p:nvSpPr>
        <p:spPr>
          <a:xfrm>
            <a:off x="720000" y="976924"/>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3183635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držaj s napomenom desno_4">
    <p:spTree>
      <p:nvGrpSpPr>
        <p:cNvPr id="1" name=""/>
        <p:cNvGrpSpPr/>
        <p:nvPr/>
      </p:nvGrpSpPr>
      <p:grpSpPr>
        <a:xfrm>
          <a:off x="0" y="0"/>
          <a:ext cx="0" cy="0"/>
          <a:chOff x="0" y="0"/>
          <a:chExt cx="0" cy="0"/>
        </a:xfrm>
      </p:grpSpPr>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4" name="Rezervirano mjesto teksta 9"/>
          <p:cNvSpPr>
            <a:spLocks noGrp="1"/>
          </p:cNvSpPr>
          <p:nvPr>
            <p:ph type="body" sz="quarter" idx="14" hasCustomPrompt="1"/>
          </p:nvPr>
        </p:nvSpPr>
        <p:spPr>
          <a:xfrm>
            <a:off x="719138" y="4174836"/>
            <a:ext cx="4951989" cy="665610"/>
          </a:xfrm>
        </p:spPr>
        <p:txBody>
          <a:bodyPr>
            <a:noAutofit/>
          </a:bodyPr>
          <a:lstStyle>
            <a:lvl1pPr marL="0" indent="0">
              <a:defRPr sz="1000"/>
            </a:lvl1pPr>
            <a:lvl2pPr>
              <a:defRPr sz="1000"/>
            </a:lvl2pPr>
            <a:lvl3pPr>
              <a:defRPr sz="1000"/>
            </a:lvl3pPr>
            <a:lvl4pPr>
              <a:defRPr sz="1000"/>
            </a:lvl4pPr>
            <a:lvl5pPr>
              <a:defRPr sz="1000"/>
            </a:lvl5pPr>
          </a:lstStyle>
          <a:p>
            <a:pPr lvl="0"/>
            <a:r>
              <a:rPr lang="hr-HR" dirty="0"/>
              <a:t>Napomena</a:t>
            </a:r>
          </a:p>
        </p:txBody>
      </p:sp>
      <p:sp>
        <p:nvSpPr>
          <p:cNvPr id="19" name="Title 1"/>
          <p:cNvSpPr>
            <a:spLocks noGrp="1"/>
          </p:cNvSpPr>
          <p:nvPr>
            <p:ph type="title" hasCustomPrompt="1"/>
          </p:nvPr>
        </p:nvSpPr>
        <p:spPr>
          <a:xfrm>
            <a:off x="719138" y="533257"/>
            <a:ext cx="77009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Rezervirano mjesto sadržaja 2"/>
          <p:cNvSpPr>
            <a:spLocks noGrp="1"/>
          </p:cNvSpPr>
          <p:nvPr>
            <p:ph sz="quarter" idx="15"/>
          </p:nvPr>
        </p:nvSpPr>
        <p:spPr>
          <a:xfrm>
            <a:off x="5846618" y="1314286"/>
            <a:ext cx="2573482" cy="352615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8" name="Text Placeholder 2"/>
          <p:cNvSpPr>
            <a:spLocks noGrp="1"/>
          </p:cNvSpPr>
          <p:nvPr>
            <p:ph type="body" idx="16" hasCustomPrompt="1"/>
          </p:nvPr>
        </p:nvSpPr>
        <p:spPr>
          <a:xfrm>
            <a:off x="720000" y="976924"/>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3443648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adržaj s opisom_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56000" y="533257"/>
            <a:ext cx="4968000" cy="4002743"/>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hasCustomPrompt="1"/>
          </p:nvPr>
        </p:nvSpPr>
        <p:spPr>
          <a:xfrm>
            <a:off x="720000" y="1275606"/>
            <a:ext cx="2592000" cy="3260394"/>
          </a:xfrm>
        </p:spPr>
        <p:txBody>
          <a:bodyPr>
            <a:normAutofit/>
          </a:bodyPr>
          <a:lstStyle>
            <a:lvl1pPr marL="0" indent="0">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Title 1"/>
          <p:cNvSpPr>
            <a:spLocks noGrp="1"/>
          </p:cNvSpPr>
          <p:nvPr>
            <p:ph type="title" hasCustomPrompt="1"/>
          </p:nvPr>
        </p:nvSpPr>
        <p:spPr>
          <a:xfrm>
            <a:off x="719138" y="533257"/>
            <a:ext cx="2592862" cy="321627"/>
          </a:xfrm>
        </p:spPr>
        <p:txBody>
          <a:bodyPr/>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Tree>
    <p:extLst>
      <p:ext uri="{BB962C8B-B14F-4D97-AF65-F5344CB8AC3E}">
        <p14:creationId xmlns:p14="http://schemas.microsoft.com/office/powerpoint/2010/main" val="1835820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Slide">
    <p:spTree>
      <p:nvGrpSpPr>
        <p:cNvPr id="1" name=""/>
        <p:cNvGrpSpPr/>
        <p:nvPr/>
      </p:nvGrpSpPr>
      <p:grpSpPr>
        <a:xfrm>
          <a:off x="0" y="0"/>
          <a:ext cx="0" cy="0"/>
          <a:chOff x="0" y="0"/>
          <a:chExt cx="0" cy="0"/>
        </a:xfrm>
      </p:grpSpPr>
      <p:sp>
        <p:nvSpPr>
          <p:cNvPr id="3" name="Pravokutnik 2"/>
          <p:cNvSpPr/>
          <p:nvPr/>
        </p:nvSpPr>
        <p:spPr>
          <a:xfrm>
            <a:off x="2993830" y="1800000"/>
            <a:ext cx="6150170" cy="1995886"/>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7348" name="Rectangle 4"/>
          <p:cNvSpPr>
            <a:spLocks noGrp="1" noChangeArrowheads="1"/>
          </p:cNvSpPr>
          <p:nvPr>
            <p:ph type="ctrTitle" hasCustomPrompt="1"/>
          </p:nvPr>
        </p:nvSpPr>
        <p:spPr>
          <a:xfrm>
            <a:off x="3253845" y="2412345"/>
            <a:ext cx="5168635" cy="360099"/>
          </a:xfrm>
        </p:spPr>
        <p:txBody>
          <a:bodyPr>
            <a:spAutoFit/>
          </a:bodyPr>
          <a:lstStyle>
            <a:lvl1pPr algn="l">
              <a:lnSpc>
                <a:spcPct val="90000"/>
              </a:lnSpc>
              <a:defRPr sz="260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naslov</a:t>
            </a:r>
            <a:r>
              <a:rPr lang="hr-HR" altLang="sr-Latn-RS" noProof="0" dirty="0"/>
              <a:t> prezentacije</a:t>
            </a:r>
          </a:p>
        </p:txBody>
      </p:sp>
      <p:sp>
        <p:nvSpPr>
          <p:cNvPr id="57349" name="Rectangle 5"/>
          <p:cNvSpPr>
            <a:spLocks noGrp="1" noChangeArrowheads="1"/>
          </p:cNvSpPr>
          <p:nvPr>
            <p:ph type="subTitle" idx="1" hasCustomPrompt="1"/>
          </p:nvPr>
        </p:nvSpPr>
        <p:spPr>
          <a:xfrm>
            <a:off x="3253845" y="2916444"/>
            <a:ext cx="5168635" cy="219291"/>
          </a:xfrm>
        </p:spPr>
        <p:txBody>
          <a:bodyPr>
            <a:spAutoFit/>
          </a:bodyPr>
          <a:lstStyle>
            <a:lvl1pPr marL="0" indent="0" algn="l">
              <a:lnSpc>
                <a:spcPct val="95000"/>
              </a:lnSpc>
              <a:defRPr spc="0" baseline="0">
                <a:solidFill>
                  <a:schemeClr val="bg1">
                    <a:lumMod val="95000"/>
                  </a:schemeClr>
                </a:solidFill>
                <a:latin typeface="+mj-lt"/>
                <a:ea typeface="Segoe UI" panose="020B0502040204020203" pitchFamily="34" charset="0"/>
                <a:cs typeface="Segoe UI" panose="020B0502040204020203" pitchFamily="34" charset="0"/>
              </a:defRPr>
            </a:lvl1pPr>
          </a:lstStyle>
          <a:p>
            <a:pPr lvl="0"/>
            <a:r>
              <a:rPr lang="en-US" altLang="sr-Latn-RS" noProof="0" dirty="0" err="1"/>
              <a:t>Uredite</a:t>
            </a:r>
            <a:r>
              <a:rPr lang="en-US" altLang="sr-Latn-RS" noProof="0" dirty="0"/>
              <a:t> </a:t>
            </a:r>
            <a:r>
              <a:rPr lang="en-US" altLang="sr-Latn-RS" noProof="0" dirty="0" err="1"/>
              <a:t>podnaslov</a:t>
            </a:r>
            <a:r>
              <a:rPr lang="hr-HR" altLang="sr-Latn-RS" noProof="0" dirty="0"/>
              <a:t> ili prazno</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2310" y="411510"/>
            <a:ext cx="459380" cy="64800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846" y="4731990"/>
            <a:ext cx="2636308" cy="72000"/>
          </a:xfrm>
          <a:prstGeom prst="rect">
            <a:avLst/>
          </a:prstGeom>
        </p:spPr>
      </p:pic>
      <p:sp>
        <p:nvSpPr>
          <p:cNvPr id="16" name="Text Placeholder 15"/>
          <p:cNvSpPr>
            <a:spLocks noGrp="1"/>
          </p:cNvSpPr>
          <p:nvPr>
            <p:ph type="body" sz="quarter" idx="10" hasCustomPrompt="1"/>
          </p:nvPr>
        </p:nvSpPr>
        <p:spPr>
          <a:xfrm>
            <a:off x="3253942" y="3939886"/>
            <a:ext cx="5168258" cy="146194"/>
          </a:xfrm>
        </p:spPr>
        <p:txBody>
          <a:bodyPr anchor="t" anchorCtr="0">
            <a:spAutoFit/>
          </a:bodyPr>
          <a:lstStyle>
            <a:lvl1pPr marL="0" indent="0" algn="l">
              <a:lnSpc>
                <a:spcPct val="95000"/>
              </a:lnSpc>
              <a:spcBef>
                <a:spcPts val="0"/>
              </a:spcBef>
              <a:defRPr sz="1000" baseline="0">
                <a:solidFill>
                  <a:schemeClr val="bg2">
                    <a:lumMod val="50000"/>
                  </a:schemeClr>
                </a:solidFill>
                <a:latin typeface="+mn-lt"/>
                <a:ea typeface="Segoe UI" panose="020B0502040204020203" pitchFamily="34" charset="0"/>
                <a:cs typeface="Segoe UI" panose="020B0502040204020203" pitchFamily="34" charset="0"/>
              </a:defRPr>
            </a:lvl1pPr>
          </a:lstStyle>
          <a:p>
            <a:pPr lvl="0"/>
            <a:r>
              <a:rPr lang="en-US" dirty="0" err="1"/>
              <a:t>Uredite</a:t>
            </a:r>
            <a:r>
              <a:rPr lang="en-US" dirty="0"/>
              <a:t> </a:t>
            </a:r>
            <a:r>
              <a:rPr lang="hr-HR" dirty="0"/>
              <a:t>potpis autora i suradnika ili prazno</a:t>
            </a:r>
            <a:endParaRPr lang="en-US" dirty="0"/>
          </a:p>
        </p:txBody>
      </p:sp>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800000"/>
            <a:ext cx="2993829" cy="1995886"/>
          </a:xfrm>
          <a:prstGeom prst="rect">
            <a:avLst/>
          </a:prstGeom>
        </p:spPr>
      </p:pic>
      <p:sp>
        <p:nvSpPr>
          <p:cNvPr id="9"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364990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adržaj s opisom_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56000" y="533257"/>
            <a:ext cx="4968000" cy="4002743"/>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hasCustomPrompt="1"/>
          </p:nvPr>
        </p:nvSpPr>
        <p:spPr>
          <a:xfrm>
            <a:off x="720000" y="1930238"/>
            <a:ext cx="2592000" cy="2605762"/>
          </a:xfrm>
        </p:spPr>
        <p:txBody>
          <a:bodyPr>
            <a:normAutofit/>
          </a:bodyPr>
          <a:lstStyle>
            <a:lvl1pPr marL="0" indent="0">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Title 1"/>
          <p:cNvSpPr>
            <a:spLocks noGrp="1"/>
          </p:cNvSpPr>
          <p:nvPr>
            <p:ph type="title" hasCustomPrompt="1"/>
          </p:nvPr>
        </p:nvSpPr>
        <p:spPr>
          <a:xfrm>
            <a:off x="719138" y="533257"/>
            <a:ext cx="25928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8" name="Text Placeholder 2"/>
          <p:cNvSpPr>
            <a:spLocks noGrp="1"/>
          </p:cNvSpPr>
          <p:nvPr>
            <p:ph type="body" idx="12" hasCustomPrompt="1"/>
          </p:nvPr>
        </p:nvSpPr>
        <p:spPr>
          <a:xfrm>
            <a:off x="719138" y="1275606"/>
            <a:ext cx="25920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1604810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držaj s opisom_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56000" y="533258"/>
            <a:ext cx="4968000" cy="3188998"/>
          </a:xfrm>
        </p:spPr>
        <p:txBody>
          <a:bodyPr>
            <a:normAutofit/>
          </a:bodyPr>
          <a:lstStyle>
            <a:lvl1pPr>
              <a:defRPr sz="1600">
                <a:latin typeface="+mn-lt"/>
                <a:ea typeface="Segoe UI" panose="020B0502040204020203" pitchFamily="34" charset="0"/>
                <a:cs typeface="Segoe UI" panose="020B0502040204020203" pitchFamily="34" charset="0"/>
              </a:defRPr>
            </a:lvl1pPr>
            <a:lvl2pPr>
              <a:defRPr sz="1600">
                <a:latin typeface="+mn-lt"/>
                <a:ea typeface="Segoe UI" panose="020B0502040204020203" pitchFamily="34" charset="0"/>
                <a:cs typeface="Segoe UI" panose="020B0502040204020203" pitchFamily="34" charset="0"/>
              </a:defRPr>
            </a:lvl2pPr>
            <a:lvl3pPr>
              <a:defRPr sz="1600">
                <a:latin typeface="+mn-lt"/>
                <a:ea typeface="Segoe UI" panose="020B0502040204020203" pitchFamily="34" charset="0"/>
                <a:cs typeface="Segoe UI" panose="020B0502040204020203" pitchFamily="34" charset="0"/>
              </a:defRPr>
            </a:lvl3pPr>
            <a:lvl4pPr>
              <a:defRPr sz="1600">
                <a:latin typeface="+mn-lt"/>
                <a:ea typeface="Segoe UI" panose="020B0502040204020203" pitchFamily="34" charset="0"/>
                <a:cs typeface="Segoe UI" panose="020B0502040204020203" pitchFamily="34" charset="0"/>
              </a:defRPr>
            </a:lvl4pPr>
            <a:lvl5pPr>
              <a:defRPr sz="1600">
                <a:latin typeface="+mn-lt"/>
                <a:ea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hasCustomPrompt="1"/>
          </p:nvPr>
        </p:nvSpPr>
        <p:spPr>
          <a:xfrm>
            <a:off x="720000" y="1930238"/>
            <a:ext cx="2592000" cy="2605762"/>
          </a:xfrm>
        </p:spPr>
        <p:txBody>
          <a:bodyPr>
            <a:normAutofit/>
          </a:bodyPr>
          <a:lstStyle>
            <a:lvl1pPr marL="0" indent="0">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Title 1"/>
          <p:cNvSpPr>
            <a:spLocks noGrp="1"/>
          </p:cNvSpPr>
          <p:nvPr>
            <p:ph type="title" hasCustomPrompt="1"/>
          </p:nvPr>
        </p:nvSpPr>
        <p:spPr>
          <a:xfrm>
            <a:off x="719138" y="533257"/>
            <a:ext cx="2592862" cy="321627"/>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8" name="Text Placeholder 2"/>
          <p:cNvSpPr>
            <a:spLocks noGrp="1"/>
          </p:cNvSpPr>
          <p:nvPr>
            <p:ph type="body" idx="12" hasCustomPrompt="1"/>
          </p:nvPr>
        </p:nvSpPr>
        <p:spPr>
          <a:xfrm>
            <a:off x="719138" y="1275606"/>
            <a:ext cx="25920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10" name="Rezervirano mjesto teksta 9"/>
          <p:cNvSpPr>
            <a:spLocks noGrp="1"/>
          </p:cNvSpPr>
          <p:nvPr>
            <p:ph type="body" sz="quarter" idx="13" hasCustomPrompt="1"/>
          </p:nvPr>
        </p:nvSpPr>
        <p:spPr>
          <a:xfrm>
            <a:off x="3457950" y="3823855"/>
            <a:ext cx="4964100" cy="712145"/>
          </a:xfrm>
        </p:spPr>
        <p:txBody>
          <a:bodyPr>
            <a:noAutofit/>
          </a:bodyPr>
          <a:lstStyle>
            <a:lvl1pPr>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1252639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0" y="936000"/>
            <a:ext cx="2664000" cy="276999"/>
          </a:xfrm>
        </p:spPr>
        <p:txBody>
          <a:bodyPr anchor="t" anchorCtr="0"/>
          <a:lstStyle>
            <a:lvl1pPr algn="l">
              <a:defRPr sz="2000" b="0">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Picture Placeholder 2"/>
          <p:cNvSpPr>
            <a:spLocks noGrp="1"/>
          </p:cNvSpPr>
          <p:nvPr>
            <p:ph type="pic" idx="1"/>
          </p:nvPr>
        </p:nvSpPr>
        <p:spPr>
          <a:xfrm>
            <a:off x="720000" y="936000"/>
            <a:ext cx="4896000" cy="3240000"/>
          </a:xfrm>
        </p:spPr>
        <p:txBody>
          <a:bodyPr/>
          <a:lstStyle>
            <a:lvl1pPr marL="0" indent="0" algn="l">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endParaRPr lang="hr-HR" noProof="0" dirty="0"/>
          </a:p>
        </p:txBody>
      </p:sp>
      <p:sp>
        <p:nvSpPr>
          <p:cNvPr id="4" name="Text Placeholder 3"/>
          <p:cNvSpPr>
            <a:spLocks noGrp="1"/>
          </p:cNvSpPr>
          <p:nvPr>
            <p:ph type="body" sz="half" idx="2" hasCustomPrompt="1"/>
          </p:nvPr>
        </p:nvSpPr>
        <p:spPr>
          <a:xfrm>
            <a:off x="5760000" y="1584000"/>
            <a:ext cx="2664000" cy="2592000"/>
          </a:xfrm>
        </p:spPr>
        <p:txBody>
          <a:bodyPr>
            <a:normAutofit/>
          </a:bodyPr>
          <a:lstStyle>
            <a:lvl1pPr marL="0" indent="0" algn="l">
              <a:buNone/>
              <a:defRPr sz="1300">
                <a:latin typeface="+mn-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tekst</a:t>
            </a:r>
            <a:endParaRPr lang="en-US" dirty="0"/>
          </a:p>
        </p:txBody>
      </p:sp>
      <p:sp>
        <p:nvSpPr>
          <p:cNvPr id="5"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6"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2555384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00" y="3971001"/>
            <a:ext cx="7700400" cy="276999"/>
          </a:xfrm>
        </p:spPr>
        <p:txBody>
          <a:bodyPr/>
          <a:lstStyle>
            <a:lvl1pPr algn="ctr">
              <a:defRPr sz="2000"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124000" y="576000"/>
            <a:ext cx="4896000" cy="3240000"/>
          </a:xfrm>
        </p:spPr>
        <p:txBody>
          <a:bodyPr/>
          <a:lstStyle>
            <a:lvl1pPr marL="0" indent="0" algn="ctr">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p>
        </p:txBody>
      </p:sp>
      <p:sp>
        <p:nvSpPr>
          <p:cNvPr id="4" name="Text Placeholder 3"/>
          <p:cNvSpPr>
            <a:spLocks noGrp="1"/>
          </p:cNvSpPr>
          <p:nvPr>
            <p:ph type="body" sz="half" idx="2" hasCustomPrompt="1"/>
          </p:nvPr>
        </p:nvSpPr>
        <p:spPr>
          <a:xfrm>
            <a:off x="721800" y="4320000"/>
            <a:ext cx="7700400" cy="360000"/>
          </a:xfrm>
        </p:spPr>
        <p:txBody>
          <a:bodyPr>
            <a:normAutofit/>
          </a:bodyPr>
          <a:lstStyle>
            <a:lvl1pPr marL="0" indent="0" algn="ctr">
              <a:buNone/>
              <a:defRPr sz="1300">
                <a:latin typeface="+mj-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dirty="0"/>
              <a:t>Uredite opis 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46" y="4784400"/>
            <a:ext cx="2636308" cy="72000"/>
          </a:xfrm>
          <a:prstGeom prst="rect">
            <a:avLst/>
          </a:prstGeom>
        </p:spPr>
      </p:pic>
      <p:sp>
        <p:nvSpPr>
          <p:cNvPr id="7"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2126581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1800" y="659001"/>
            <a:ext cx="7700400" cy="276999"/>
          </a:xfrm>
        </p:spPr>
        <p:txBody>
          <a:bodyPr/>
          <a:lstStyle>
            <a:lvl1pPr algn="ctr">
              <a:defRPr sz="2000" b="0">
                <a:latin typeface="+mj-lt"/>
                <a:ea typeface="Segoe UI" panose="020B0502040204020203" pitchFamily="34" charset="0"/>
                <a:cs typeface="Segoe UI" panose="020B0502040204020203" pitchFamily="34" charset="0"/>
              </a:defRPr>
            </a:lvl1pPr>
          </a:lstStyle>
          <a:p>
            <a:r>
              <a:rPr lang="hr-HR" dirty="0"/>
              <a:t>Uredite naslov slike</a:t>
            </a:r>
          </a:p>
        </p:txBody>
      </p:sp>
      <p:sp>
        <p:nvSpPr>
          <p:cNvPr id="3" name="Picture Placeholder 2"/>
          <p:cNvSpPr>
            <a:spLocks noGrp="1"/>
          </p:cNvSpPr>
          <p:nvPr>
            <p:ph type="pic" idx="1"/>
          </p:nvPr>
        </p:nvSpPr>
        <p:spPr>
          <a:xfrm>
            <a:off x="2124000" y="1008000"/>
            <a:ext cx="4896000" cy="3240000"/>
          </a:xfrm>
        </p:spPr>
        <p:txBody>
          <a:bodyPr/>
          <a:lstStyle>
            <a:lvl1pPr marL="0" indent="0" algn="ctr">
              <a:buNone/>
              <a:defRPr sz="3200">
                <a:latin typeface="+mn-lt"/>
                <a:ea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r-HR" noProof="0"/>
              <a:t>Kliknite ikonu da biste dodali  sliku</a:t>
            </a:r>
          </a:p>
        </p:txBody>
      </p:sp>
      <p:sp>
        <p:nvSpPr>
          <p:cNvPr id="4" name="Text Placeholder 3"/>
          <p:cNvSpPr>
            <a:spLocks noGrp="1"/>
          </p:cNvSpPr>
          <p:nvPr>
            <p:ph type="body" sz="half" idx="2" hasCustomPrompt="1"/>
          </p:nvPr>
        </p:nvSpPr>
        <p:spPr>
          <a:xfrm>
            <a:off x="721800" y="4320000"/>
            <a:ext cx="7700400" cy="360000"/>
          </a:xfrm>
        </p:spPr>
        <p:txBody>
          <a:bodyPr>
            <a:normAutofit/>
          </a:bodyPr>
          <a:lstStyle>
            <a:lvl1pPr marL="0" indent="0" algn="ctr">
              <a:buNone/>
              <a:defRPr sz="1300">
                <a:latin typeface="+mj-lt"/>
                <a:ea typeface="Segoe UI" panose="020B0502040204020203" pitchFamily="34" charset="0"/>
                <a:cs typeface="Segoe UI" panose="020B05020402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Uredite</a:t>
            </a:r>
            <a:r>
              <a:rPr lang="en-US" dirty="0"/>
              <a:t> </a:t>
            </a:r>
            <a:r>
              <a:rPr lang="en-US" dirty="0" err="1"/>
              <a:t>opis</a:t>
            </a:r>
            <a:r>
              <a:rPr lang="en-US" dirty="0"/>
              <a:t> </a:t>
            </a:r>
            <a:r>
              <a:rPr lang="en-US" dirty="0" err="1"/>
              <a:t>slike</a:t>
            </a:r>
            <a:endParaRPr lang="en-US" dirty="0"/>
          </a:p>
        </p:txBody>
      </p:sp>
      <p:sp>
        <p:nvSpPr>
          <p:cNvPr id="6" name="Rectangle 12"/>
          <p:cNvSpPr>
            <a:spLocks noGrp="1" noChangeArrowheads="1"/>
          </p:cNvSpPr>
          <p:nvPr>
            <p:ph type="ftr" sz="quarter" idx="11"/>
          </p:nvPr>
        </p:nvSpPr>
        <p:spPr>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46" y="4784400"/>
            <a:ext cx="2636308" cy="72000"/>
          </a:xfrm>
          <a:prstGeom prst="rect">
            <a:avLst/>
          </a:prstGeom>
        </p:spPr>
      </p:pic>
      <p:sp>
        <p:nvSpPr>
          <p:cNvPr id="7"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2562757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4"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4116706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3" name="Rectangle 12"/>
          <p:cNvSpPr>
            <a:spLocks noGrp="1" noChangeArrowheads="1"/>
          </p:cNvSpPr>
          <p:nvPr>
            <p:ph type="ftr" sz="quarter" idx="11"/>
          </p:nvPr>
        </p:nvSpPr>
        <p:spPr>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3961300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19138" y="540714"/>
            <a:ext cx="7700962" cy="669250"/>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2945613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i sadržaj">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19138" y="540714"/>
            <a:ext cx="7700962" cy="669250"/>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idx="1" hasCustomPrompt="1"/>
          </p:nvPr>
        </p:nvSpPr>
        <p:spPr>
          <a:xfrm>
            <a:off x="719138" y="1440000"/>
            <a:ext cx="7700962" cy="3096000"/>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Tree>
    <p:extLst>
      <p:ext uri="{BB962C8B-B14F-4D97-AF65-F5344CB8AC3E}">
        <p14:creationId xmlns:p14="http://schemas.microsoft.com/office/powerpoint/2010/main" val="78777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aslov i sadržaj">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19138" y="540714"/>
            <a:ext cx="7700962" cy="669250"/>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idx="1" hasCustomPrompt="1"/>
          </p:nvPr>
        </p:nvSpPr>
        <p:spPr>
          <a:xfrm>
            <a:off x="719138" y="1440000"/>
            <a:ext cx="7700962" cy="2974982"/>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Rezervirano mjesto teksta 9"/>
          <p:cNvSpPr>
            <a:spLocks noGrp="1"/>
          </p:cNvSpPr>
          <p:nvPr>
            <p:ph type="body" sz="quarter" idx="12" hasCustomPrompt="1"/>
          </p:nvPr>
        </p:nvSpPr>
        <p:spPr>
          <a:xfrm>
            <a:off x="719138" y="4483223"/>
            <a:ext cx="7700962" cy="357224"/>
          </a:xfrm>
        </p:spPr>
        <p:txBody>
          <a:bodyPr>
            <a:noAutofit/>
          </a:bodyPr>
          <a:lstStyle>
            <a:lvl1pPr marL="176213" indent="0" algn="l">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1330592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aslov i sadržaj">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719138" y="540714"/>
            <a:ext cx="7700962" cy="669250"/>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idx="1" hasCustomPrompt="1"/>
          </p:nvPr>
        </p:nvSpPr>
        <p:spPr>
          <a:xfrm>
            <a:off x="719138" y="1571392"/>
            <a:ext cx="7700962" cy="2964608"/>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Text Placeholder 2"/>
          <p:cNvSpPr>
            <a:spLocks noGrp="1"/>
          </p:cNvSpPr>
          <p:nvPr>
            <p:ph type="body" idx="16" hasCustomPrompt="1"/>
          </p:nvPr>
        </p:nvSpPr>
        <p:spPr>
          <a:xfrm>
            <a:off x="720000" y="1273723"/>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Tree>
    <p:extLst>
      <p:ext uri="{BB962C8B-B14F-4D97-AF65-F5344CB8AC3E}">
        <p14:creationId xmlns:p14="http://schemas.microsoft.com/office/powerpoint/2010/main" val="381967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Naslov i sadržaj">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719138" y="540714"/>
            <a:ext cx="7700962" cy="669250"/>
          </a:xfrm>
        </p:spPr>
        <p:txBody>
          <a:bodyPr anchor="t"/>
          <a:lstStyle>
            <a:lvl1pPr>
              <a:defRPr>
                <a:latin typeface="+mj-lt"/>
                <a:ea typeface="Segoe UI" panose="020B0502040204020203" pitchFamily="34" charset="0"/>
                <a:cs typeface="Segoe UI" panose="020B0502040204020203" pitchFamily="34" charset="0"/>
              </a:defRPr>
            </a:lvl1pPr>
          </a:lstStyle>
          <a:p>
            <a:r>
              <a:rPr lang="hr-HR" dirty="0"/>
              <a:t>Uredite</a:t>
            </a:r>
            <a:r>
              <a:rPr lang="en-US" dirty="0"/>
              <a:t> </a:t>
            </a:r>
            <a:r>
              <a:rPr lang="en-US" dirty="0" err="1"/>
              <a:t>naslov</a:t>
            </a:r>
            <a:endParaRPr lang="hr-HR" dirty="0"/>
          </a:p>
        </p:txBody>
      </p:sp>
      <p:sp>
        <p:nvSpPr>
          <p:cNvPr id="3" name="Content Placeholder 2"/>
          <p:cNvSpPr>
            <a:spLocks noGrp="1"/>
          </p:cNvSpPr>
          <p:nvPr>
            <p:ph idx="1" hasCustomPrompt="1"/>
          </p:nvPr>
        </p:nvSpPr>
        <p:spPr>
          <a:xfrm>
            <a:off x="719138" y="1571393"/>
            <a:ext cx="7700962" cy="2843590"/>
          </a:xfrm>
        </p:spPr>
        <p:txBody>
          <a:bodyPr/>
          <a:lstStyle>
            <a:lvl1pPr>
              <a:lnSpc>
                <a:spcPct val="114000"/>
              </a:lnSpc>
              <a:defRPr>
                <a:latin typeface="+mn-lt"/>
                <a:ea typeface="Segoe UI" panose="020B0502040204020203" pitchFamily="34" charset="0"/>
                <a:cs typeface="Segoe UI" panose="020B0502040204020203" pitchFamily="34" charset="0"/>
              </a:defRPr>
            </a:lvl1pPr>
            <a:lvl2pPr>
              <a:lnSpc>
                <a:spcPct val="114000"/>
              </a:lnSpc>
              <a:defRPr>
                <a:latin typeface="+mn-lt"/>
                <a:ea typeface="Segoe UI" panose="020B0502040204020203" pitchFamily="34" charset="0"/>
                <a:cs typeface="Segoe UI" panose="020B0502040204020203" pitchFamily="34" charset="0"/>
              </a:defRPr>
            </a:lvl2pPr>
            <a:lvl3pPr>
              <a:lnSpc>
                <a:spcPct val="114000"/>
              </a:lnSpc>
              <a:defRPr>
                <a:latin typeface="+mn-lt"/>
                <a:ea typeface="Segoe UI" panose="020B0502040204020203" pitchFamily="34" charset="0"/>
                <a:cs typeface="Segoe UI" panose="020B0502040204020203" pitchFamily="34" charset="0"/>
              </a:defRPr>
            </a:lvl3pPr>
            <a:lvl4pPr>
              <a:lnSpc>
                <a:spcPct val="114000"/>
              </a:lnSpc>
              <a:defRPr>
                <a:latin typeface="+mn-lt"/>
                <a:ea typeface="Segoe UI" panose="020B0502040204020203" pitchFamily="34" charset="0"/>
                <a:cs typeface="Segoe UI" panose="020B0502040204020203" pitchFamily="34" charset="0"/>
              </a:defRPr>
            </a:lvl4pPr>
            <a:lvl5pPr>
              <a:lnSpc>
                <a:spcPct val="114000"/>
              </a:lnSpc>
              <a:defRPr>
                <a:latin typeface="+mn-lt"/>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Rectangle 9"/>
          <p:cNvSpPr>
            <a:spLocks noGrp="1" noChangeArrowheads="1"/>
          </p:cNvSpPr>
          <p:nvPr>
            <p:ph type="sldNum" sz="quarter" idx="10"/>
          </p:nvPr>
        </p:nvSpPr>
        <p:spPr>
          <a:ln/>
        </p:spPr>
        <p:txBody>
          <a:bodyPr/>
          <a:lstStyle>
            <a:lvl1pPr>
              <a:defRPr>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5" name="Rectangle 12"/>
          <p:cNvSpPr>
            <a:spLocks noGrp="1" noChangeArrowheads="1"/>
          </p:cNvSpPr>
          <p:nvPr>
            <p:ph type="ftr" sz="quarter" idx="11"/>
          </p:nvPr>
        </p:nvSpPr>
        <p:spPr>
          <a:xfrm>
            <a:off x="720000" y="0"/>
            <a:ext cx="7700400" cy="360000"/>
          </a:xfrm>
          <a:ln/>
        </p:spPr>
        <p:txBody>
          <a:bodyPr bIns="72000"/>
          <a:lstStyle>
            <a:lvl1pP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7" name="Text Placeholder 2"/>
          <p:cNvSpPr>
            <a:spLocks noGrp="1"/>
          </p:cNvSpPr>
          <p:nvPr>
            <p:ph type="body" idx="16" hasCustomPrompt="1"/>
          </p:nvPr>
        </p:nvSpPr>
        <p:spPr>
          <a:xfrm>
            <a:off x="720000" y="1273723"/>
            <a:ext cx="7700100" cy="233910"/>
          </a:xfrm>
        </p:spPr>
        <p:txBody>
          <a:bodyPr wrap="square" anchor="t" anchorCtr="0">
            <a:spAutoFit/>
          </a:bodyPr>
          <a:lstStyle>
            <a:lvl1pPr marL="0" indent="0" algn="l">
              <a:lnSpc>
                <a:spcPct val="95000"/>
              </a:lnSpc>
              <a:buNone/>
              <a:defRPr sz="1600" b="1">
                <a:solidFill>
                  <a:schemeClr val="tx1"/>
                </a:solidFill>
                <a:latin typeface="+mj-lt"/>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Uredite podnaslov</a:t>
            </a:r>
            <a:endParaRPr lang="en-US" dirty="0"/>
          </a:p>
        </p:txBody>
      </p:sp>
      <p:sp>
        <p:nvSpPr>
          <p:cNvPr id="8" name="Rezervirano mjesto teksta 9"/>
          <p:cNvSpPr>
            <a:spLocks noGrp="1"/>
          </p:cNvSpPr>
          <p:nvPr>
            <p:ph type="body" sz="quarter" idx="12" hasCustomPrompt="1"/>
          </p:nvPr>
        </p:nvSpPr>
        <p:spPr>
          <a:xfrm>
            <a:off x="719138" y="4483223"/>
            <a:ext cx="7700962" cy="357224"/>
          </a:xfrm>
        </p:spPr>
        <p:txBody>
          <a:bodyPr>
            <a:noAutofit/>
          </a:bodyPr>
          <a:lstStyle>
            <a:lvl1pPr marL="176213" indent="0" algn="l">
              <a:defRPr sz="1000"/>
            </a:lvl1pPr>
            <a:lvl2pPr>
              <a:defRPr sz="1000"/>
            </a:lvl2pPr>
            <a:lvl3pPr>
              <a:defRPr sz="1000"/>
            </a:lvl3pPr>
            <a:lvl4pPr>
              <a:defRPr sz="1000"/>
            </a:lvl4pPr>
            <a:lvl5pPr>
              <a:defRPr sz="1000"/>
            </a:lvl5pPr>
          </a:lstStyle>
          <a:p>
            <a:pPr lvl="0"/>
            <a:r>
              <a:rPr lang="hr-HR" dirty="0"/>
              <a:t>Napomena</a:t>
            </a:r>
          </a:p>
        </p:txBody>
      </p:sp>
    </p:spTree>
    <p:extLst>
      <p:ext uri="{BB962C8B-B14F-4D97-AF65-F5344CB8AC3E}">
        <p14:creationId xmlns:p14="http://schemas.microsoft.com/office/powerpoint/2010/main" val="3981365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200">
                <a:solidFill>
                  <a:schemeClr val="accent1"/>
                </a:solidFill>
                <a:latin typeface="+mj-lt"/>
                <a:ea typeface="Segoe UI" panose="020B0502040204020203" pitchFamily="34" charset="0"/>
                <a:cs typeface="Segoe UI" panose="020B0502040204020203" pitchFamily="34" charset="0"/>
              </a:defRPr>
            </a:lvl1pPr>
          </a:lstStyle>
          <a:p>
            <a:r>
              <a:rPr lang="hr-HR" dirty="0"/>
              <a:t>Uredite naslov</a:t>
            </a:r>
          </a:p>
        </p:txBody>
      </p:sp>
      <p:sp>
        <p:nvSpPr>
          <p:cNvPr id="3" name="Content Placeholder 2"/>
          <p:cNvSpPr>
            <a:spLocks noGrp="1"/>
          </p:cNvSpPr>
          <p:nvPr>
            <p:ph idx="1" hasCustomPrompt="1"/>
          </p:nvPr>
        </p:nvSpPr>
        <p:spPr>
          <a:xfrm>
            <a:off x="719138" y="1440000"/>
            <a:ext cx="7700962" cy="3096000"/>
          </a:xfrm>
        </p:spPr>
        <p:txBody>
          <a:bodyPr/>
          <a:lstStyle>
            <a:lvl1pPr algn="ctr">
              <a:lnSpc>
                <a:spcPct val="114000"/>
              </a:lnSpc>
              <a:defRPr>
                <a:latin typeface="+mn-lt"/>
                <a:ea typeface="Segoe UI" panose="020B0502040204020203" pitchFamily="34" charset="0"/>
                <a:cs typeface="Segoe UI" panose="020B0502040204020203" pitchFamily="34" charset="0"/>
              </a:defRPr>
            </a:lvl1pPr>
            <a:lvl2pPr algn="ctr">
              <a:defRPr>
                <a:latin typeface="Segoe UI" panose="020B0502040204020203" pitchFamily="34" charset="0"/>
                <a:ea typeface="Segoe UI" panose="020B0502040204020203" pitchFamily="34" charset="0"/>
                <a:cs typeface="Segoe UI" panose="020B0502040204020203" pitchFamily="34" charset="0"/>
              </a:defRPr>
            </a:lvl2pPr>
            <a:lvl3pPr algn="ctr">
              <a:defRPr>
                <a:latin typeface="Segoe UI" panose="020B0502040204020203" pitchFamily="34" charset="0"/>
                <a:ea typeface="Segoe UI" panose="020B0502040204020203" pitchFamily="34" charset="0"/>
                <a:cs typeface="Segoe UI" panose="020B0502040204020203" pitchFamily="34" charset="0"/>
              </a:defRPr>
            </a:lvl3pPr>
            <a:lvl4pPr algn="ctr">
              <a:defRPr>
                <a:latin typeface="Segoe UI" panose="020B0502040204020203" pitchFamily="34" charset="0"/>
                <a:ea typeface="Segoe UI" panose="020B0502040204020203" pitchFamily="34" charset="0"/>
                <a:cs typeface="Segoe UI" panose="020B0502040204020203" pitchFamily="34" charset="0"/>
              </a:defRPr>
            </a:lvl4pPr>
            <a:lvl5pPr algn="ct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err="1"/>
              <a:t>Uredite</a:t>
            </a:r>
            <a:r>
              <a:rPr lang="en-US" dirty="0"/>
              <a:t> </a:t>
            </a:r>
            <a:r>
              <a:rPr lang="en-US" dirty="0" err="1"/>
              <a:t>tekst</a:t>
            </a:r>
            <a:endParaRPr lang="hr-HR" dirty="0"/>
          </a:p>
        </p:txBody>
      </p:sp>
      <p:sp>
        <p:nvSpPr>
          <p:cNvPr id="5" name="Rectangle 12"/>
          <p:cNvSpPr>
            <a:spLocks noGrp="1" noChangeArrowheads="1"/>
          </p:cNvSpPr>
          <p:nvPr>
            <p:ph type="ftr" sz="quarter" idx="11"/>
          </p:nvPr>
        </p:nvSpPr>
        <p:spPr>
          <a:xfrm>
            <a:off x="720000" y="0"/>
            <a:ext cx="7700400" cy="360000"/>
          </a:xfrm>
          <a:ln/>
        </p:spPr>
        <p:txBody>
          <a:bodyPr bIns="72000"/>
          <a:lstStyle>
            <a:lvl1pPr algn="ctr">
              <a:defRPr>
                <a:latin typeface="+mn-lt"/>
                <a:ea typeface="Segoe UI" panose="020B0502040204020203" pitchFamily="34" charset="0"/>
                <a:cs typeface="Segoe UI" panose="020B0502040204020203" pitchFamily="34" charset="0"/>
              </a:defRPr>
            </a:lvl1pPr>
          </a:lstStyle>
          <a:p>
            <a:r>
              <a:rPr lang="hr-HR" dirty="0"/>
              <a:t>NAZIV SEKCIJE/POGLAVLJA ILI PRAZNO</a:t>
            </a:r>
          </a:p>
        </p:txBody>
      </p:sp>
      <p:pic>
        <p:nvPicPr>
          <p:cNvPr id="6"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846" y="4731990"/>
            <a:ext cx="2636308" cy="72000"/>
          </a:xfrm>
          <a:prstGeom prst="rect">
            <a:avLst/>
          </a:prstGeom>
        </p:spPr>
      </p:pic>
      <p:sp>
        <p:nvSpPr>
          <p:cNvPr id="7" name="Rectangle 7"/>
          <p:cNvSpPr>
            <a:spLocks noChangeArrowheads="1"/>
          </p:cNvSpPr>
          <p:nvPr/>
        </p:nvSpPr>
        <p:spPr bwMode="auto">
          <a:xfrm>
            <a:off x="8424000" y="0"/>
            <a:ext cx="720000" cy="360000"/>
          </a:xfrm>
          <a:prstGeom prst="rect">
            <a:avLst/>
          </a:prstGeom>
          <a:solidFill>
            <a:srgbClr val="EF4135"/>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a:latin typeface="Segoe UI" panose="020B0502040204020203" pitchFamily="34" charset="0"/>
              <a:ea typeface="Segoe UI" panose="020B0502040204020203" pitchFamily="34" charset="0"/>
              <a:cs typeface="Segoe UI" panose="020B0502040204020203" pitchFamily="34" charset="0"/>
            </a:endParaRPr>
          </a:p>
        </p:txBody>
      </p:sp>
      <p:sp>
        <p:nvSpPr>
          <p:cNvPr id="8"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Tree>
    <p:extLst>
      <p:ext uri="{BB962C8B-B14F-4D97-AF65-F5344CB8AC3E}">
        <p14:creationId xmlns:p14="http://schemas.microsoft.com/office/powerpoint/2010/main" val="251041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8424000" y="0"/>
            <a:ext cx="720000" cy="360000"/>
          </a:xfrm>
          <a:prstGeom prst="rect">
            <a:avLst/>
          </a:prstGeom>
          <a:solidFill>
            <a:srgbClr val="EF4135"/>
          </a:solidFill>
          <a:ln>
            <a:noFill/>
          </a:ln>
          <a:effectLst/>
        </p:spPr>
        <p:txBody>
          <a:bodyPr wrap="none" anchor="ctr"/>
          <a:lstStyle>
            <a:lvl1pPr eaLnBrk="0" hangingPunct="0">
              <a:defRPr sz="2100">
                <a:solidFill>
                  <a:schemeClr val="tx1"/>
                </a:solidFill>
                <a:latin typeface="Arial" charset="0"/>
              </a:defRPr>
            </a:lvl1pPr>
            <a:lvl2pPr marL="742950" indent="-285750" eaLnBrk="0" hangingPunct="0">
              <a:defRPr sz="2100">
                <a:solidFill>
                  <a:schemeClr val="tx1"/>
                </a:solidFill>
                <a:latin typeface="Arial" charset="0"/>
              </a:defRPr>
            </a:lvl2pPr>
            <a:lvl3pPr marL="1143000" indent="-228600" eaLnBrk="0" hangingPunct="0">
              <a:defRPr sz="2100">
                <a:solidFill>
                  <a:schemeClr val="tx1"/>
                </a:solidFill>
                <a:latin typeface="Arial" charset="0"/>
              </a:defRPr>
            </a:lvl3pPr>
            <a:lvl4pPr marL="1600200" indent="-228600" eaLnBrk="0" hangingPunct="0">
              <a:defRPr sz="2100">
                <a:solidFill>
                  <a:schemeClr val="tx1"/>
                </a:solidFill>
                <a:latin typeface="Arial" charset="0"/>
              </a:defRPr>
            </a:lvl4pPr>
            <a:lvl5pPr marL="2057400" indent="-228600" eaLnBrk="0" hangingPunct="0">
              <a:defRPr sz="2100">
                <a:solidFill>
                  <a:schemeClr val="tx1"/>
                </a:solidFill>
                <a:latin typeface="Arial" charset="0"/>
              </a:defRPr>
            </a:lvl5pPr>
            <a:lvl6pPr marL="2514600" indent="-228600" eaLnBrk="0" fontAlgn="base" hangingPunct="0">
              <a:spcBef>
                <a:spcPct val="0"/>
              </a:spcBef>
              <a:spcAft>
                <a:spcPct val="0"/>
              </a:spcAft>
              <a:defRPr sz="2100">
                <a:solidFill>
                  <a:schemeClr val="tx1"/>
                </a:solidFill>
                <a:latin typeface="Arial" charset="0"/>
              </a:defRPr>
            </a:lvl6pPr>
            <a:lvl7pPr marL="2971800" indent="-228600" eaLnBrk="0" fontAlgn="base" hangingPunct="0">
              <a:spcBef>
                <a:spcPct val="0"/>
              </a:spcBef>
              <a:spcAft>
                <a:spcPct val="0"/>
              </a:spcAft>
              <a:defRPr sz="2100">
                <a:solidFill>
                  <a:schemeClr val="tx1"/>
                </a:solidFill>
                <a:latin typeface="Arial" charset="0"/>
              </a:defRPr>
            </a:lvl7pPr>
            <a:lvl8pPr marL="3429000" indent="-228600" eaLnBrk="0" fontAlgn="base" hangingPunct="0">
              <a:spcBef>
                <a:spcPct val="0"/>
              </a:spcBef>
              <a:spcAft>
                <a:spcPct val="0"/>
              </a:spcAft>
              <a:defRPr sz="2100">
                <a:solidFill>
                  <a:schemeClr val="tx1"/>
                </a:solidFill>
                <a:latin typeface="Arial" charset="0"/>
              </a:defRPr>
            </a:lvl8pPr>
            <a:lvl9pPr marL="3886200" indent="-228600" eaLnBrk="0" fontAlgn="base" hangingPunct="0">
              <a:spcBef>
                <a:spcPct val="0"/>
              </a:spcBef>
              <a:spcAft>
                <a:spcPct val="0"/>
              </a:spcAft>
              <a:defRPr sz="2100">
                <a:solidFill>
                  <a:schemeClr val="tx1"/>
                </a:solidFill>
                <a:latin typeface="Arial" charset="0"/>
              </a:defRPr>
            </a:lvl9pPr>
          </a:lstStyle>
          <a:p>
            <a:pPr eaLnBrk="1" hangingPunct="1"/>
            <a:endParaRPr lang="hr-HR" altLang="sr-Latn-RS">
              <a:latin typeface="+mn-lt"/>
              <a:ea typeface="Segoe UI" panose="020B0502040204020203" pitchFamily="34" charset="0"/>
              <a:cs typeface="Segoe UI" panose="020B0502040204020203" pitchFamily="34" charset="0"/>
            </a:endParaRPr>
          </a:p>
        </p:txBody>
      </p:sp>
      <p:sp>
        <p:nvSpPr>
          <p:cNvPr id="1028" name="Rectangle 2"/>
          <p:cNvSpPr>
            <a:spLocks noGrp="1" noChangeArrowheads="1"/>
          </p:cNvSpPr>
          <p:nvPr>
            <p:ph type="title"/>
          </p:nvPr>
        </p:nvSpPr>
        <p:spPr bwMode="auto">
          <a:xfrm>
            <a:off x="719138" y="902373"/>
            <a:ext cx="7700962" cy="32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hr-HR" altLang="sr-Latn-RS" dirty="0"/>
              <a:t>Uredite naslov</a:t>
            </a:r>
          </a:p>
        </p:txBody>
      </p:sp>
      <p:sp>
        <p:nvSpPr>
          <p:cNvPr id="19465" name="Rectangle 9"/>
          <p:cNvSpPr>
            <a:spLocks noGrp="1" noChangeArrowheads="1"/>
          </p:cNvSpPr>
          <p:nvPr>
            <p:ph type="sldNum" sz="quarter" idx="4"/>
          </p:nvPr>
        </p:nvSpPr>
        <p:spPr bwMode="auto">
          <a:xfrm>
            <a:off x="8424000" y="0"/>
            <a:ext cx="576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2000" numCol="1" anchor="b" anchorCtr="0" compatLnSpc="1">
            <a:prstTxWarp prst="textNoShape">
              <a:avLst/>
            </a:prstTxWarp>
          </a:bodyPr>
          <a:lstStyle>
            <a:lvl1pPr algn="r">
              <a:defRPr sz="1000" smtClean="0">
                <a:solidFill>
                  <a:schemeClr val="bg1"/>
                </a:solidFill>
                <a:latin typeface="+mn-lt"/>
                <a:ea typeface="Segoe UI" panose="020B0502040204020203" pitchFamily="34" charset="0"/>
                <a:cs typeface="Segoe UI" panose="020B0502040204020203" pitchFamily="34" charset="0"/>
              </a:defRPr>
            </a:lvl1pPr>
          </a:lstStyle>
          <a:p>
            <a:fld id="{B3C66777-559C-41C4-AEA7-7444B2570E23}" type="slidenum">
              <a:rPr lang="hr-HR" smtClean="0"/>
              <a:t>‹#›</a:t>
            </a:fld>
            <a:endParaRPr lang="hr-HR"/>
          </a:p>
        </p:txBody>
      </p:sp>
      <p:sp>
        <p:nvSpPr>
          <p:cNvPr id="19468" name="Rectangle 12"/>
          <p:cNvSpPr>
            <a:spLocks noGrp="1" noChangeArrowheads="1"/>
          </p:cNvSpPr>
          <p:nvPr>
            <p:ph type="ftr" sz="quarter" idx="3"/>
          </p:nvPr>
        </p:nvSpPr>
        <p:spPr bwMode="auto">
          <a:xfrm>
            <a:off x="719138" y="0"/>
            <a:ext cx="7700962" cy="360000"/>
          </a:xfrm>
          <a:prstGeom prst="rect">
            <a:avLst/>
          </a:prstGeom>
          <a:solidFill>
            <a:srgbClr val="C4C4CE"/>
          </a:solidFill>
          <a:ln>
            <a:noFill/>
          </a:ln>
          <a:effectLst/>
        </p:spPr>
        <p:txBody>
          <a:bodyPr vert="horz" wrap="square" lIns="72000" tIns="0" rIns="72000" bIns="72000" numCol="1" anchor="b" anchorCtr="0" compatLnSpc="1">
            <a:prstTxWarp prst="textNoShape">
              <a:avLst/>
            </a:prstTxWarp>
          </a:bodyPr>
          <a:lstStyle>
            <a:lvl1pPr algn="l">
              <a:defRPr sz="700" b="1" smtClean="0">
                <a:solidFill>
                  <a:schemeClr val="bg1"/>
                </a:solidFill>
                <a:latin typeface="+mn-lt"/>
                <a:ea typeface="Segoe UI" panose="020B0502040204020203" pitchFamily="34" charset="0"/>
                <a:cs typeface="Segoe UI" panose="020B0502040204020203" pitchFamily="34" charset="0"/>
              </a:defRPr>
            </a:lvl1pPr>
          </a:lstStyle>
          <a:p>
            <a:r>
              <a:rPr lang="hr-HR" dirty="0"/>
              <a:t>NAZIV SEKCIJE/POGLAVLJA ILI PRAZNO</a:t>
            </a:r>
          </a:p>
        </p:txBody>
      </p:sp>
      <p:sp>
        <p:nvSpPr>
          <p:cNvPr id="1031" name="Rectangle 13"/>
          <p:cNvSpPr>
            <a:spLocks noGrp="1" noChangeArrowheads="1"/>
          </p:cNvSpPr>
          <p:nvPr>
            <p:ph type="body" idx="1"/>
          </p:nvPr>
        </p:nvSpPr>
        <p:spPr bwMode="auto">
          <a:xfrm>
            <a:off x="719138" y="1440000"/>
            <a:ext cx="7700962" cy="3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hr-HR" altLang="sr-Latn-RS" dirty="0"/>
              <a:t>Uredite </a:t>
            </a:r>
            <a:r>
              <a:rPr lang="hr-HR" altLang="sr-Latn-RS" dirty="0" err="1"/>
              <a:t>teks</a:t>
            </a:r>
            <a:r>
              <a:rPr lang="en-US" altLang="sr-Latn-RS" dirty="0"/>
              <a:t>t</a:t>
            </a:r>
          </a:p>
          <a:p>
            <a:pPr lvl="1"/>
            <a:r>
              <a:rPr lang="en-US" altLang="sr-Latn-RS" dirty="0"/>
              <a:t>Second level</a:t>
            </a:r>
          </a:p>
          <a:p>
            <a:pPr lvl="2"/>
            <a:r>
              <a:rPr lang="en-US" altLang="sr-Latn-RS" dirty="0"/>
              <a:t>Third level</a:t>
            </a:r>
          </a:p>
          <a:p>
            <a:pPr lvl="3"/>
            <a:r>
              <a:rPr lang="en-US" altLang="sr-Latn-RS" dirty="0"/>
              <a:t>Fourth level</a:t>
            </a:r>
          </a:p>
          <a:p>
            <a:pPr lvl="4"/>
            <a:r>
              <a:rPr lang="en-US" altLang="sr-Latn-RS" dirty="0"/>
              <a:t>Fifth level</a:t>
            </a:r>
            <a:endParaRPr lang="hr-HR" altLang="sr-Latn-RS" dirty="0"/>
          </a:p>
        </p:txBody>
      </p:sp>
      <p:pic>
        <p:nvPicPr>
          <p:cNvPr id="10" name="Picture 9"/>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19139" y="4944360"/>
            <a:ext cx="2639291" cy="70658"/>
          </a:xfrm>
          <a:prstGeom prst="rect">
            <a:avLst/>
          </a:prstGeom>
        </p:spPr>
      </p:pic>
    </p:spTree>
    <p:extLst>
      <p:ext uri="{BB962C8B-B14F-4D97-AF65-F5344CB8AC3E}">
        <p14:creationId xmlns:p14="http://schemas.microsoft.com/office/powerpoint/2010/main" val="1439036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715" r:id="rId4"/>
    <p:sldLayoutId id="2147483679" r:id="rId5"/>
    <p:sldLayoutId id="2147483714" r:id="rId6"/>
    <p:sldLayoutId id="2147483712" r:id="rId7"/>
    <p:sldLayoutId id="2147483713" r:id="rId8"/>
    <p:sldLayoutId id="2147483680" r:id="rId9"/>
    <p:sldLayoutId id="2147483681" r:id="rId10"/>
    <p:sldLayoutId id="2147483682" r:id="rId11"/>
    <p:sldLayoutId id="2147483694" r:id="rId12"/>
    <p:sldLayoutId id="2147483684" r:id="rId13"/>
    <p:sldLayoutId id="2147483685" r:id="rId14"/>
    <p:sldLayoutId id="2147483693" r:id="rId15"/>
    <p:sldLayoutId id="2147483707" r:id="rId16"/>
    <p:sldLayoutId id="2147483704" r:id="rId17"/>
    <p:sldLayoutId id="2147483705" r:id="rId18"/>
    <p:sldLayoutId id="2147483686" r:id="rId19"/>
    <p:sldLayoutId id="2147483706" r:id="rId20"/>
    <p:sldLayoutId id="2147483696" r:id="rId21"/>
    <p:sldLayoutId id="2147483709" r:id="rId22"/>
    <p:sldLayoutId id="2147483700" r:id="rId23"/>
    <p:sldLayoutId id="2147483710" r:id="rId24"/>
    <p:sldLayoutId id="2147483708" r:id="rId25"/>
    <p:sldLayoutId id="2147483711" r:id="rId26"/>
    <p:sldLayoutId id="2147483701" r:id="rId27"/>
    <p:sldLayoutId id="2147483703" r:id="rId28"/>
    <p:sldLayoutId id="2147483687" r:id="rId29"/>
    <p:sldLayoutId id="2147483698" r:id="rId30"/>
    <p:sldLayoutId id="2147483699" r:id="rId31"/>
    <p:sldLayoutId id="2147483688" r:id="rId32"/>
    <p:sldLayoutId id="2147483689" r:id="rId33"/>
    <p:sldLayoutId id="2147483690" r:id="rId34"/>
    <p:sldLayoutId id="2147483691" r:id="rId35"/>
    <p:sldLayoutId id="2147483692"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rtl="0" eaLnBrk="1" fontAlgn="base" hangingPunct="1">
        <a:lnSpc>
          <a:spcPct val="95000"/>
        </a:lnSpc>
        <a:spcBef>
          <a:spcPct val="0"/>
        </a:spcBef>
        <a:spcAft>
          <a:spcPct val="0"/>
        </a:spcAft>
        <a:defRPr sz="2200" b="1">
          <a:solidFill>
            <a:srgbClr val="C0311A"/>
          </a:solidFill>
          <a:latin typeface="+mj-lt"/>
          <a:ea typeface="Segoe UI" panose="020B0502040204020203" pitchFamily="34" charset="0"/>
          <a:cs typeface="Segoe UI" panose="020B0502040204020203" pitchFamily="34" charset="0"/>
        </a:defRPr>
      </a:lvl1pPr>
      <a:lvl2pPr algn="l" rtl="0" eaLnBrk="1" fontAlgn="base" hangingPunct="1">
        <a:spcBef>
          <a:spcPct val="0"/>
        </a:spcBef>
        <a:spcAft>
          <a:spcPct val="0"/>
        </a:spcAft>
        <a:defRPr sz="3200">
          <a:solidFill>
            <a:srgbClr val="C0311A"/>
          </a:solidFill>
          <a:latin typeface="Arial" charset="0"/>
        </a:defRPr>
      </a:lvl2pPr>
      <a:lvl3pPr algn="l" rtl="0" eaLnBrk="1" fontAlgn="base" hangingPunct="1">
        <a:spcBef>
          <a:spcPct val="0"/>
        </a:spcBef>
        <a:spcAft>
          <a:spcPct val="0"/>
        </a:spcAft>
        <a:defRPr sz="3200">
          <a:solidFill>
            <a:srgbClr val="C0311A"/>
          </a:solidFill>
          <a:latin typeface="Arial" charset="0"/>
        </a:defRPr>
      </a:lvl3pPr>
      <a:lvl4pPr algn="l" rtl="0" eaLnBrk="1" fontAlgn="base" hangingPunct="1">
        <a:spcBef>
          <a:spcPct val="0"/>
        </a:spcBef>
        <a:spcAft>
          <a:spcPct val="0"/>
        </a:spcAft>
        <a:defRPr sz="3200">
          <a:solidFill>
            <a:srgbClr val="C0311A"/>
          </a:solidFill>
          <a:latin typeface="Arial" charset="0"/>
        </a:defRPr>
      </a:lvl4pPr>
      <a:lvl5pPr algn="l" rtl="0" eaLnBrk="1" fontAlgn="base" hangingPunct="1">
        <a:spcBef>
          <a:spcPct val="0"/>
        </a:spcBef>
        <a:spcAft>
          <a:spcPct val="0"/>
        </a:spcAft>
        <a:defRPr sz="3200">
          <a:solidFill>
            <a:srgbClr val="C0311A"/>
          </a:solidFill>
          <a:latin typeface="Arial" charset="0"/>
        </a:defRPr>
      </a:lvl5pPr>
      <a:lvl6pPr marL="457200" algn="l" rtl="0" eaLnBrk="1" fontAlgn="base" hangingPunct="1">
        <a:spcBef>
          <a:spcPct val="0"/>
        </a:spcBef>
        <a:spcAft>
          <a:spcPct val="0"/>
        </a:spcAft>
        <a:defRPr sz="3200">
          <a:solidFill>
            <a:srgbClr val="C0311A"/>
          </a:solidFill>
          <a:latin typeface="Arial" charset="0"/>
        </a:defRPr>
      </a:lvl6pPr>
      <a:lvl7pPr marL="914400" algn="l" rtl="0" eaLnBrk="1" fontAlgn="base" hangingPunct="1">
        <a:spcBef>
          <a:spcPct val="0"/>
        </a:spcBef>
        <a:spcAft>
          <a:spcPct val="0"/>
        </a:spcAft>
        <a:defRPr sz="3200">
          <a:solidFill>
            <a:srgbClr val="C0311A"/>
          </a:solidFill>
          <a:latin typeface="Arial" charset="0"/>
        </a:defRPr>
      </a:lvl7pPr>
      <a:lvl8pPr marL="1371600" algn="l" rtl="0" eaLnBrk="1" fontAlgn="base" hangingPunct="1">
        <a:spcBef>
          <a:spcPct val="0"/>
        </a:spcBef>
        <a:spcAft>
          <a:spcPct val="0"/>
        </a:spcAft>
        <a:defRPr sz="3200">
          <a:solidFill>
            <a:srgbClr val="C0311A"/>
          </a:solidFill>
          <a:latin typeface="Arial" charset="0"/>
        </a:defRPr>
      </a:lvl8pPr>
      <a:lvl9pPr marL="1828800" algn="l" rtl="0" eaLnBrk="1" fontAlgn="base" hangingPunct="1">
        <a:spcBef>
          <a:spcPct val="0"/>
        </a:spcBef>
        <a:spcAft>
          <a:spcPct val="0"/>
        </a:spcAft>
        <a:defRPr sz="3200">
          <a:solidFill>
            <a:srgbClr val="C0311A"/>
          </a:solidFill>
          <a:latin typeface="Arial" charset="0"/>
        </a:defRPr>
      </a:lvl9pPr>
    </p:titleStyle>
    <p:bodyStyle>
      <a:lvl1pPr marL="0" indent="0" algn="l" rtl="0" eaLnBrk="1" fontAlgn="base" hangingPunct="1">
        <a:lnSpc>
          <a:spcPct val="114000"/>
        </a:lnSpc>
        <a:spcBef>
          <a:spcPts val="800"/>
        </a:spcBef>
        <a:spcAft>
          <a:spcPct val="0"/>
        </a:spcAft>
        <a:defRPr sz="1500">
          <a:solidFill>
            <a:schemeClr val="tx1"/>
          </a:solidFill>
          <a:latin typeface="+mn-lt"/>
          <a:ea typeface="Segoe UI" panose="020B0502040204020203" pitchFamily="34" charset="0"/>
          <a:cs typeface="Segoe UI" panose="020B0502040204020203" pitchFamily="34" charset="0"/>
        </a:defRPr>
      </a:lvl1pPr>
      <a:lvl2pPr marL="576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2pPr>
      <a:lvl3pPr marL="864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3pPr>
      <a:lvl4pPr marL="1152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4pPr>
      <a:lvl5pPr marL="1440000" indent="-288000" algn="l" rtl="0" eaLnBrk="1" fontAlgn="base" hangingPunct="1">
        <a:lnSpc>
          <a:spcPct val="114000"/>
        </a:lnSpc>
        <a:spcBef>
          <a:spcPts val="400"/>
        </a:spcBef>
        <a:spcAft>
          <a:spcPct val="0"/>
        </a:spcAft>
        <a:defRPr sz="1500">
          <a:solidFill>
            <a:schemeClr val="tx1"/>
          </a:solidFill>
          <a:latin typeface="+mn-lt"/>
          <a:ea typeface="Segoe UI" panose="020B0502040204020203" pitchFamily="34" charset="0"/>
          <a:cs typeface="Segoe UI" panose="020B0502040204020203" pitchFamily="34" charset="0"/>
        </a:defRPr>
      </a:lvl5pPr>
      <a:lvl6pPr marL="2514600" indent="-228600" algn="l" rtl="0" eaLnBrk="1" fontAlgn="base" hangingPunct="1">
        <a:spcBef>
          <a:spcPct val="20000"/>
        </a:spcBef>
        <a:spcAft>
          <a:spcPct val="0"/>
        </a:spcAft>
        <a:defRPr sz="2100">
          <a:solidFill>
            <a:schemeClr val="tx1"/>
          </a:solidFill>
          <a:latin typeface="+mn-lt"/>
        </a:defRPr>
      </a:lvl6pPr>
      <a:lvl7pPr marL="2971800" indent="-228600" algn="l" rtl="0" eaLnBrk="1" fontAlgn="base" hangingPunct="1">
        <a:spcBef>
          <a:spcPct val="20000"/>
        </a:spcBef>
        <a:spcAft>
          <a:spcPct val="0"/>
        </a:spcAft>
        <a:defRPr sz="2100">
          <a:solidFill>
            <a:schemeClr val="tx1"/>
          </a:solidFill>
          <a:latin typeface="+mn-lt"/>
        </a:defRPr>
      </a:lvl7pPr>
      <a:lvl8pPr marL="3429000" indent="-228600" algn="l" rtl="0" eaLnBrk="1" fontAlgn="base" hangingPunct="1">
        <a:spcBef>
          <a:spcPct val="20000"/>
        </a:spcBef>
        <a:spcAft>
          <a:spcPct val="0"/>
        </a:spcAft>
        <a:defRPr sz="2100">
          <a:solidFill>
            <a:schemeClr val="tx1"/>
          </a:solidFill>
          <a:latin typeface="+mn-lt"/>
        </a:defRPr>
      </a:lvl8pPr>
      <a:lvl9pPr marL="3886200" indent="-228600" algn="l" rtl="0" eaLnBrk="1" fontAlgn="base" hangingPunct="1">
        <a:spcBef>
          <a:spcPct val="20000"/>
        </a:spcBef>
        <a:spcAft>
          <a:spcPct val="0"/>
        </a:spcAft>
        <a:defRPr sz="2100">
          <a:solidFill>
            <a:schemeClr val="tx1"/>
          </a:solidFill>
          <a:latin typeface="+mn-lt"/>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3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51.emf"/></Relationships>
</file>

<file path=ppt/slides/_rels/slide4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4.xml"/><Relationship Id="rId1" Type="http://schemas.openxmlformats.org/officeDocument/2006/relationships/slideLayout" Target="../slideLayouts/slideLayout22.xml"/><Relationship Id="rId4" Type="http://schemas.openxmlformats.org/officeDocument/2006/relationships/image" Target="../media/image59.emf"/></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66.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68.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69.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0.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72.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7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21519" y="2464502"/>
            <a:ext cx="7700962" cy="415498"/>
          </a:xfrm>
        </p:spPr>
        <p:txBody>
          <a:bodyPr/>
          <a:lstStyle/>
          <a:p>
            <a:r>
              <a:rPr lang="en-GB" altLang="sr-Latn-RS" sz="3000" dirty="0"/>
              <a:t>Standard presentation format</a:t>
            </a:r>
            <a:endParaRPr lang="hr-HR" altLang="sr-Latn-RS" sz="3000" dirty="0"/>
          </a:p>
        </p:txBody>
      </p:sp>
      <p:sp>
        <p:nvSpPr>
          <p:cNvPr id="5123" name="Rectangle 3"/>
          <p:cNvSpPr>
            <a:spLocks noGrp="1" noChangeArrowheads="1"/>
          </p:cNvSpPr>
          <p:nvPr>
            <p:ph type="subTitle" idx="1"/>
          </p:nvPr>
        </p:nvSpPr>
        <p:spPr/>
        <p:txBody>
          <a:bodyPr/>
          <a:lstStyle/>
          <a:p>
            <a:r>
              <a:rPr lang="hr-HR" altLang="sr-Latn-RS" dirty="0"/>
              <a:t>3rd</a:t>
            </a:r>
            <a:r>
              <a:rPr lang="en-GB" altLang="sr-Latn-RS" dirty="0"/>
              <a:t> </a:t>
            </a:r>
            <a:r>
              <a:rPr lang="hr-HR" altLang="sr-Latn-RS" dirty="0"/>
              <a:t>q</a:t>
            </a:r>
            <a:r>
              <a:rPr lang="en-GB" altLang="sr-Latn-RS" dirty="0" err="1"/>
              <a:t>uarter</a:t>
            </a:r>
            <a:r>
              <a:rPr lang="en-GB" altLang="sr-Latn-RS" dirty="0"/>
              <a:t> </a:t>
            </a:r>
            <a:r>
              <a:rPr lang="hr-HR" altLang="sr-Latn-RS" dirty="0"/>
              <a:t>2022</a:t>
            </a:r>
            <a:endParaRPr lang="en-GB" altLang="sr-Latn-RS" dirty="0"/>
          </a:p>
        </p:txBody>
      </p:sp>
      <p:sp>
        <p:nvSpPr>
          <p:cNvPr id="4" name="Rezervirano mjesto broja slajda 3"/>
          <p:cNvSpPr>
            <a:spLocks noGrp="1"/>
          </p:cNvSpPr>
          <p:nvPr>
            <p:ph type="sldNum" sz="quarter" idx="4"/>
          </p:nvPr>
        </p:nvSpPr>
        <p:spPr/>
        <p:txBody>
          <a:bodyPr/>
          <a:lstStyle/>
          <a:p>
            <a:fld id="{B3C66777-559C-41C4-AEA7-7444B2570E23}" type="slidenum">
              <a:rPr lang="hr-HR" smtClean="0"/>
              <a:t>1</a:t>
            </a:fld>
            <a:endParaRPr lang="hr-HR"/>
          </a:p>
        </p:txBody>
      </p:sp>
    </p:spTree>
    <p:extLst>
      <p:ext uri="{BB962C8B-B14F-4D97-AF65-F5344CB8AC3E}">
        <p14:creationId xmlns:p14="http://schemas.microsoft.com/office/powerpoint/2010/main" val="3393796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10</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10" name="Text Box 7"/>
          <p:cNvSpPr txBox="1">
            <a:spLocks noGrp="1" noChangeArrowheads="1"/>
          </p:cNvSpPr>
          <p:nvPr>
            <p:ph type="body" sz="quarter" idx="14"/>
          </p:nvPr>
        </p:nvSpPr>
        <p:spPr bwMode="auto">
          <a:xfrm>
            <a:off x="1890713" y="4343270"/>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j-lt"/>
              </a:rPr>
              <a:t>*The data refer to the first </a:t>
            </a:r>
            <a:r>
              <a:rPr lang="hr-HR" altLang="sr-Latn-RS" sz="800" dirty="0" err="1">
                <a:solidFill>
                  <a:schemeClr val="tx1"/>
                </a:solidFill>
                <a:latin typeface="+mj-lt"/>
              </a:rPr>
              <a:t>two</a:t>
            </a:r>
            <a:r>
              <a:rPr lang="hr-HR" altLang="sr-Latn-RS" sz="800" dirty="0">
                <a:solidFill>
                  <a:schemeClr val="tx1"/>
                </a:solidFill>
                <a:latin typeface="+mj-lt"/>
              </a:rPr>
              <a:t> </a:t>
            </a:r>
            <a:r>
              <a:rPr lang="en-US" altLang="sr-Latn-RS" sz="800" dirty="0">
                <a:solidFill>
                  <a:schemeClr val="tx1"/>
                </a:solidFill>
                <a:latin typeface="+mj-lt"/>
              </a:rPr>
              <a:t>quarter</a:t>
            </a:r>
            <a:r>
              <a:rPr lang="hr-HR" altLang="sr-Latn-RS" sz="800" dirty="0">
                <a:solidFill>
                  <a:schemeClr val="tx1"/>
                </a:solidFill>
                <a:latin typeface="+mj-lt"/>
              </a:rPr>
              <a:t>s</a:t>
            </a:r>
            <a:r>
              <a:rPr lang="en-US" altLang="sr-Latn-RS" sz="800" dirty="0">
                <a:solidFill>
                  <a:schemeClr val="tx1"/>
                </a:solidFill>
                <a:latin typeface="+mj-lt"/>
              </a:rPr>
              <a:t> of 2022.</a:t>
            </a:r>
            <a:endParaRPr lang="hr-HR" altLang="sr-Latn-RS" sz="800" dirty="0">
              <a:solidFill>
                <a:schemeClr val="tx1"/>
              </a:solidFill>
              <a:latin typeface="+mj-lt"/>
            </a:endParaRPr>
          </a:p>
          <a:p>
            <a:pPr>
              <a:spcBef>
                <a:spcPct val="0"/>
              </a:spcBef>
              <a:buClrTx/>
              <a:buSzTx/>
              <a:buNone/>
            </a:pPr>
            <a:r>
              <a:rPr lang="hr-HR" altLang="sr-Latn-RS" sz="800" dirty="0" err="1">
                <a:solidFill>
                  <a:schemeClr val="tx1"/>
                </a:solidFill>
                <a:latin typeface="+mj-lt"/>
              </a:rPr>
              <a:t>Source</a:t>
            </a:r>
            <a:r>
              <a:rPr lang="hr-HR" altLang="sr-Latn-RS" sz="800" dirty="0">
                <a:solidFill>
                  <a:schemeClr val="tx1"/>
                </a:solidFill>
                <a:latin typeface="+mj-lt"/>
              </a:rPr>
              <a:t>: CBS.</a:t>
            </a:r>
          </a:p>
        </p:txBody>
      </p:sp>
      <p:sp>
        <p:nvSpPr>
          <p:cNvPr id="21506" name="Rectangle 2"/>
          <p:cNvSpPr>
            <a:spLocks noGrp="1" noChangeArrowheads="1"/>
          </p:cNvSpPr>
          <p:nvPr>
            <p:ph type="title"/>
          </p:nvPr>
        </p:nvSpPr>
        <p:spPr/>
        <p:txBody>
          <a:bodyPr/>
          <a:lstStyle/>
          <a:p>
            <a:r>
              <a:rPr lang="en-US" altLang="sr-Latn-RS" dirty="0"/>
              <a:t>Contributions of domestic and net foreign demand to GDP growth</a:t>
            </a:r>
            <a:endParaRPr lang="hr-HR" altLang="sr-Latn-RS" dirty="0"/>
          </a:p>
        </p:txBody>
      </p:sp>
      <p:pic>
        <p:nvPicPr>
          <p:cNvPr id="2" name="Slika 1">
            <a:extLst>
              <a:ext uri="{FF2B5EF4-FFF2-40B4-BE49-F238E27FC236}">
                <a16:creationId xmlns:a16="http://schemas.microsoft.com/office/drawing/2014/main" id="{03A2CB0F-579E-415A-AE24-9F05B4CD8EEA}"/>
              </a:ext>
            </a:extLst>
          </p:cNvPr>
          <p:cNvPicPr/>
          <p:nvPr>
            <p:ph idx="1"/>
          </p:nvPr>
        </p:nvPicPr>
        <p:blipFill>
          <a:blip r:embed="rId3"/>
          <a:stretch>
            <a:fillRect/>
          </a:stretch>
        </p:blipFill>
        <p:spPr>
          <a:xfrm>
            <a:off x="1890713" y="1181100"/>
            <a:ext cx="4967287" cy="3059113"/>
          </a:xfrm>
          <a:prstGeom prst="rect">
            <a:avLst/>
          </a:prstGeom>
        </p:spPr>
      </p:pic>
    </p:spTree>
    <p:extLst>
      <p:ext uri="{BB962C8B-B14F-4D97-AF65-F5344CB8AC3E}">
        <p14:creationId xmlns:p14="http://schemas.microsoft.com/office/powerpoint/2010/main" val="1988424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altLang="sr-Latn-RS" dirty="0"/>
              <a:t>Croatia</a:t>
            </a:r>
          </a:p>
        </p:txBody>
      </p:sp>
      <p:sp>
        <p:nvSpPr>
          <p:cNvPr id="3" name="Rezervirano mjesto teksta 2"/>
          <p:cNvSpPr>
            <a:spLocks noGrp="1"/>
          </p:cNvSpPr>
          <p:nvPr>
            <p:ph type="body" sz="quarter" idx="3"/>
          </p:nvPr>
        </p:nvSpPr>
        <p:spPr>
          <a:xfrm>
            <a:off x="4640099" y="888144"/>
            <a:ext cx="3780001" cy="816634"/>
          </a:xfrm>
        </p:spPr>
        <p:txBody>
          <a:bodyPr/>
          <a:lstStyle/>
          <a:p>
            <a:r>
              <a:rPr lang="en-US" altLang="sr-Latn-RS" dirty="0"/>
              <a:t>ILO unemployment rate, </a:t>
            </a:r>
            <a:endParaRPr lang="hr-HR" altLang="sr-Latn-RS" dirty="0"/>
          </a:p>
          <a:p>
            <a:pPr>
              <a:lnSpc>
                <a:spcPct val="100000"/>
              </a:lnSpc>
              <a:spcBef>
                <a:spcPts val="0"/>
              </a:spcBef>
            </a:pPr>
            <a:r>
              <a:rPr lang="en-US" altLang="sr-Latn-RS" dirty="0"/>
              <a:t>peer countries, 20</a:t>
            </a:r>
            <a:r>
              <a:rPr lang="hr-HR" altLang="sr-Latn-RS" dirty="0"/>
              <a:t>21</a:t>
            </a:r>
            <a:endParaRPr lang="en-US" altLang="sr-Latn-RS" dirty="0"/>
          </a:p>
          <a:p>
            <a:endParaRPr lang="hr-HR" altLang="sr-Latn-RS" dirty="0"/>
          </a:p>
        </p:txBody>
      </p:sp>
      <p:sp>
        <p:nvSpPr>
          <p:cNvPr id="6" name="Rezervirano mjesto broja slajda 5"/>
          <p:cNvSpPr>
            <a:spLocks noGrp="1"/>
          </p:cNvSpPr>
          <p:nvPr>
            <p:ph type="sldNum" sz="quarter" idx="10"/>
          </p:nvPr>
        </p:nvSpPr>
        <p:spPr/>
        <p:txBody>
          <a:bodyPr/>
          <a:lstStyle/>
          <a:p>
            <a:fld id="{B3C66777-559C-41C4-AEA7-7444B2570E23}" type="slidenum">
              <a:rPr lang="hr-HR" smtClean="0"/>
              <a:t>11</a:t>
            </a:fld>
            <a:endParaRPr lang="hr-HR"/>
          </a:p>
        </p:txBody>
      </p:sp>
      <p:sp>
        <p:nvSpPr>
          <p:cNvPr id="7" name="Rezervirano mjesto podnožja 6"/>
          <p:cNvSpPr>
            <a:spLocks noGrp="1"/>
          </p:cNvSpPr>
          <p:nvPr>
            <p:ph type="ftr" sz="quarter" idx="11"/>
          </p:nvPr>
        </p:nvSpPr>
        <p:spPr/>
        <p:txBody>
          <a:bodyPr/>
          <a:lstStyle/>
          <a:p>
            <a:r>
              <a:rPr lang="hr-HR" dirty="0"/>
              <a:t>REAL </a:t>
            </a:r>
            <a:r>
              <a:rPr lang="hr-HR" dirty="0" err="1"/>
              <a:t>SECTOR</a:t>
            </a:r>
            <a:endParaRPr lang="hr-HR" dirty="0"/>
          </a:p>
        </p:txBody>
      </p:sp>
      <p:sp>
        <p:nvSpPr>
          <p:cNvPr id="23554" name="Rectangle 2"/>
          <p:cNvSpPr>
            <a:spLocks noGrp="1" noChangeArrowheads="1"/>
          </p:cNvSpPr>
          <p:nvPr>
            <p:ph type="title"/>
          </p:nvPr>
        </p:nvSpPr>
        <p:spPr/>
        <p:txBody>
          <a:bodyPr/>
          <a:lstStyle/>
          <a:p>
            <a:r>
              <a:rPr lang="en-GB" altLang="sr-Latn-RS" dirty="0"/>
              <a:t>Unemployment rate</a:t>
            </a:r>
            <a:endParaRPr lang="hr-HR" altLang="sr-Latn-RS" dirty="0"/>
          </a:p>
        </p:txBody>
      </p:sp>
      <p:sp>
        <p:nvSpPr>
          <p:cNvPr id="17" name="Rectangle 12"/>
          <p:cNvSpPr>
            <a:spLocks noGrp="1" noChangeArrowheads="1"/>
          </p:cNvSpPr>
          <p:nvPr>
            <p:ph type="body" sz="quarter" idx="13"/>
          </p:nvPr>
        </p:nvSpPr>
        <p:spPr bwMode="auto">
          <a:xfrm>
            <a:off x="4640100" y="4107676"/>
            <a:ext cx="3780000" cy="23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FF3300"/>
              </a:buClr>
              <a:buSzPct val="80000"/>
              <a:buFont typeface="Wingdings" pitchFamily="2" charset="2"/>
              <a:buChar char="p"/>
              <a:defRPr sz="2400">
                <a:solidFill>
                  <a:srgbClr val="4D4D4D"/>
                </a:solidFill>
                <a:latin typeface="Life L2" pitchFamily="18" charset="-18"/>
              </a:defRPr>
            </a:lvl1pPr>
            <a:lvl2pPr marL="742950" indent="-285750" eaLnBrk="0" hangingPunct="0">
              <a:spcBef>
                <a:spcPct val="20000"/>
              </a:spcBef>
              <a:buClr>
                <a:srgbClr val="FF3300"/>
              </a:buClr>
              <a:buSzPct val="80000"/>
              <a:buFont typeface="Wingdings" pitchFamily="2" charset="2"/>
              <a:buChar char="n"/>
              <a:defRPr sz="2000">
                <a:solidFill>
                  <a:srgbClr val="4D4D4D"/>
                </a:solidFill>
                <a:latin typeface="Life L2" pitchFamily="18" charset="-18"/>
              </a:defRPr>
            </a:lvl2pPr>
            <a:lvl3pPr marL="1143000" indent="-228600" eaLnBrk="0" hangingPunct="0">
              <a:spcBef>
                <a:spcPct val="20000"/>
              </a:spcBef>
              <a:buClr>
                <a:srgbClr val="FF3300"/>
              </a:buClr>
              <a:buSzPct val="80000"/>
              <a:buFont typeface="Wingdings" pitchFamily="2" charset="2"/>
              <a:buChar char="p"/>
              <a:defRPr>
                <a:solidFill>
                  <a:srgbClr val="4D4D4D"/>
                </a:solidFill>
                <a:latin typeface="Life L2" pitchFamily="18" charset="-18"/>
              </a:defRPr>
            </a:lvl3pPr>
            <a:lvl4pPr marL="1600200" indent="-228600" eaLnBrk="0" hangingPunct="0">
              <a:spcBef>
                <a:spcPct val="20000"/>
              </a:spcBef>
              <a:buClr>
                <a:srgbClr val="FF3300"/>
              </a:buClr>
              <a:buSzPct val="80000"/>
              <a:buFont typeface="Wingdings" pitchFamily="2" charset="2"/>
              <a:buChar char="§"/>
              <a:defRPr sz="1600">
                <a:solidFill>
                  <a:srgbClr val="4D4D4D"/>
                </a:solidFill>
                <a:latin typeface="Life L2" pitchFamily="18" charset="-18"/>
              </a:defRPr>
            </a:lvl4pPr>
            <a:lvl5pPr marL="2057400" indent="-228600" eaLnBrk="0" hangingPunct="0">
              <a:spcBef>
                <a:spcPct val="20000"/>
              </a:spcBef>
              <a:buClr>
                <a:srgbClr val="FF3300"/>
              </a:buClr>
              <a:buSzPct val="80000"/>
              <a:buFont typeface="Wingdings" pitchFamily="2" charset="2"/>
              <a:buChar char="§"/>
              <a:defRPr sz="1400">
                <a:solidFill>
                  <a:srgbClr val="4D4D4D"/>
                </a:solidFill>
                <a:latin typeface="Life L2" pitchFamily="18" charset="-18"/>
              </a:defRPr>
            </a:lvl5pPr>
            <a:lvl6pPr marL="2514600" indent="-228600" eaLnBrk="0" fontAlgn="base" hangingPunct="0">
              <a:spcBef>
                <a:spcPct val="20000"/>
              </a:spcBef>
              <a:spcAft>
                <a:spcPct val="0"/>
              </a:spcAft>
              <a:buClr>
                <a:srgbClr val="FF3300"/>
              </a:buClr>
              <a:buSzPct val="80000"/>
              <a:buFont typeface="Wingdings" pitchFamily="2" charset="2"/>
              <a:buChar char="§"/>
              <a:defRPr sz="1400">
                <a:solidFill>
                  <a:srgbClr val="4D4D4D"/>
                </a:solidFill>
                <a:latin typeface="Life L2" pitchFamily="18" charset="-18"/>
              </a:defRPr>
            </a:lvl6pPr>
            <a:lvl7pPr marL="2971800" indent="-228600" eaLnBrk="0" fontAlgn="base" hangingPunct="0">
              <a:spcBef>
                <a:spcPct val="20000"/>
              </a:spcBef>
              <a:spcAft>
                <a:spcPct val="0"/>
              </a:spcAft>
              <a:buClr>
                <a:srgbClr val="FF3300"/>
              </a:buClr>
              <a:buSzPct val="80000"/>
              <a:buFont typeface="Wingdings" pitchFamily="2" charset="2"/>
              <a:buChar char="§"/>
              <a:defRPr sz="1400">
                <a:solidFill>
                  <a:srgbClr val="4D4D4D"/>
                </a:solidFill>
                <a:latin typeface="Life L2" pitchFamily="18" charset="-18"/>
              </a:defRPr>
            </a:lvl7pPr>
            <a:lvl8pPr marL="3429000" indent="-228600" eaLnBrk="0" fontAlgn="base" hangingPunct="0">
              <a:spcBef>
                <a:spcPct val="20000"/>
              </a:spcBef>
              <a:spcAft>
                <a:spcPct val="0"/>
              </a:spcAft>
              <a:buClr>
                <a:srgbClr val="FF3300"/>
              </a:buClr>
              <a:buSzPct val="80000"/>
              <a:buFont typeface="Wingdings" pitchFamily="2" charset="2"/>
              <a:buChar char="§"/>
              <a:defRPr sz="1400">
                <a:solidFill>
                  <a:srgbClr val="4D4D4D"/>
                </a:solidFill>
                <a:latin typeface="Life L2" pitchFamily="18" charset="-18"/>
              </a:defRPr>
            </a:lvl8pPr>
            <a:lvl9pPr marL="3886200" indent="-228600" eaLnBrk="0" fontAlgn="base" hangingPunct="0">
              <a:spcBef>
                <a:spcPct val="20000"/>
              </a:spcBef>
              <a:spcAft>
                <a:spcPct val="0"/>
              </a:spcAft>
              <a:buClr>
                <a:srgbClr val="FF3300"/>
              </a:buClr>
              <a:buSzPct val="80000"/>
              <a:buFont typeface="Wingdings" pitchFamily="2" charset="2"/>
              <a:buChar char="§"/>
              <a:defRPr sz="1400">
                <a:solidFill>
                  <a:srgbClr val="4D4D4D"/>
                </a:solidFill>
                <a:latin typeface="Life L2" pitchFamily="18" charset="-18"/>
              </a:defRPr>
            </a:lvl9pPr>
          </a:lstStyle>
          <a:p>
            <a:pPr eaLnBrk="1" hangingPunct="1">
              <a:spcBef>
                <a:spcPct val="0"/>
              </a:spcBef>
              <a:buClrTx/>
              <a:buSzTx/>
              <a:buFontTx/>
              <a:buNone/>
              <a:defRPr/>
            </a:pPr>
            <a:r>
              <a:rPr lang="en-US" altLang="sr-Latn-RS" sz="700" dirty="0">
                <a:solidFill>
                  <a:schemeClr val="tx1"/>
                </a:solidFill>
                <a:latin typeface="Arial" panose="020B0604020202020204" pitchFamily="34" charset="0"/>
                <a:cs typeface="Arial" panose="020B0604020202020204" pitchFamily="34" charset="0"/>
              </a:rPr>
              <a:t>Note: ILO unemployment rate refers to persons aged 15 – 74.</a:t>
            </a:r>
          </a:p>
          <a:p>
            <a:pPr eaLnBrk="1" hangingPunct="1">
              <a:spcBef>
                <a:spcPct val="0"/>
              </a:spcBef>
              <a:buClrTx/>
              <a:buSzTx/>
              <a:buFontTx/>
              <a:buNone/>
              <a:defRPr/>
            </a:pPr>
            <a:r>
              <a:rPr lang="en-US" altLang="sr-Latn-RS" sz="700" dirty="0">
                <a:solidFill>
                  <a:schemeClr val="tx1"/>
                </a:solidFill>
                <a:latin typeface="Arial" panose="020B0604020202020204" pitchFamily="34" charset="0"/>
                <a:cs typeface="Arial" panose="020B0604020202020204" pitchFamily="34" charset="0"/>
              </a:rPr>
              <a:t>Source: Eurostat.</a:t>
            </a:r>
          </a:p>
        </p:txBody>
      </p:sp>
      <p:sp>
        <p:nvSpPr>
          <p:cNvPr id="15" name="Text Box 10"/>
          <p:cNvSpPr txBox="1">
            <a:spLocks noGrp="1" noChangeArrowheads="1"/>
          </p:cNvSpPr>
          <p:nvPr>
            <p:ph type="body" sz="quarter" idx="14"/>
          </p:nvPr>
        </p:nvSpPr>
        <p:spPr bwMode="auto">
          <a:xfrm>
            <a:off x="719138" y="3611419"/>
            <a:ext cx="3780000" cy="122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700" dirty="0">
                <a:solidFill>
                  <a:schemeClr val="tx1"/>
                </a:solidFill>
                <a:latin typeface="Arial" panose="020B0604020202020204" pitchFamily="34" charset="0"/>
                <a:cs typeface="Arial" panose="020B0604020202020204" pitchFamily="34" charset="0"/>
              </a:rPr>
              <a:t>Note: Since the beginning of 2007 results from the </a:t>
            </a:r>
            <a:r>
              <a:rPr lang="en-US" altLang="sr-Latn-RS" sz="700" dirty="0" err="1">
                <a:solidFill>
                  <a:schemeClr val="tx1"/>
                </a:solidFill>
                <a:latin typeface="Arial" panose="020B0604020202020204" pitchFamily="34" charset="0"/>
                <a:cs typeface="Arial" panose="020B0604020202020204" pitchFamily="34" charset="0"/>
              </a:rPr>
              <a:t>Labour</a:t>
            </a:r>
            <a:r>
              <a:rPr lang="en-US" altLang="sr-Latn-RS" sz="700" dirty="0">
                <a:solidFill>
                  <a:schemeClr val="tx1"/>
                </a:solidFill>
                <a:latin typeface="Arial" panose="020B0604020202020204" pitchFamily="34" charset="0"/>
                <a:cs typeface="Arial" panose="020B0604020202020204" pitchFamily="34" charset="0"/>
              </a:rPr>
              <a:t> Force Survey have been published in quarterly dynamics. ILO unemployment rate refers to persons aged 15 years and over. Data on ILO unemployment rate for 2021 refers to the first three quarters.</a:t>
            </a:r>
            <a:endParaRPr lang="hr-HR" altLang="sr-Latn-RS" sz="7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700" dirty="0">
                <a:solidFill>
                  <a:schemeClr val="tx1"/>
                </a:solidFill>
                <a:latin typeface="Arial" panose="020B0604020202020204" pitchFamily="34" charset="0"/>
                <a:cs typeface="Arial" panose="020B0604020202020204" pitchFamily="34" charset="0"/>
              </a:rPr>
              <a:t>Data on ILO unemployment rate for period 2007-2014 have been  </a:t>
            </a:r>
            <a:r>
              <a:rPr lang="en-US" altLang="sr-Latn-RS" sz="700" dirty="0" err="1">
                <a:solidFill>
                  <a:schemeClr val="tx1"/>
                </a:solidFill>
                <a:latin typeface="Arial" panose="020B0604020202020204" pitchFamily="34" charset="0"/>
                <a:cs typeface="Arial" panose="020B0604020202020204" pitchFamily="34" charset="0"/>
              </a:rPr>
              <a:t>harmonised</a:t>
            </a:r>
            <a:r>
              <a:rPr lang="en-US" altLang="sr-Latn-RS" sz="700" dirty="0">
                <a:solidFill>
                  <a:schemeClr val="tx1"/>
                </a:solidFill>
                <a:latin typeface="Arial" panose="020B0604020202020204" pitchFamily="34" charset="0"/>
                <a:cs typeface="Arial" panose="020B0604020202020204" pitchFamily="34" charset="0"/>
              </a:rPr>
              <a:t> with the results of the Census of Population, Households and Dwellings in 2011,and are not comparable with data for period 2000-2006. Data for 2015 and 2016 have been revised due to availability of new estimates of the total population in Republic of Croatia. Data from the first quarter of 2021 is according to the new methodology. Data on administrative unemployment rate is revised for the period between January 2016 until December 2020.</a:t>
            </a:r>
            <a:endParaRPr lang="hr-HR" altLang="sr-Latn-RS" sz="7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700" dirty="0">
                <a:solidFill>
                  <a:schemeClr val="tx1"/>
                </a:solidFill>
                <a:latin typeface="Arial" panose="020B0604020202020204" pitchFamily="34" charset="0"/>
                <a:cs typeface="Arial" panose="020B0604020202020204" pitchFamily="34" charset="0"/>
              </a:rPr>
              <a:t>Source: CBS.</a:t>
            </a:r>
          </a:p>
        </p:txBody>
      </p:sp>
      <p:pic>
        <p:nvPicPr>
          <p:cNvPr id="8" name="Slika 7">
            <a:extLst>
              <a:ext uri="{FF2B5EF4-FFF2-40B4-BE49-F238E27FC236}">
                <a16:creationId xmlns:a16="http://schemas.microsoft.com/office/drawing/2014/main" id="{87290654-6EC9-41C0-962E-733909F86D7B}"/>
              </a:ext>
            </a:extLst>
          </p:cNvPr>
          <p:cNvPicPr/>
          <p:nvPr/>
        </p:nvPicPr>
        <p:blipFill>
          <a:blip r:embed="rId3"/>
          <a:stretch>
            <a:fillRect/>
          </a:stretch>
        </p:blipFill>
        <p:spPr>
          <a:xfrm>
            <a:off x="727075" y="1382713"/>
            <a:ext cx="3581400" cy="2057400"/>
          </a:xfrm>
          <a:prstGeom prst="rect">
            <a:avLst/>
          </a:prstGeom>
        </p:spPr>
      </p:pic>
      <p:pic>
        <p:nvPicPr>
          <p:cNvPr id="9" name="Slika 8">
            <a:extLst>
              <a:ext uri="{FF2B5EF4-FFF2-40B4-BE49-F238E27FC236}">
                <a16:creationId xmlns:a16="http://schemas.microsoft.com/office/drawing/2014/main" id="{5AD61411-F404-4CFD-BC9F-E987965C7A05}"/>
              </a:ext>
            </a:extLst>
          </p:cNvPr>
          <p:cNvPicPr/>
          <p:nvPr/>
        </p:nvPicPr>
        <p:blipFill>
          <a:blip r:embed="rId4"/>
          <a:stretch>
            <a:fillRect/>
          </a:stretch>
        </p:blipFill>
        <p:spPr>
          <a:xfrm>
            <a:off x="4567238" y="1552575"/>
            <a:ext cx="3625850" cy="2419350"/>
          </a:xfrm>
          <a:prstGeom prst="rect">
            <a:avLst/>
          </a:prstGeom>
        </p:spPr>
      </p:pic>
    </p:spTree>
    <p:extLst>
      <p:ext uri="{BB962C8B-B14F-4D97-AF65-F5344CB8AC3E}">
        <p14:creationId xmlns:p14="http://schemas.microsoft.com/office/powerpoint/2010/main" val="14571854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12</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12" name="Rectangle 6"/>
          <p:cNvSpPr>
            <a:spLocks noGrp="1" noChangeArrowheads="1"/>
          </p:cNvSpPr>
          <p:nvPr>
            <p:ph type="body" sz="quarter" idx="14"/>
          </p:nvPr>
        </p:nvSpPr>
        <p:spPr bwMode="auto">
          <a:xfrm>
            <a:off x="5846618" y="2445751"/>
            <a:ext cx="2578408" cy="12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*Last available data is for wages paid for </a:t>
            </a:r>
            <a:r>
              <a:rPr lang="hr-HR" altLang="sr-Latn-RS" sz="800" dirty="0">
                <a:solidFill>
                  <a:schemeClr val="tx1"/>
                </a:solidFill>
                <a:latin typeface="Arial" panose="020B0604020202020204" pitchFamily="34" charset="0"/>
                <a:cs typeface="Arial" panose="020B0604020202020204" pitchFamily="34" charset="0"/>
              </a:rPr>
              <a:t>August</a:t>
            </a:r>
            <a:r>
              <a:rPr lang="en-US" altLang="sr-Latn-RS" sz="800" dirty="0">
                <a:solidFill>
                  <a:schemeClr val="tx1"/>
                </a:solidFill>
                <a:latin typeface="Arial" panose="020B0604020202020204" pitchFamily="34" charset="0"/>
                <a:cs typeface="Arial" panose="020B0604020202020204" pitchFamily="34" charset="0"/>
              </a:rPr>
              <a:t>.</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Data on average wages paid for January 2020 were reported in full-time equivalent, in contrast with the previous periods, when average wages were calculated by dividing total disbursements by the number of employees who received these disbursements, excluding all those who worked fewer than 80 hours per month. </a:t>
            </a: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CBS</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and</a:t>
            </a:r>
            <a:r>
              <a:rPr lang="hr-HR" altLang="sr-Latn-RS" sz="800" dirty="0">
                <a:solidFill>
                  <a:schemeClr val="tx1"/>
                </a:solidFill>
                <a:latin typeface="Arial" panose="020B0604020202020204" pitchFamily="34" charset="0"/>
                <a:cs typeface="Arial" panose="020B0604020202020204" pitchFamily="34" charset="0"/>
              </a:rPr>
              <a:t> </a:t>
            </a:r>
            <a:r>
              <a:rPr lang="en-US" altLang="sr-Latn-RS" sz="800" dirty="0" err="1">
                <a:solidFill>
                  <a:schemeClr val="tx1"/>
                </a:solidFill>
                <a:latin typeface="Arial" panose="020B0604020202020204" pitchFamily="34" charset="0"/>
                <a:cs typeface="Arial" panose="020B0604020202020204" pitchFamily="34" charset="0"/>
              </a:rPr>
              <a:t>CNB</a:t>
            </a:r>
            <a:r>
              <a:rPr lang="en-US" altLang="sr-Latn-RS" sz="800" dirty="0">
                <a:solidFill>
                  <a:schemeClr val="tx1"/>
                </a:solidFill>
                <a:latin typeface="Arial" panose="020B0604020202020204" pitchFamily="34" charset="0"/>
                <a:cs typeface="Arial" panose="020B0604020202020204" pitchFamily="34" charset="0"/>
              </a:rPr>
              <a:t>.</a:t>
            </a:r>
          </a:p>
        </p:txBody>
      </p:sp>
      <p:sp>
        <p:nvSpPr>
          <p:cNvPr id="25602" name="Rectangle 2"/>
          <p:cNvSpPr>
            <a:spLocks noGrp="1" noChangeArrowheads="1"/>
          </p:cNvSpPr>
          <p:nvPr>
            <p:ph type="title"/>
          </p:nvPr>
        </p:nvSpPr>
        <p:spPr/>
        <p:txBody>
          <a:bodyPr/>
          <a:lstStyle/>
          <a:p>
            <a:r>
              <a:rPr lang="en-US" altLang="sr-Latn-RS" dirty="0"/>
              <a:t>Nominal and real net wages</a:t>
            </a:r>
            <a:endParaRPr lang="hr-HR" altLang="sr-Latn-RS" dirty="0"/>
          </a:p>
        </p:txBody>
      </p:sp>
      <p:pic>
        <p:nvPicPr>
          <p:cNvPr id="2" name="Slika 1">
            <a:extLst>
              <a:ext uri="{FF2B5EF4-FFF2-40B4-BE49-F238E27FC236}">
                <a16:creationId xmlns:a16="http://schemas.microsoft.com/office/drawing/2014/main" id="{DBEEE3EC-2D9F-407E-910F-86FB676A7219}"/>
              </a:ext>
            </a:extLst>
          </p:cNvPr>
          <p:cNvPicPr/>
          <p:nvPr>
            <p:ph idx="1"/>
          </p:nvPr>
        </p:nvPicPr>
        <p:blipFill>
          <a:blip r:embed="rId3"/>
          <a:stretch>
            <a:fillRect/>
          </a:stretch>
        </p:blipFill>
        <p:spPr>
          <a:xfrm>
            <a:off x="719138" y="1549400"/>
            <a:ext cx="4967287" cy="3055938"/>
          </a:xfrm>
          <a:prstGeom prst="rect">
            <a:avLst/>
          </a:prstGeom>
        </p:spPr>
      </p:pic>
    </p:spTree>
    <p:extLst>
      <p:ext uri="{BB962C8B-B14F-4D97-AF65-F5344CB8AC3E}">
        <p14:creationId xmlns:p14="http://schemas.microsoft.com/office/powerpoint/2010/main" val="2059286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13</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10" name="Rectangle 6"/>
          <p:cNvSpPr>
            <a:spLocks noGrp="1" noChangeArrowheads="1"/>
          </p:cNvSpPr>
          <p:nvPr>
            <p:ph type="body" sz="quarter" idx="14"/>
          </p:nvPr>
        </p:nvSpPr>
        <p:spPr bwMode="auto">
          <a:xfrm>
            <a:off x="5846618" y="2732336"/>
            <a:ext cx="2578408" cy="690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Average monthly compensation per employee in economy is calculated as a ratio of total monthly compensation paid to employees and number of employees. </a:t>
            </a:r>
            <a:br>
              <a:rPr lang="en-US" altLang="sr-Latn-RS" sz="800" dirty="0">
                <a:solidFill>
                  <a:schemeClr val="tx1"/>
                </a:solidFill>
                <a:latin typeface="Arial" panose="020B0604020202020204" pitchFamily="34" charset="0"/>
                <a:cs typeface="Arial" panose="020B0604020202020204" pitchFamily="34" charset="0"/>
              </a:rPr>
            </a:br>
            <a:r>
              <a:rPr lang="en-US" altLang="sr-Latn-RS" sz="800" dirty="0">
                <a:solidFill>
                  <a:schemeClr val="tx1"/>
                </a:solidFill>
                <a:latin typeface="Arial" panose="020B0604020202020204" pitchFamily="34" charset="0"/>
                <a:cs typeface="Arial" panose="020B0604020202020204" pitchFamily="34" charset="0"/>
              </a:rPr>
              <a:t>Source: Eurostat. </a:t>
            </a:r>
          </a:p>
        </p:txBody>
      </p:sp>
      <p:sp>
        <p:nvSpPr>
          <p:cNvPr id="27650" name="Rectangle 2"/>
          <p:cNvSpPr>
            <a:spLocks noGrp="1" noChangeArrowheads="1"/>
          </p:cNvSpPr>
          <p:nvPr>
            <p:ph type="title"/>
          </p:nvPr>
        </p:nvSpPr>
        <p:spPr>
          <a:xfrm>
            <a:off x="719138" y="533257"/>
            <a:ext cx="7700962" cy="643253"/>
          </a:xfrm>
        </p:spPr>
        <p:txBody>
          <a:bodyPr/>
          <a:lstStyle/>
          <a:p>
            <a:r>
              <a:rPr lang="en-US" altLang="sr-Latn-RS" dirty="0"/>
              <a:t>Average monthly compensation per employee in economy</a:t>
            </a:r>
            <a:r>
              <a:rPr lang="en-GB" altLang="sr-Latn-RS" dirty="0"/>
              <a:t>, </a:t>
            </a:r>
            <a:r>
              <a:rPr lang="hr-HR" altLang="sr-Latn-RS" dirty="0"/>
              <a:t>2021</a:t>
            </a:r>
          </a:p>
        </p:txBody>
      </p:sp>
      <p:pic>
        <p:nvPicPr>
          <p:cNvPr id="2" name="Slika 1">
            <a:extLst>
              <a:ext uri="{FF2B5EF4-FFF2-40B4-BE49-F238E27FC236}">
                <a16:creationId xmlns:a16="http://schemas.microsoft.com/office/drawing/2014/main" id="{3693C9EE-69C4-4B96-B479-E9C44E0FEA91}"/>
              </a:ext>
            </a:extLst>
          </p:cNvPr>
          <p:cNvPicPr/>
          <p:nvPr>
            <p:ph idx="1"/>
          </p:nvPr>
        </p:nvPicPr>
        <p:blipFill>
          <a:blip r:embed="rId3"/>
          <a:stretch>
            <a:fillRect/>
          </a:stretch>
        </p:blipFill>
        <p:spPr>
          <a:xfrm>
            <a:off x="733425" y="1525588"/>
            <a:ext cx="4938713" cy="3103562"/>
          </a:xfrm>
          <a:prstGeom prst="rect">
            <a:avLst/>
          </a:prstGeom>
        </p:spPr>
      </p:pic>
    </p:spTree>
    <p:extLst>
      <p:ext uri="{BB962C8B-B14F-4D97-AF65-F5344CB8AC3E}">
        <p14:creationId xmlns:p14="http://schemas.microsoft.com/office/powerpoint/2010/main" val="3038688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14</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10" name="Rectangle 9"/>
          <p:cNvSpPr>
            <a:spLocks noGrp="1" noChangeArrowheads="1"/>
          </p:cNvSpPr>
          <p:nvPr>
            <p:ph type="body" sz="quarter" idx="14"/>
          </p:nvPr>
        </p:nvSpPr>
        <p:spPr bwMode="auto">
          <a:xfrm>
            <a:off x="1506876" y="4211602"/>
            <a:ext cx="2172069"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*The data refer to the first </a:t>
            </a:r>
            <a:r>
              <a:rPr lang="hr-HR" altLang="sr-Latn-RS" sz="800" dirty="0" err="1">
                <a:solidFill>
                  <a:schemeClr val="tx1"/>
                </a:solidFill>
                <a:latin typeface="Arial" panose="020B0604020202020204" pitchFamily="34" charset="0"/>
                <a:cs typeface="Arial" panose="020B0604020202020204" pitchFamily="34" charset="0"/>
              </a:rPr>
              <a:t>two</a:t>
            </a:r>
            <a:r>
              <a:rPr lang="hr-HR" altLang="sr-Latn-RS" sz="800" dirty="0">
                <a:solidFill>
                  <a:schemeClr val="tx1"/>
                </a:solidFill>
                <a:latin typeface="Arial" panose="020B0604020202020204" pitchFamily="34" charset="0"/>
                <a:cs typeface="Arial" panose="020B0604020202020204" pitchFamily="34" charset="0"/>
              </a:rPr>
              <a:t> </a:t>
            </a:r>
            <a:r>
              <a:rPr lang="en-US" altLang="sr-Latn-RS" sz="800" dirty="0">
                <a:solidFill>
                  <a:schemeClr val="tx1"/>
                </a:solidFill>
                <a:latin typeface="Arial" panose="020B0604020202020204" pitchFamily="34" charset="0"/>
                <a:cs typeface="Arial" panose="020B0604020202020204" pitchFamily="34" charset="0"/>
              </a:rPr>
              <a:t>quarter</a:t>
            </a:r>
            <a:r>
              <a:rPr lang="hr-HR" altLang="sr-Latn-RS" sz="800" dirty="0">
                <a:solidFill>
                  <a:schemeClr val="tx1"/>
                </a:solidFill>
                <a:latin typeface="Arial" panose="020B0604020202020204" pitchFamily="34" charset="0"/>
                <a:cs typeface="Arial" panose="020B0604020202020204" pitchFamily="34" charset="0"/>
              </a:rPr>
              <a:t>s</a:t>
            </a:r>
            <a:r>
              <a:rPr lang="en-US" altLang="sr-Latn-RS" sz="800" dirty="0">
                <a:solidFill>
                  <a:schemeClr val="tx1"/>
                </a:solidFill>
                <a:latin typeface="Arial" panose="020B0604020202020204" pitchFamily="34" charset="0"/>
                <a:cs typeface="Arial" panose="020B0604020202020204" pitchFamily="34" charset="0"/>
              </a:rPr>
              <a:t> of 2022.</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 CBS.</a:t>
            </a:r>
          </a:p>
        </p:txBody>
      </p:sp>
      <p:sp>
        <p:nvSpPr>
          <p:cNvPr id="29698" name="Rectangle 2"/>
          <p:cNvSpPr>
            <a:spLocks noGrp="1" noChangeArrowheads="1"/>
          </p:cNvSpPr>
          <p:nvPr>
            <p:ph type="title"/>
          </p:nvPr>
        </p:nvSpPr>
        <p:spPr/>
        <p:txBody>
          <a:bodyPr/>
          <a:lstStyle/>
          <a:p>
            <a:r>
              <a:rPr lang="en-US" altLang="sr-Latn-RS" dirty="0"/>
              <a:t>Gross value added in industry per person employed</a:t>
            </a:r>
            <a:endParaRPr lang="hr-HR" altLang="sr-Latn-RS" dirty="0"/>
          </a:p>
        </p:txBody>
      </p:sp>
      <p:pic>
        <p:nvPicPr>
          <p:cNvPr id="2" name="Slika 1">
            <a:extLst>
              <a:ext uri="{FF2B5EF4-FFF2-40B4-BE49-F238E27FC236}">
                <a16:creationId xmlns:a16="http://schemas.microsoft.com/office/drawing/2014/main" id="{627923E8-0A7B-4C13-81A8-F591A4C7C776}"/>
              </a:ext>
            </a:extLst>
          </p:cNvPr>
          <p:cNvPicPr/>
          <p:nvPr>
            <p:ph idx="1"/>
          </p:nvPr>
        </p:nvPicPr>
        <p:blipFill>
          <a:blip r:embed="rId3"/>
          <a:stretch>
            <a:fillRect/>
          </a:stretch>
        </p:blipFill>
        <p:spPr>
          <a:xfrm>
            <a:off x="1506538" y="1039813"/>
            <a:ext cx="4967287" cy="3055937"/>
          </a:xfrm>
          <a:prstGeom prst="rect">
            <a:avLst/>
          </a:prstGeom>
        </p:spPr>
      </p:pic>
    </p:spTree>
    <p:extLst>
      <p:ext uri="{BB962C8B-B14F-4D97-AF65-F5344CB8AC3E}">
        <p14:creationId xmlns:p14="http://schemas.microsoft.com/office/powerpoint/2010/main" val="1241996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02A758C7-3BBD-4A6A-B53F-6E3F70CDAD84}"/>
              </a:ext>
            </a:extLst>
          </p:cNvPr>
          <p:cNvPicPr/>
          <p:nvPr>
            <p:ph sz="quarter" idx="15"/>
          </p:nvPr>
        </p:nvPicPr>
        <p:blipFill>
          <a:blip r:embed="rId3"/>
          <a:stretch>
            <a:fillRect/>
          </a:stretch>
        </p:blipFill>
        <p:spPr>
          <a:xfrm>
            <a:off x="4614863" y="1717675"/>
            <a:ext cx="3849687" cy="2711450"/>
          </a:xfrm>
          <a:prstGeom prst="rect">
            <a:avLst/>
          </a:prstGeom>
        </p:spPr>
      </p:pic>
      <p:sp>
        <p:nvSpPr>
          <p:cNvPr id="24" name="Rectangle 6"/>
          <p:cNvSpPr>
            <a:spLocks noGrp="1" noChangeArrowheads="1"/>
          </p:cNvSpPr>
          <p:nvPr>
            <p:ph type="body" sz="quarter" idx="14"/>
          </p:nvPr>
        </p:nvSpPr>
        <p:spPr bwMode="auto">
          <a:xfrm>
            <a:off x="4640100" y="4514078"/>
            <a:ext cx="3780000"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CBS and </a:t>
            </a:r>
            <a:r>
              <a:rPr lang="en-US" altLang="sr-Latn-RS" sz="800" dirty="0" err="1">
                <a:solidFill>
                  <a:schemeClr val="tx1"/>
                </a:solidFill>
                <a:latin typeface="Arial" panose="020B0604020202020204" pitchFamily="34" charset="0"/>
                <a:cs typeface="Arial" panose="020B0604020202020204" pitchFamily="34" charset="0"/>
              </a:rPr>
              <a:t>CNB's</a:t>
            </a:r>
            <a:r>
              <a:rPr lang="en-US" altLang="sr-Latn-RS" sz="800" dirty="0">
                <a:solidFill>
                  <a:schemeClr val="tx1"/>
                </a:solidFill>
                <a:latin typeface="Arial" panose="020B0604020202020204" pitchFamily="34" charset="0"/>
                <a:cs typeface="Arial" panose="020B0604020202020204" pitchFamily="34" charset="0"/>
              </a:rPr>
              <a:t> calculation.</a:t>
            </a:r>
            <a:endParaRPr lang="hr-HR" altLang="sr-Latn-RS" sz="800" dirty="0">
              <a:solidFill>
                <a:schemeClr val="tx1"/>
              </a:solidFill>
              <a:latin typeface="Arial" panose="020B0604020202020204" pitchFamily="34" charset="0"/>
              <a:cs typeface="Arial" panose="020B0604020202020204" pitchFamily="34" charset="0"/>
            </a:endParaRPr>
          </a:p>
        </p:txBody>
      </p:sp>
      <p:sp>
        <p:nvSpPr>
          <p:cNvPr id="10" name="Rezervirano mjesto teksta 9"/>
          <p:cNvSpPr>
            <a:spLocks noGrp="1"/>
          </p:cNvSpPr>
          <p:nvPr>
            <p:ph type="body" idx="1"/>
          </p:nvPr>
        </p:nvSpPr>
        <p:spPr>
          <a:xfrm>
            <a:off x="720000" y="976924"/>
            <a:ext cx="3780000" cy="233910"/>
          </a:xfrm>
        </p:spPr>
        <p:txBody>
          <a:bodyPr/>
          <a:lstStyle/>
          <a:p>
            <a:r>
              <a:rPr lang="hr-HR" altLang="sr-Latn-RS" dirty="0"/>
              <a:t>Croatia</a:t>
            </a:r>
          </a:p>
        </p:txBody>
      </p:sp>
      <p:sp>
        <p:nvSpPr>
          <p:cNvPr id="11" name="Rezervirano mjesto teksta 10"/>
          <p:cNvSpPr>
            <a:spLocks noGrp="1"/>
          </p:cNvSpPr>
          <p:nvPr>
            <p:ph type="body" sz="quarter" idx="3"/>
          </p:nvPr>
        </p:nvSpPr>
        <p:spPr>
          <a:xfrm>
            <a:off x="4640100" y="976924"/>
            <a:ext cx="3780000" cy="701731"/>
          </a:xfrm>
        </p:spPr>
        <p:txBody>
          <a:bodyPr/>
          <a:lstStyle/>
          <a:p>
            <a:r>
              <a:rPr lang="en-US" altLang="sr-Latn-RS" dirty="0"/>
              <a:t>Year-on-year inflation rates and components’ contribution to consumer price inflation in Croatia</a:t>
            </a:r>
          </a:p>
        </p:txBody>
      </p:sp>
      <p:sp>
        <p:nvSpPr>
          <p:cNvPr id="6" name="Rezervirano mjesto broja slajda 5"/>
          <p:cNvSpPr>
            <a:spLocks noGrp="1"/>
          </p:cNvSpPr>
          <p:nvPr>
            <p:ph type="sldNum" sz="quarter" idx="10"/>
          </p:nvPr>
        </p:nvSpPr>
        <p:spPr/>
        <p:txBody>
          <a:bodyPr/>
          <a:lstStyle/>
          <a:p>
            <a:fld id="{B3C66777-559C-41C4-AEA7-7444B2570E23}" type="slidenum">
              <a:rPr lang="hr-HR" smtClean="0"/>
              <a:t>15</a:t>
            </a:fld>
            <a:endParaRPr lang="hr-HR"/>
          </a:p>
        </p:txBody>
      </p:sp>
      <p:sp>
        <p:nvSpPr>
          <p:cNvPr id="7" name="Rezervirano mjesto podnožja 6"/>
          <p:cNvSpPr>
            <a:spLocks noGrp="1"/>
          </p:cNvSpPr>
          <p:nvPr>
            <p:ph type="ftr" sz="quarter" idx="11"/>
          </p:nvPr>
        </p:nvSpPr>
        <p:spPr/>
        <p:txBody>
          <a:bodyPr/>
          <a:lstStyle/>
          <a:p>
            <a:r>
              <a:rPr lang="hr-HR" dirty="0"/>
              <a:t>REAL </a:t>
            </a:r>
            <a:r>
              <a:rPr lang="hr-HR" dirty="0" err="1"/>
              <a:t>SECTOR</a:t>
            </a:r>
            <a:endParaRPr lang="hr-HR" dirty="0"/>
          </a:p>
        </p:txBody>
      </p:sp>
      <p:sp>
        <p:nvSpPr>
          <p:cNvPr id="31746" name="Rectangle 2"/>
          <p:cNvSpPr>
            <a:spLocks noGrp="1" noChangeArrowheads="1"/>
          </p:cNvSpPr>
          <p:nvPr>
            <p:ph type="title"/>
          </p:nvPr>
        </p:nvSpPr>
        <p:spPr/>
        <p:txBody>
          <a:bodyPr/>
          <a:lstStyle/>
          <a:p>
            <a:r>
              <a:rPr lang="en-GB" altLang="sr-Latn-RS" dirty="0"/>
              <a:t>Inflation</a:t>
            </a:r>
            <a:endParaRPr lang="hr-HR" altLang="sr-Latn-RS" dirty="0"/>
          </a:p>
        </p:txBody>
      </p:sp>
      <p:sp>
        <p:nvSpPr>
          <p:cNvPr id="22" name="Rectangle 6"/>
          <p:cNvSpPr>
            <a:spLocks noGrp="1" noChangeArrowheads="1"/>
          </p:cNvSpPr>
          <p:nvPr>
            <p:ph type="body" sz="quarter" idx="13"/>
          </p:nvPr>
        </p:nvSpPr>
        <p:spPr bwMode="auto">
          <a:xfrm>
            <a:off x="719138" y="4233360"/>
            <a:ext cx="3780000" cy="4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a:solidFill>
                  <a:schemeClr val="tx1"/>
                </a:solidFill>
                <a:latin typeface="Arial" panose="020B0604020202020204" pitchFamily="34" charset="0"/>
                <a:cs typeface="Arial" panose="020B0604020202020204" pitchFamily="34" charset="0"/>
              </a:rPr>
              <a:t>*Data for 2022 </a:t>
            </a:r>
            <a:r>
              <a:rPr lang="hr-HR" altLang="sr-Latn-RS" sz="800" dirty="0" err="1">
                <a:solidFill>
                  <a:schemeClr val="tx1"/>
                </a:solidFill>
                <a:latin typeface="Arial" panose="020B0604020202020204" pitchFamily="34" charset="0"/>
                <a:cs typeface="Arial" panose="020B0604020202020204" pitchFamily="34" charset="0"/>
              </a:rPr>
              <a:t>refer</a:t>
            </a:r>
            <a:r>
              <a:rPr lang="hr-HR" altLang="sr-Latn-RS" sz="800" dirty="0">
                <a:solidFill>
                  <a:schemeClr val="tx1"/>
                </a:solidFill>
                <a:latin typeface="Arial" panose="020B0604020202020204" pitchFamily="34" charset="0"/>
                <a:cs typeface="Arial" panose="020B0604020202020204" pitchFamily="34" charset="0"/>
              </a:rPr>
              <a:t> to </a:t>
            </a:r>
            <a:r>
              <a:rPr lang="hr-HR" altLang="sr-Latn-RS" sz="800" dirty="0" err="1">
                <a:solidFill>
                  <a:schemeClr val="tx1"/>
                </a:solidFill>
                <a:latin typeface="Arial" panose="020B0604020202020204" pitchFamily="34" charset="0"/>
                <a:cs typeface="Arial" panose="020B0604020202020204" pitchFamily="34" charset="0"/>
              </a:rPr>
              <a:t>January-September</a:t>
            </a:r>
            <a:r>
              <a:rPr lang="hr-HR" altLang="sr-Latn-RS" sz="800" dirty="0">
                <a:solidFill>
                  <a:schemeClr val="tx1"/>
                </a:solidFill>
                <a:latin typeface="Arial" panose="020B0604020202020204" pitchFamily="34" charset="0"/>
                <a:cs typeface="Arial" panose="020B0604020202020204" pitchFamily="34" charset="0"/>
              </a:rPr>
              <a:t>.</a:t>
            </a: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CPI inflation and core inflation, average year-on-year rate of change.</a:t>
            </a:r>
            <a:r>
              <a:rPr lang="hr-HR" altLang="sr-Latn-RS" sz="800" dirty="0">
                <a:solidFill>
                  <a:schemeClr val="tx1"/>
                </a:solidFill>
                <a:latin typeface="Arial" panose="020B0604020202020204" pitchFamily="34" charset="0"/>
                <a:cs typeface="Arial" panose="020B0604020202020204" pitchFamily="34" charset="0"/>
              </a:rPr>
              <a:t> </a:t>
            </a:r>
          </a:p>
          <a:p>
            <a:pPr>
              <a:spcBef>
                <a:spcPct val="0"/>
              </a:spcBef>
              <a:buClrTx/>
              <a:buSzTx/>
              <a:buNone/>
            </a:pPr>
            <a:r>
              <a:rPr lang="hr-HR" altLang="sr-Latn-RS" sz="800" dirty="0" err="1">
                <a:solidFill>
                  <a:schemeClr val="tx1"/>
                </a:solidFill>
                <a:latin typeface="Arial" panose="020B0604020202020204" pitchFamily="34" charset="0"/>
                <a:cs typeface="Arial" panose="020B0604020202020204" pitchFamily="34" charset="0"/>
              </a:rPr>
              <a:t>Source</a:t>
            </a:r>
            <a:r>
              <a:rPr lang="hr-HR" altLang="sr-Latn-RS" sz="800" dirty="0">
                <a:solidFill>
                  <a:schemeClr val="tx1"/>
                </a:solidFill>
                <a:latin typeface="Arial" panose="020B0604020202020204" pitchFamily="34" charset="0"/>
                <a:cs typeface="Arial" panose="020B0604020202020204" pitchFamily="34" charset="0"/>
              </a:rPr>
              <a:t>: CBS.</a:t>
            </a:r>
          </a:p>
        </p:txBody>
      </p:sp>
      <p:pic>
        <p:nvPicPr>
          <p:cNvPr id="3" name="Slika 2">
            <a:extLst>
              <a:ext uri="{FF2B5EF4-FFF2-40B4-BE49-F238E27FC236}">
                <a16:creationId xmlns:a16="http://schemas.microsoft.com/office/drawing/2014/main" id="{38C452F4-8E43-4CA7-BEB6-5E7F9CE5EDB5}"/>
              </a:ext>
            </a:extLst>
          </p:cNvPr>
          <p:cNvPicPr/>
          <p:nvPr>
            <p:ph sz="quarter" idx="4"/>
          </p:nvPr>
        </p:nvPicPr>
        <p:blipFill>
          <a:blip r:embed="rId4"/>
          <a:stretch>
            <a:fillRect/>
          </a:stretch>
        </p:blipFill>
        <p:spPr>
          <a:xfrm>
            <a:off x="719138" y="1506072"/>
            <a:ext cx="3584575" cy="2432050"/>
          </a:xfrm>
          <a:prstGeom prst="rect">
            <a:avLst/>
          </a:prstGeom>
        </p:spPr>
      </p:pic>
    </p:spTree>
    <p:extLst>
      <p:ext uri="{BB962C8B-B14F-4D97-AF65-F5344CB8AC3E}">
        <p14:creationId xmlns:p14="http://schemas.microsoft.com/office/powerpoint/2010/main" val="2680875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16</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13" name="Text Box 7"/>
          <p:cNvSpPr txBox="1">
            <a:spLocks noGrp="1" noChangeArrowheads="1"/>
          </p:cNvSpPr>
          <p:nvPr>
            <p:ph type="body" sz="quarter" idx="14"/>
          </p:nvPr>
        </p:nvSpPr>
        <p:spPr bwMode="auto">
          <a:xfrm>
            <a:off x="5846618" y="2796648"/>
            <a:ext cx="2578408" cy="5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Average year-on-year rate of change. Inflation is measured by harmonized consumer price index.</a:t>
            </a:r>
            <a:r>
              <a:rPr lang="hr-HR" altLang="sr-Latn-RS" sz="800" dirty="0">
                <a:solidFill>
                  <a:schemeClr val="tx1"/>
                </a:solidFill>
                <a:latin typeface="Arial" panose="020B0604020202020204" pitchFamily="34" charset="0"/>
                <a:cs typeface="Arial" panose="020B0604020202020204" pitchFamily="34" charset="0"/>
              </a:rPr>
              <a:t> Data for 2022 </a:t>
            </a:r>
            <a:r>
              <a:rPr lang="hr-HR" altLang="sr-Latn-RS" sz="800" dirty="0" err="1">
                <a:solidFill>
                  <a:schemeClr val="tx1"/>
                </a:solidFill>
                <a:latin typeface="Arial" panose="020B0604020202020204" pitchFamily="34" charset="0"/>
                <a:cs typeface="Arial" panose="020B0604020202020204" pitchFamily="34" charset="0"/>
              </a:rPr>
              <a:t>refer</a:t>
            </a:r>
            <a:r>
              <a:rPr lang="hr-HR" altLang="sr-Latn-RS" sz="800" dirty="0">
                <a:solidFill>
                  <a:schemeClr val="tx1"/>
                </a:solidFill>
                <a:latin typeface="Arial" panose="020B0604020202020204" pitchFamily="34" charset="0"/>
                <a:cs typeface="Arial" panose="020B0604020202020204" pitchFamily="34" charset="0"/>
              </a:rPr>
              <a:t> to </a:t>
            </a:r>
            <a:r>
              <a:rPr lang="hr-HR" altLang="sr-Latn-RS" sz="800" dirty="0" err="1">
                <a:solidFill>
                  <a:schemeClr val="tx1"/>
                </a:solidFill>
                <a:latin typeface="Arial" panose="020B0604020202020204" pitchFamily="34" charset="0"/>
                <a:cs typeface="Arial" panose="020B0604020202020204" pitchFamily="34" charset="0"/>
              </a:rPr>
              <a:t>January-September</a:t>
            </a:r>
            <a:r>
              <a:rPr lang="hr-HR" altLang="sr-Latn-RS" sz="800" dirty="0">
                <a:solidFill>
                  <a:schemeClr val="tx1"/>
                </a:solidFill>
                <a:latin typeface="Arial" panose="020B0604020202020204" pitchFamily="34" charset="0"/>
                <a:cs typeface="Arial" panose="020B0604020202020204" pitchFamily="34" charset="0"/>
              </a:rPr>
              <a:t>.</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Eurostat.</a:t>
            </a:r>
          </a:p>
        </p:txBody>
      </p:sp>
      <p:sp>
        <p:nvSpPr>
          <p:cNvPr id="33794" name="Rectangle 2"/>
          <p:cNvSpPr>
            <a:spLocks noGrp="1" noChangeArrowheads="1"/>
          </p:cNvSpPr>
          <p:nvPr>
            <p:ph type="title"/>
          </p:nvPr>
        </p:nvSpPr>
        <p:spPr>
          <a:xfrm>
            <a:off x="719138" y="533257"/>
            <a:ext cx="7700962" cy="321627"/>
          </a:xfrm>
        </p:spPr>
        <p:txBody>
          <a:bodyPr/>
          <a:lstStyle/>
          <a:p>
            <a:r>
              <a:rPr lang="en-US" altLang="sr-Latn-RS" dirty="0"/>
              <a:t>Inflation in Croatia</a:t>
            </a:r>
            <a:r>
              <a:rPr lang="hr-HR" altLang="sr-Latn-RS" dirty="0"/>
              <a:t>, e</a:t>
            </a:r>
            <a:r>
              <a:rPr lang="en-US" altLang="sr-Latn-RS" dirty="0" err="1"/>
              <a:t>uro</a:t>
            </a:r>
            <a:r>
              <a:rPr lang="hr-HR" altLang="sr-Latn-RS" dirty="0"/>
              <a:t> </a:t>
            </a:r>
            <a:r>
              <a:rPr lang="en-US" altLang="sr-Latn-RS" dirty="0"/>
              <a:t>area and peer countries </a:t>
            </a:r>
            <a:endParaRPr lang="hr-HR" altLang="sr-Latn-RS" dirty="0"/>
          </a:p>
        </p:txBody>
      </p:sp>
      <p:pic>
        <p:nvPicPr>
          <p:cNvPr id="2" name="Slika 1">
            <a:extLst>
              <a:ext uri="{FF2B5EF4-FFF2-40B4-BE49-F238E27FC236}">
                <a16:creationId xmlns:a16="http://schemas.microsoft.com/office/drawing/2014/main" id="{22467065-1A89-464C-862D-966C39020648}"/>
              </a:ext>
            </a:extLst>
          </p:cNvPr>
          <p:cNvPicPr/>
          <p:nvPr>
            <p:ph idx="1"/>
          </p:nvPr>
        </p:nvPicPr>
        <p:blipFill>
          <a:blip r:embed="rId3"/>
          <a:stretch>
            <a:fillRect/>
          </a:stretch>
        </p:blipFill>
        <p:spPr>
          <a:xfrm>
            <a:off x="728663" y="1516063"/>
            <a:ext cx="4948237" cy="3122612"/>
          </a:xfrm>
          <a:prstGeom prst="rect">
            <a:avLst/>
          </a:prstGeom>
        </p:spPr>
      </p:pic>
    </p:spTree>
    <p:extLst>
      <p:ext uri="{BB962C8B-B14F-4D97-AF65-F5344CB8AC3E}">
        <p14:creationId xmlns:p14="http://schemas.microsoft.com/office/powerpoint/2010/main" val="481320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altLang="sr-Latn-RS" dirty="0"/>
              <a:t>Croatia</a:t>
            </a:r>
          </a:p>
        </p:txBody>
      </p:sp>
      <p:sp>
        <p:nvSpPr>
          <p:cNvPr id="7" name="Rezervirano mjesto teksta 6"/>
          <p:cNvSpPr>
            <a:spLocks noGrp="1"/>
          </p:cNvSpPr>
          <p:nvPr>
            <p:ph type="body" sz="quarter" idx="3"/>
          </p:nvPr>
        </p:nvSpPr>
        <p:spPr/>
        <p:txBody>
          <a:bodyPr/>
          <a:lstStyle/>
          <a:p>
            <a:r>
              <a:rPr lang="hr-HR" altLang="sr-Latn-RS" dirty="0" err="1"/>
              <a:t>Peer</a:t>
            </a:r>
            <a:r>
              <a:rPr lang="hr-HR" altLang="sr-Latn-RS" dirty="0"/>
              <a:t> </a:t>
            </a:r>
            <a:r>
              <a:rPr lang="hr-HR" altLang="sr-Latn-RS" dirty="0" err="1"/>
              <a:t>countries</a:t>
            </a:r>
            <a:r>
              <a:rPr lang="hr-HR" altLang="sr-Latn-RS" dirty="0"/>
              <a:t>, 2021</a:t>
            </a:r>
          </a:p>
        </p:txBody>
      </p:sp>
      <p:sp>
        <p:nvSpPr>
          <p:cNvPr id="4" name="Rezervirano mjesto broja slajda 3"/>
          <p:cNvSpPr>
            <a:spLocks noGrp="1"/>
          </p:cNvSpPr>
          <p:nvPr>
            <p:ph type="sldNum" sz="quarter" idx="10"/>
          </p:nvPr>
        </p:nvSpPr>
        <p:spPr/>
        <p:txBody>
          <a:bodyPr/>
          <a:lstStyle/>
          <a:p>
            <a:fld id="{B3C66777-559C-41C4-AEA7-7444B2570E23}" type="slidenum">
              <a:rPr lang="hr-HR" smtClean="0"/>
              <a:t>17</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35842" name="Rectangle 2"/>
          <p:cNvSpPr>
            <a:spLocks noGrp="1" noChangeArrowheads="1"/>
          </p:cNvSpPr>
          <p:nvPr>
            <p:ph type="title"/>
          </p:nvPr>
        </p:nvSpPr>
        <p:spPr>
          <a:xfrm>
            <a:off x="719138" y="533257"/>
            <a:ext cx="8280862" cy="321627"/>
          </a:xfrm>
        </p:spPr>
        <p:txBody>
          <a:bodyPr anchor="t"/>
          <a:lstStyle/>
          <a:p>
            <a:r>
              <a:rPr lang="en-US" altLang="sr-Latn-RS" dirty="0"/>
              <a:t>Consolidated general government</a:t>
            </a:r>
            <a:r>
              <a:rPr lang="hr-HR" altLang="sr-Latn-RS" dirty="0"/>
              <a:t> </a:t>
            </a:r>
            <a:r>
              <a:rPr lang="en-US" altLang="sr-Latn-RS" dirty="0"/>
              <a:t>revenues and expenditures</a:t>
            </a:r>
            <a:endParaRPr lang="hr-HR" altLang="sr-Latn-RS" sz="2100" dirty="0"/>
          </a:p>
        </p:txBody>
      </p:sp>
      <p:sp>
        <p:nvSpPr>
          <p:cNvPr id="17" name="Rectangle 9"/>
          <p:cNvSpPr>
            <a:spLocks noGrp="1" noChangeArrowheads="1"/>
          </p:cNvSpPr>
          <p:nvPr>
            <p:ph type="body" sz="quarter" idx="12"/>
          </p:nvPr>
        </p:nvSpPr>
        <p:spPr bwMode="auto">
          <a:xfrm>
            <a:off x="719138" y="4197396"/>
            <a:ext cx="37800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According to the ESA 2010 methodology. </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Eurostat and CBS.</a:t>
            </a:r>
          </a:p>
        </p:txBody>
      </p:sp>
      <p:sp>
        <p:nvSpPr>
          <p:cNvPr id="18" name="Rectangle 10"/>
          <p:cNvSpPr>
            <a:spLocks noGrp="1" noChangeArrowheads="1"/>
          </p:cNvSpPr>
          <p:nvPr>
            <p:ph type="body" sz="quarter" idx="13"/>
          </p:nvPr>
        </p:nvSpPr>
        <p:spPr bwMode="auto">
          <a:xfrm>
            <a:off x="4648200" y="4197396"/>
            <a:ext cx="37800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According to the ESA 2010 methodology. </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Eurostat and CBS.</a:t>
            </a:r>
          </a:p>
        </p:txBody>
      </p:sp>
      <p:pic>
        <p:nvPicPr>
          <p:cNvPr id="3" name="Slika 2">
            <a:extLst>
              <a:ext uri="{FF2B5EF4-FFF2-40B4-BE49-F238E27FC236}">
                <a16:creationId xmlns:a16="http://schemas.microsoft.com/office/drawing/2014/main" id="{4F5988B1-C0DF-4F25-9340-9E9BEB56D518}"/>
              </a:ext>
            </a:extLst>
          </p:cNvPr>
          <p:cNvPicPr/>
          <p:nvPr>
            <p:ph sz="half" idx="2"/>
          </p:nvPr>
        </p:nvPicPr>
        <p:blipFill>
          <a:blip r:embed="rId3"/>
          <a:stretch>
            <a:fillRect/>
          </a:stretch>
        </p:blipFill>
        <p:spPr>
          <a:xfrm>
            <a:off x="812800" y="1643063"/>
            <a:ext cx="3592513" cy="2273300"/>
          </a:xfrm>
          <a:prstGeom prst="rect">
            <a:avLst/>
          </a:prstGeom>
        </p:spPr>
      </p:pic>
      <p:pic>
        <p:nvPicPr>
          <p:cNvPr id="6" name="Slika 5">
            <a:extLst>
              <a:ext uri="{FF2B5EF4-FFF2-40B4-BE49-F238E27FC236}">
                <a16:creationId xmlns:a16="http://schemas.microsoft.com/office/drawing/2014/main" id="{4038CF45-EF7E-4AB9-8D89-12DAE720DCDF}"/>
              </a:ext>
            </a:extLst>
          </p:cNvPr>
          <p:cNvPicPr/>
          <p:nvPr>
            <p:ph sz="quarter" idx="4"/>
          </p:nvPr>
        </p:nvPicPr>
        <p:blipFill>
          <a:blip r:embed="rId4"/>
          <a:stretch>
            <a:fillRect/>
          </a:stretch>
        </p:blipFill>
        <p:spPr>
          <a:xfrm>
            <a:off x="4808538" y="1651000"/>
            <a:ext cx="3446462" cy="2259013"/>
          </a:xfrm>
          <a:prstGeom prst="rect">
            <a:avLst/>
          </a:prstGeom>
        </p:spPr>
      </p:pic>
    </p:spTree>
    <p:extLst>
      <p:ext uri="{BB962C8B-B14F-4D97-AF65-F5344CB8AC3E}">
        <p14:creationId xmlns:p14="http://schemas.microsoft.com/office/powerpoint/2010/main" val="2573548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18</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37890" name="Rectangle 2"/>
          <p:cNvSpPr>
            <a:spLocks noGrp="1" noChangeArrowheads="1"/>
          </p:cNvSpPr>
          <p:nvPr>
            <p:ph type="title"/>
          </p:nvPr>
        </p:nvSpPr>
        <p:spPr/>
        <p:txBody>
          <a:bodyPr/>
          <a:lstStyle/>
          <a:p>
            <a:r>
              <a:rPr lang="hr-HR" dirty="0" err="1"/>
              <a:t>Consolidated</a:t>
            </a:r>
            <a:r>
              <a:rPr lang="hr-HR" dirty="0"/>
              <a:t> General </a:t>
            </a:r>
            <a:r>
              <a:rPr lang="hr-HR" dirty="0" err="1"/>
              <a:t>Government</a:t>
            </a:r>
            <a:r>
              <a:rPr lang="hr-HR" dirty="0"/>
              <a:t> </a:t>
            </a:r>
            <a:r>
              <a:rPr lang="hr-HR" dirty="0" err="1"/>
              <a:t>Balance</a:t>
            </a:r>
            <a:r>
              <a:rPr lang="hr-HR" dirty="0"/>
              <a:t> </a:t>
            </a:r>
            <a:endParaRPr lang="hr-HR" altLang="sr-Latn-RS" sz="2100" dirty="0"/>
          </a:p>
        </p:txBody>
      </p:sp>
      <p:sp>
        <p:nvSpPr>
          <p:cNvPr id="24" name="Rectangle 8"/>
          <p:cNvSpPr>
            <a:spLocks noGrp="1" noChangeArrowheads="1"/>
          </p:cNvSpPr>
          <p:nvPr>
            <p:ph type="body" sz="quarter" idx="12"/>
          </p:nvPr>
        </p:nvSpPr>
        <p:spPr bwMode="auto">
          <a:xfrm>
            <a:off x="720000" y="4184470"/>
            <a:ext cx="3780000"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According to the ESA 2010 methodology. </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Eurostat and CBS.</a:t>
            </a:r>
          </a:p>
        </p:txBody>
      </p:sp>
      <p:sp>
        <p:nvSpPr>
          <p:cNvPr id="27" name="Text Box 9"/>
          <p:cNvSpPr txBox="1">
            <a:spLocks noGrp="1" noChangeArrowheads="1"/>
          </p:cNvSpPr>
          <p:nvPr>
            <p:ph type="body" sz="quarter" idx="13"/>
          </p:nvPr>
        </p:nvSpPr>
        <p:spPr bwMode="auto">
          <a:xfrm>
            <a:off x="4640100" y="4184174"/>
            <a:ext cx="37800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According to the ESA 2010 methodology. </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hr-HR" altLang="sr-Latn-RS" sz="800" dirty="0" err="1">
                <a:solidFill>
                  <a:schemeClr val="tx1"/>
                </a:solidFill>
                <a:latin typeface="Arial" panose="020B0604020202020204" pitchFamily="34" charset="0"/>
                <a:cs typeface="Arial" panose="020B0604020202020204" pitchFamily="34" charset="0"/>
              </a:rPr>
              <a:t>Sources</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Eurostat</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and</a:t>
            </a:r>
            <a:r>
              <a:rPr lang="hr-HR" altLang="sr-Latn-RS" sz="800" dirty="0">
                <a:solidFill>
                  <a:schemeClr val="tx1"/>
                </a:solidFill>
                <a:latin typeface="Arial" panose="020B0604020202020204" pitchFamily="34" charset="0"/>
                <a:cs typeface="Arial" panose="020B0604020202020204" pitchFamily="34" charset="0"/>
              </a:rPr>
              <a:t> CBS.</a:t>
            </a:r>
          </a:p>
        </p:txBody>
      </p:sp>
      <p:pic>
        <p:nvPicPr>
          <p:cNvPr id="2" name="Slika 1">
            <a:extLst>
              <a:ext uri="{FF2B5EF4-FFF2-40B4-BE49-F238E27FC236}">
                <a16:creationId xmlns:a16="http://schemas.microsoft.com/office/drawing/2014/main" id="{248FA98D-BF3C-41DF-A1B5-4B1DF0B471C6}"/>
              </a:ext>
            </a:extLst>
          </p:cNvPr>
          <p:cNvPicPr/>
          <p:nvPr>
            <p:ph sz="half" idx="2"/>
          </p:nvPr>
        </p:nvPicPr>
        <p:blipFill>
          <a:blip r:embed="rId3"/>
          <a:stretch>
            <a:fillRect/>
          </a:stretch>
        </p:blipFill>
        <p:spPr>
          <a:xfrm>
            <a:off x="854075" y="1401763"/>
            <a:ext cx="3352800" cy="2646362"/>
          </a:xfrm>
          <a:prstGeom prst="rect">
            <a:avLst/>
          </a:prstGeom>
        </p:spPr>
      </p:pic>
      <p:sp>
        <p:nvSpPr>
          <p:cNvPr id="6" name="Rezervirano mjesto teksta 5"/>
          <p:cNvSpPr>
            <a:spLocks noGrp="1"/>
          </p:cNvSpPr>
          <p:nvPr>
            <p:ph type="body" idx="1"/>
          </p:nvPr>
        </p:nvSpPr>
        <p:spPr/>
        <p:txBody>
          <a:bodyPr/>
          <a:lstStyle/>
          <a:p>
            <a:r>
              <a:rPr lang="hr-HR" altLang="sr-Latn-RS" dirty="0"/>
              <a:t>Croatia</a:t>
            </a:r>
            <a:endParaRPr lang="hr-HR" dirty="0"/>
          </a:p>
        </p:txBody>
      </p:sp>
      <p:sp>
        <p:nvSpPr>
          <p:cNvPr id="7" name="Rezervirano mjesto teksta 6"/>
          <p:cNvSpPr>
            <a:spLocks noGrp="1"/>
          </p:cNvSpPr>
          <p:nvPr>
            <p:ph type="body" sz="quarter" idx="3"/>
          </p:nvPr>
        </p:nvSpPr>
        <p:spPr>
          <a:xfrm>
            <a:off x="4640100" y="976924"/>
            <a:ext cx="3780000" cy="233910"/>
          </a:xfrm>
        </p:spPr>
        <p:txBody>
          <a:bodyPr/>
          <a:lstStyle/>
          <a:p>
            <a:r>
              <a:rPr lang="hr-HR" altLang="sr-Latn-RS" dirty="0" err="1"/>
              <a:t>Peer</a:t>
            </a:r>
            <a:r>
              <a:rPr lang="hr-HR" altLang="sr-Latn-RS" dirty="0"/>
              <a:t> </a:t>
            </a:r>
            <a:r>
              <a:rPr lang="hr-HR" altLang="sr-Latn-RS" dirty="0" err="1"/>
              <a:t>countries</a:t>
            </a:r>
            <a:r>
              <a:rPr lang="hr-HR" altLang="sr-Latn-RS" dirty="0"/>
              <a:t>, 2021</a:t>
            </a:r>
          </a:p>
        </p:txBody>
      </p:sp>
      <p:pic>
        <p:nvPicPr>
          <p:cNvPr id="3" name="Slika 2">
            <a:extLst>
              <a:ext uri="{FF2B5EF4-FFF2-40B4-BE49-F238E27FC236}">
                <a16:creationId xmlns:a16="http://schemas.microsoft.com/office/drawing/2014/main" id="{D0A77BCE-E49E-423A-B75D-C378742E7DF5}"/>
              </a:ext>
            </a:extLst>
          </p:cNvPr>
          <p:cNvPicPr/>
          <p:nvPr>
            <p:ph sz="quarter" idx="4"/>
          </p:nvPr>
        </p:nvPicPr>
        <p:blipFill>
          <a:blip r:embed="rId4"/>
          <a:stretch>
            <a:fillRect/>
          </a:stretch>
        </p:blipFill>
        <p:spPr>
          <a:xfrm>
            <a:off x="4921250" y="1476375"/>
            <a:ext cx="3097213" cy="2439988"/>
          </a:xfrm>
          <a:prstGeom prst="rect">
            <a:avLst/>
          </a:prstGeom>
        </p:spPr>
      </p:pic>
    </p:spTree>
    <p:extLst>
      <p:ext uri="{BB962C8B-B14F-4D97-AF65-F5344CB8AC3E}">
        <p14:creationId xmlns:p14="http://schemas.microsoft.com/office/powerpoint/2010/main" val="937563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zervirano mjesto teksta 16"/>
          <p:cNvSpPr>
            <a:spLocks noGrp="1"/>
          </p:cNvSpPr>
          <p:nvPr>
            <p:ph type="body" idx="1"/>
          </p:nvPr>
        </p:nvSpPr>
        <p:spPr/>
        <p:txBody>
          <a:bodyPr/>
          <a:lstStyle/>
          <a:p>
            <a:r>
              <a:rPr lang="hr-HR" altLang="sr-Latn-RS" dirty="0"/>
              <a:t>Croatia</a:t>
            </a:r>
            <a:endParaRPr lang="hr-HR" dirty="0"/>
          </a:p>
        </p:txBody>
      </p:sp>
      <p:sp>
        <p:nvSpPr>
          <p:cNvPr id="14" name="Rezervirano mjesto teksta 13"/>
          <p:cNvSpPr>
            <a:spLocks noGrp="1"/>
          </p:cNvSpPr>
          <p:nvPr>
            <p:ph type="body" sz="quarter" idx="3"/>
          </p:nvPr>
        </p:nvSpPr>
        <p:spPr/>
        <p:txBody>
          <a:bodyPr/>
          <a:lstStyle/>
          <a:p>
            <a:r>
              <a:rPr lang="hr-HR" altLang="sr-Latn-RS" dirty="0" err="1"/>
              <a:t>Peer</a:t>
            </a:r>
            <a:r>
              <a:rPr lang="hr-HR" altLang="sr-Latn-RS" dirty="0"/>
              <a:t> </a:t>
            </a:r>
            <a:r>
              <a:rPr lang="hr-HR" altLang="sr-Latn-RS" dirty="0" err="1"/>
              <a:t>countries</a:t>
            </a:r>
            <a:r>
              <a:rPr lang="hr-HR" altLang="sr-Latn-RS" dirty="0"/>
              <a:t>, 2021</a:t>
            </a:r>
          </a:p>
        </p:txBody>
      </p:sp>
      <p:sp>
        <p:nvSpPr>
          <p:cNvPr id="4" name="Rezervirano mjesto broja slajda 3"/>
          <p:cNvSpPr>
            <a:spLocks noGrp="1"/>
          </p:cNvSpPr>
          <p:nvPr>
            <p:ph type="sldNum" sz="quarter" idx="10"/>
          </p:nvPr>
        </p:nvSpPr>
        <p:spPr/>
        <p:txBody>
          <a:bodyPr/>
          <a:lstStyle/>
          <a:p>
            <a:fld id="{B3C66777-559C-41C4-AEA7-7444B2570E23}" type="slidenum">
              <a:rPr lang="hr-HR" smtClean="0"/>
              <a:t>19</a:t>
            </a:fld>
            <a:endParaRPr lang="hr-HR"/>
          </a:p>
        </p:txBody>
      </p:sp>
      <p:sp>
        <p:nvSpPr>
          <p:cNvPr id="5" name="Rezervirano mjesto podnožja 4"/>
          <p:cNvSpPr>
            <a:spLocks noGrp="1"/>
          </p:cNvSpPr>
          <p:nvPr>
            <p:ph type="ftr" sz="quarter" idx="11"/>
          </p:nvPr>
        </p:nvSpPr>
        <p:spPr/>
        <p:txBody>
          <a:bodyPr/>
          <a:lstStyle/>
          <a:p>
            <a:r>
              <a:rPr lang="hr-HR" dirty="0"/>
              <a:t>REAL </a:t>
            </a:r>
            <a:r>
              <a:rPr lang="hr-HR" dirty="0" err="1"/>
              <a:t>SECTOR</a:t>
            </a:r>
            <a:endParaRPr lang="hr-HR" dirty="0"/>
          </a:p>
        </p:txBody>
      </p:sp>
      <p:sp>
        <p:nvSpPr>
          <p:cNvPr id="39938" name="Rectangle 2"/>
          <p:cNvSpPr>
            <a:spLocks noGrp="1" noChangeArrowheads="1"/>
          </p:cNvSpPr>
          <p:nvPr>
            <p:ph type="title"/>
          </p:nvPr>
        </p:nvSpPr>
        <p:spPr/>
        <p:txBody>
          <a:bodyPr/>
          <a:lstStyle/>
          <a:p>
            <a:r>
              <a:rPr lang="hr-HR" dirty="0"/>
              <a:t>General </a:t>
            </a:r>
            <a:r>
              <a:rPr lang="hr-HR" dirty="0" err="1"/>
              <a:t>government</a:t>
            </a:r>
            <a:r>
              <a:rPr lang="hr-HR" dirty="0"/>
              <a:t> </a:t>
            </a:r>
            <a:r>
              <a:rPr lang="hr-HR" dirty="0" err="1"/>
              <a:t>debt</a:t>
            </a:r>
            <a:r>
              <a:rPr lang="hr-HR" dirty="0"/>
              <a:t> </a:t>
            </a:r>
            <a:endParaRPr lang="hr-HR" altLang="sr-Latn-RS" sz="2100" dirty="0"/>
          </a:p>
        </p:txBody>
      </p:sp>
      <p:sp>
        <p:nvSpPr>
          <p:cNvPr id="27" name="Text Box 8"/>
          <p:cNvSpPr txBox="1">
            <a:spLocks noGrp="1" noChangeArrowheads="1"/>
          </p:cNvSpPr>
          <p:nvPr>
            <p:ph type="body" sz="quarter" idx="13"/>
          </p:nvPr>
        </p:nvSpPr>
        <p:spPr bwMode="auto">
          <a:xfrm>
            <a:off x="4640100" y="3825328"/>
            <a:ext cx="3780000" cy="5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The data for Croatia has been </a:t>
            </a:r>
            <a:r>
              <a:rPr lang="en-US" altLang="sr-Latn-RS" sz="800">
                <a:solidFill>
                  <a:schemeClr val="tx1"/>
                </a:solidFill>
                <a:latin typeface="Arial" panose="020B0604020202020204" pitchFamily="34" charset="0"/>
                <a:cs typeface="Arial" panose="020B0604020202020204" pitchFamily="34" charset="0"/>
              </a:rPr>
              <a:t>revised since December 2001 </a:t>
            </a:r>
            <a:r>
              <a:rPr lang="en-US" altLang="sr-Latn-RS" sz="800" dirty="0">
                <a:solidFill>
                  <a:schemeClr val="tx1"/>
                </a:solidFill>
                <a:latin typeface="Arial" panose="020B0604020202020204" pitchFamily="34" charset="0"/>
                <a:cs typeface="Arial" panose="020B0604020202020204" pitchFamily="34" charset="0"/>
              </a:rPr>
              <a:t>due to the additional harmonization of coverage of general government sector to ESA 2010 standard.</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hr-HR" altLang="sr-Latn-RS" sz="800" dirty="0" err="1">
                <a:solidFill>
                  <a:schemeClr val="tx1"/>
                </a:solidFill>
                <a:latin typeface="Arial" panose="020B0604020202020204" pitchFamily="34" charset="0"/>
                <a:cs typeface="Arial" panose="020B0604020202020204" pitchFamily="34" charset="0"/>
              </a:rPr>
              <a:t>Sources</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Eurostat</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and</a:t>
            </a:r>
            <a:r>
              <a:rPr lang="hr-HR" altLang="sr-Latn-RS" sz="800" dirty="0">
                <a:solidFill>
                  <a:schemeClr val="tx1"/>
                </a:solidFill>
                <a:latin typeface="Arial" panose="020B0604020202020204" pitchFamily="34" charset="0"/>
                <a:cs typeface="Arial" panose="020B0604020202020204" pitchFamily="34" charset="0"/>
              </a:rPr>
              <a:t> CBS.</a:t>
            </a:r>
          </a:p>
        </p:txBody>
      </p:sp>
      <p:sp>
        <p:nvSpPr>
          <p:cNvPr id="24" name="Rectangle 7"/>
          <p:cNvSpPr>
            <a:spLocks noGrp="1" noChangeArrowheads="1"/>
          </p:cNvSpPr>
          <p:nvPr>
            <p:ph type="body" sz="quarter" idx="14"/>
          </p:nvPr>
        </p:nvSpPr>
        <p:spPr bwMode="auto">
          <a:xfrm>
            <a:off x="718625" y="3825328"/>
            <a:ext cx="3780862" cy="5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The data has been revised since December 2001 due to the additional harmonization of coverage of general government sector to ESA 2010 standard.</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hr-HR" altLang="sr-Latn-RS" sz="800" dirty="0" err="1">
                <a:solidFill>
                  <a:schemeClr val="tx1"/>
                </a:solidFill>
                <a:latin typeface="Arial" panose="020B0604020202020204" pitchFamily="34" charset="0"/>
                <a:cs typeface="Arial" panose="020B0604020202020204" pitchFamily="34" charset="0"/>
              </a:rPr>
              <a:t>Sources</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Eurostat</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and</a:t>
            </a:r>
            <a:r>
              <a:rPr lang="hr-HR" altLang="sr-Latn-RS" sz="800" dirty="0">
                <a:solidFill>
                  <a:schemeClr val="tx1"/>
                </a:solidFill>
                <a:latin typeface="Arial" panose="020B0604020202020204" pitchFamily="34" charset="0"/>
                <a:cs typeface="Arial" panose="020B0604020202020204" pitchFamily="34" charset="0"/>
              </a:rPr>
              <a:t> CBS.</a:t>
            </a:r>
          </a:p>
        </p:txBody>
      </p:sp>
      <p:pic>
        <p:nvPicPr>
          <p:cNvPr id="2" name="Slika 1">
            <a:extLst>
              <a:ext uri="{FF2B5EF4-FFF2-40B4-BE49-F238E27FC236}">
                <a16:creationId xmlns:a16="http://schemas.microsoft.com/office/drawing/2014/main" id="{A1BE6634-8E7C-40FC-9C5D-09A3D030D0EE}"/>
              </a:ext>
            </a:extLst>
          </p:cNvPr>
          <p:cNvPicPr/>
          <p:nvPr>
            <p:ph sz="quarter" idx="15"/>
          </p:nvPr>
        </p:nvPicPr>
        <p:blipFill>
          <a:blip r:embed="rId3"/>
          <a:stretch>
            <a:fillRect/>
          </a:stretch>
        </p:blipFill>
        <p:spPr>
          <a:xfrm>
            <a:off x="976313" y="1376363"/>
            <a:ext cx="3265487" cy="2239962"/>
          </a:xfrm>
          <a:prstGeom prst="rect">
            <a:avLst/>
          </a:prstGeom>
        </p:spPr>
      </p:pic>
      <p:pic>
        <p:nvPicPr>
          <p:cNvPr id="3" name="Slika 2">
            <a:extLst>
              <a:ext uri="{FF2B5EF4-FFF2-40B4-BE49-F238E27FC236}">
                <a16:creationId xmlns:a16="http://schemas.microsoft.com/office/drawing/2014/main" id="{4D75F637-6C71-4E01-9022-8C1E4CAA66A1}"/>
              </a:ext>
            </a:extLst>
          </p:cNvPr>
          <p:cNvPicPr/>
          <p:nvPr>
            <p:ph sz="half" idx="2"/>
          </p:nvPr>
        </p:nvPicPr>
        <p:blipFill>
          <a:blip r:embed="rId4"/>
          <a:stretch>
            <a:fillRect/>
          </a:stretch>
        </p:blipFill>
        <p:spPr>
          <a:xfrm>
            <a:off x="4735513" y="1387475"/>
            <a:ext cx="3327400" cy="2311400"/>
          </a:xfrm>
          <a:prstGeom prst="rect">
            <a:avLst/>
          </a:prstGeom>
        </p:spPr>
      </p:pic>
    </p:spTree>
    <p:extLst>
      <p:ext uri="{BB962C8B-B14F-4D97-AF65-F5344CB8AC3E}">
        <p14:creationId xmlns:p14="http://schemas.microsoft.com/office/powerpoint/2010/main" val="1159025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02672" y="2568840"/>
            <a:ext cx="2063691" cy="360099"/>
          </a:xfrm>
        </p:spPr>
        <p:txBody>
          <a:bodyPr/>
          <a:lstStyle/>
          <a:p>
            <a:r>
              <a:rPr lang="hr-HR" altLang="sr-Latn-RS" dirty="0" err="1"/>
              <a:t>Agenda</a:t>
            </a:r>
            <a:endParaRPr lang="hr-HR" altLang="sr-Latn-RS" dirty="0"/>
          </a:p>
        </p:txBody>
      </p:sp>
      <p:sp>
        <p:nvSpPr>
          <p:cNvPr id="4" name="Rezervirano mjesto teksta 3"/>
          <p:cNvSpPr>
            <a:spLocks noGrp="1"/>
          </p:cNvSpPr>
          <p:nvPr>
            <p:ph type="body" idx="1"/>
          </p:nvPr>
        </p:nvSpPr>
        <p:spPr/>
        <p:txBody>
          <a:bodyPr>
            <a:noAutofit/>
          </a:bodyPr>
          <a:lstStyle/>
          <a:p>
            <a:r>
              <a:rPr lang="en-US" altLang="sr-Latn-RS" sz="1600" dirty="0">
                <a:solidFill>
                  <a:schemeClr val="bg1"/>
                </a:solidFill>
              </a:rPr>
              <a:t>Central bank’s objectives and structure</a:t>
            </a:r>
          </a:p>
          <a:p>
            <a:r>
              <a:rPr lang="en-US" altLang="sr-Latn-RS" sz="1600" dirty="0"/>
              <a:t>Real sector </a:t>
            </a:r>
            <a:endParaRPr lang="hr-HR" altLang="sr-Latn-RS" sz="1600" dirty="0"/>
          </a:p>
          <a:p>
            <a:r>
              <a:rPr lang="en-US" altLang="sr-Latn-RS" sz="1600" dirty="0"/>
              <a:t>Monetary policy</a:t>
            </a:r>
          </a:p>
          <a:p>
            <a:r>
              <a:rPr lang="en-US" altLang="sr-Latn-RS" sz="1600" dirty="0"/>
              <a:t>External sector</a:t>
            </a:r>
          </a:p>
          <a:p>
            <a:r>
              <a:rPr lang="en-US" altLang="sr-Latn-RS" sz="1600" dirty="0"/>
              <a:t>Banking sector</a:t>
            </a:r>
          </a:p>
        </p:txBody>
      </p:sp>
      <p:sp>
        <p:nvSpPr>
          <p:cNvPr id="6" name="Rezervirano mjesto broja slajda 5"/>
          <p:cNvSpPr>
            <a:spLocks noGrp="1"/>
          </p:cNvSpPr>
          <p:nvPr>
            <p:ph type="sldNum" sz="quarter" idx="4"/>
          </p:nvPr>
        </p:nvSpPr>
        <p:spPr/>
        <p:txBody>
          <a:bodyPr/>
          <a:lstStyle/>
          <a:p>
            <a:fld id="{B3C66777-559C-41C4-AEA7-7444B2570E23}" type="slidenum">
              <a:rPr lang="hr-HR" smtClean="0"/>
              <a:t>2</a:t>
            </a:fld>
            <a:endParaRPr lang="hr-HR"/>
          </a:p>
        </p:txBody>
      </p:sp>
      <p:cxnSp>
        <p:nvCxnSpPr>
          <p:cNvPr id="5" name="Ravni poveznik 4"/>
          <p:cNvCxnSpPr/>
          <p:nvPr/>
        </p:nvCxnSpPr>
        <p:spPr>
          <a:xfrm>
            <a:off x="2718582" y="1653621"/>
            <a:ext cx="0" cy="2229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62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02672" y="2388791"/>
            <a:ext cx="2063691" cy="720197"/>
          </a:xfrm>
        </p:spPr>
        <p:txBody>
          <a:bodyPr/>
          <a:lstStyle/>
          <a:p>
            <a:r>
              <a:rPr lang="hr-HR" dirty="0" err="1"/>
              <a:t>Monetary</a:t>
            </a:r>
            <a:r>
              <a:rPr lang="hr-HR" dirty="0"/>
              <a:t> </a:t>
            </a:r>
            <a:r>
              <a:rPr lang="hr-HR" dirty="0" err="1"/>
              <a:t>policy</a:t>
            </a:r>
            <a:endParaRPr lang="hr-HR" dirty="0"/>
          </a:p>
        </p:txBody>
      </p:sp>
      <p:sp>
        <p:nvSpPr>
          <p:cNvPr id="4" name="Rezervirano mjesto teksta 3"/>
          <p:cNvSpPr>
            <a:spLocks noGrp="1"/>
          </p:cNvSpPr>
          <p:nvPr>
            <p:ph type="body" idx="1"/>
          </p:nvPr>
        </p:nvSpPr>
        <p:spPr/>
        <p:txBody>
          <a:bodyPr>
            <a:noAutofit/>
          </a:bodyPr>
          <a:lstStyle/>
          <a:p>
            <a:pPr lvl="1">
              <a:lnSpc>
                <a:spcPct val="150000"/>
              </a:lnSpc>
              <a:spcBef>
                <a:spcPts val="800"/>
              </a:spcBef>
            </a:pPr>
            <a:r>
              <a:rPr lang="en-US" sz="1600" b="1" dirty="0">
                <a:solidFill>
                  <a:schemeClr val="bg1"/>
                </a:solidFill>
              </a:rPr>
              <a:t>Central bank’s policy</a:t>
            </a:r>
          </a:p>
          <a:p>
            <a:pPr lvl="1">
              <a:lnSpc>
                <a:spcPct val="150000"/>
              </a:lnSpc>
              <a:spcBef>
                <a:spcPts val="800"/>
              </a:spcBef>
            </a:pPr>
            <a:r>
              <a:rPr lang="en-US" sz="1600" b="1" dirty="0">
                <a:solidFill>
                  <a:schemeClr val="bg1"/>
                </a:solidFill>
              </a:rPr>
              <a:t>Monetary developments</a:t>
            </a:r>
          </a:p>
          <a:p>
            <a:pPr lvl="1">
              <a:lnSpc>
                <a:spcPct val="150000"/>
              </a:lnSpc>
              <a:spcBef>
                <a:spcPts val="800"/>
              </a:spcBef>
            </a:pPr>
            <a:r>
              <a:rPr lang="en-US" sz="1600" b="1" dirty="0">
                <a:solidFill>
                  <a:schemeClr val="bg1"/>
                </a:solidFill>
              </a:rPr>
              <a:t>Interest rates</a:t>
            </a:r>
          </a:p>
        </p:txBody>
      </p:sp>
      <p:sp>
        <p:nvSpPr>
          <p:cNvPr id="2" name="Rezervirano mjesto broja slajda 1"/>
          <p:cNvSpPr>
            <a:spLocks noGrp="1"/>
          </p:cNvSpPr>
          <p:nvPr>
            <p:ph type="sldNum" sz="quarter" idx="4"/>
          </p:nvPr>
        </p:nvSpPr>
        <p:spPr/>
        <p:txBody>
          <a:bodyPr/>
          <a:lstStyle/>
          <a:p>
            <a:fld id="{B3C66777-559C-41C4-AEA7-7444B2570E23}" type="slidenum">
              <a:rPr lang="hr-HR" smtClean="0"/>
              <a:t>20</a:t>
            </a:fld>
            <a:endParaRPr lang="hr-HR"/>
          </a:p>
        </p:txBody>
      </p:sp>
      <p:cxnSp>
        <p:nvCxnSpPr>
          <p:cNvPr id="8" name="Ravni poveznik 7"/>
          <p:cNvCxnSpPr/>
          <p:nvPr/>
        </p:nvCxnSpPr>
        <p:spPr>
          <a:xfrm>
            <a:off x="2718582" y="1653621"/>
            <a:ext cx="0" cy="2229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05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21</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303656" y="4399369"/>
            <a:ext cx="2578408"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lnSpc>
                <a:spcPct val="120000"/>
              </a:lnSpc>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44034" name="Rectangle 2"/>
          <p:cNvSpPr>
            <a:spLocks noGrp="1" noChangeArrowheads="1"/>
          </p:cNvSpPr>
          <p:nvPr>
            <p:ph type="title"/>
          </p:nvPr>
        </p:nvSpPr>
        <p:spPr/>
        <p:txBody>
          <a:bodyPr/>
          <a:lstStyle/>
          <a:p>
            <a:r>
              <a:rPr lang="en-US" altLang="sr-Latn-RS" dirty="0"/>
              <a:t>Foreign exchange interventions and exchange rate</a:t>
            </a:r>
            <a:endParaRPr lang="hr-HR" altLang="sr-Latn-RS" dirty="0"/>
          </a:p>
        </p:txBody>
      </p:sp>
      <p:pic>
        <p:nvPicPr>
          <p:cNvPr id="2" name="Slika 1">
            <a:extLst>
              <a:ext uri="{FF2B5EF4-FFF2-40B4-BE49-F238E27FC236}">
                <a16:creationId xmlns:a16="http://schemas.microsoft.com/office/drawing/2014/main" id="{C395BACC-3620-4A92-B405-576CDAB79357}"/>
              </a:ext>
            </a:extLst>
          </p:cNvPr>
          <p:cNvPicPr/>
          <p:nvPr>
            <p:ph idx="1"/>
          </p:nvPr>
        </p:nvPicPr>
        <p:blipFill>
          <a:blip r:embed="rId3"/>
          <a:stretch>
            <a:fillRect/>
          </a:stretch>
        </p:blipFill>
        <p:spPr>
          <a:xfrm>
            <a:off x="1303338" y="1276350"/>
            <a:ext cx="4878387" cy="2973388"/>
          </a:xfrm>
          <a:prstGeom prst="rect">
            <a:avLst/>
          </a:prstGeom>
        </p:spPr>
      </p:pic>
    </p:spTree>
    <p:extLst>
      <p:ext uri="{BB962C8B-B14F-4D97-AF65-F5344CB8AC3E}">
        <p14:creationId xmlns:p14="http://schemas.microsoft.com/office/powerpoint/2010/main" val="3177506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22</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5846618" y="2781900"/>
            <a:ext cx="2578408"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lnSpc>
                <a:spcPct val="120000"/>
              </a:lnSpc>
              <a:spcBef>
                <a:spcPct val="0"/>
              </a:spcBef>
              <a:buClrTx/>
              <a:buSzTx/>
              <a:buNone/>
            </a:pPr>
            <a:r>
              <a:rPr lang="en-US" altLang="sr-Latn-RS" sz="800" dirty="0">
                <a:solidFill>
                  <a:schemeClr val="tx1"/>
                </a:solidFill>
                <a:latin typeface="+mn-lt"/>
              </a:rPr>
              <a:t>Exchange rate of the intervention day relative to exchange rate 4 days prior to intervention (y-axis) and the intervention amount (x-axis).</a:t>
            </a:r>
            <a:endParaRPr lang="hr-HR" altLang="sr-Latn-RS" sz="800" dirty="0">
              <a:solidFill>
                <a:schemeClr val="tx1"/>
              </a:solidFill>
              <a:latin typeface="+mn-lt"/>
            </a:endParaRPr>
          </a:p>
          <a:p>
            <a:pPr>
              <a:lnSpc>
                <a:spcPct val="120000"/>
              </a:lnSpc>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46082" name="Rectangle 2"/>
          <p:cNvSpPr>
            <a:spLocks noGrp="1" noChangeArrowheads="1"/>
          </p:cNvSpPr>
          <p:nvPr>
            <p:ph type="title"/>
          </p:nvPr>
        </p:nvSpPr>
        <p:spPr>
          <a:xfrm>
            <a:off x="719138" y="533257"/>
            <a:ext cx="7700962" cy="643253"/>
          </a:xfrm>
        </p:spPr>
        <p:txBody>
          <a:bodyPr/>
          <a:lstStyle/>
          <a:p>
            <a:r>
              <a:rPr lang="en-US" altLang="sr-Latn-RS" dirty="0"/>
              <a:t>Exchange rate movements before </a:t>
            </a:r>
            <a:r>
              <a:rPr lang="en-US" altLang="sr-Latn-RS" dirty="0" err="1"/>
              <a:t>CNB</a:t>
            </a:r>
            <a:r>
              <a:rPr lang="en-US" altLang="sr-Latn-RS" dirty="0"/>
              <a:t> intervention and amount of intervention, </a:t>
            </a:r>
            <a:r>
              <a:rPr lang="hr-HR" altLang="sr-Latn-RS" dirty="0"/>
              <a:t>2015</a:t>
            </a:r>
            <a:r>
              <a:rPr lang="en-US" altLang="sr-Latn-RS" dirty="0"/>
              <a:t> – 202</a:t>
            </a:r>
            <a:r>
              <a:rPr lang="hr-HR" altLang="sr-Latn-RS" dirty="0"/>
              <a:t>2</a:t>
            </a:r>
          </a:p>
        </p:txBody>
      </p:sp>
      <p:pic>
        <p:nvPicPr>
          <p:cNvPr id="2" name="Slika 1">
            <a:extLst>
              <a:ext uri="{FF2B5EF4-FFF2-40B4-BE49-F238E27FC236}">
                <a16:creationId xmlns:a16="http://schemas.microsoft.com/office/drawing/2014/main" id="{5A4D7154-4333-4559-9811-BC48AFD7162E}"/>
              </a:ext>
            </a:extLst>
          </p:cNvPr>
          <p:cNvPicPr/>
          <p:nvPr>
            <p:ph idx="1"/>
          </p:nvPr>
        </p:nvPicPr>
        <p:blipFill>
          <a:blip r:embed="rId3"/>
          <a:stretch>
            <a:fillRect/>
          </a:stretch>
        </p:blipFill>
        <p:spPr>
          <a:xfrm>
            <a:off x="762000" y="1444625"/>
            <a:ext cx="4881563" cy="3265488"/>
          </a:xfrm>
          <a:prstGeom prst="rect">
            <a:avLst/>
          </a:prstGeom>
        </p:spPr>
      </p:pic>
    </p:spTree>
    <p:extLst>
      <p:ext uri="{BB962C8B-B14F-4D97-AF65-F5344CB8AC3E}">
        <p14:creationId xmlns:p14="http://schemas.microsoft.com/office/powerpoint/2010/main" val="2681800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23</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5846618" y="2345499"/>
            <a:ext cx="2578408" cy="1463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lnSpc>
                <a:spcPct val="120000"/>
              </a:lnSpc>
              <a:spcBef>
                <a:spcPct val="0"/>
              </a:spcBef>
              <a:buClrTx/>
              <a:buSzTx/>
              <a:buNone/>
            </a:pPr>
            <a:r>
              <a:rPr lang="en-US" altLang="sr-Latn-RS" sz="800" dirty="0">
                <a:solidFill>
                  <a:schemeClr val="tx1"/>
                </a:solidFill>
                <a:latin typeface="+mn-lt"/>
              </a:rPr>
              <a:t>Note: The possibility of using Lombard credits was abolished, while the possibility of using overnight credits was introduced on 28 September 2017. Values for the regular and structural operations, as well as </a:t>
            </a:r>
            <a:r>
              <a:rPr lang="en-US" altLang="sr-Latn-RS" sz="800" dirty="0" err="1">
                <a:solidFill>
                  <a:schemeClr val="tx1"/>
                </a:solidFill>
                <a:latin typeface="+mn-lt"/>
              </a:rPr>
              <a:t>lombard</a:t>
            </a:r>
            <a:r>
              <a:rPr lang="en-US" altLang="sr-Latn-RS" sz="800" dirty="0">
                <a:solidFill>
                  <a:schemeClr val="tx1"/>
                </a:solidFill>
                <a:latin typeface="+mn-lt"/>
              </a:rPr>
              <a:t>/overnight credits are shown as change in one quarter. Foreign exchange transactions include purchases and sales of foreign currency by the </a:t>
            </a:r>
            <a:r>
              <a:rPr lang="en-US" altLang="sr-Latn-RS" sz="800" dirty="0" err="1">
                <a:solidFill>
                  <a:schemeClr val="tx1"/>
                </a:solidFill>
                <a:latin typeface="+mn-lt"/>
              </a:rPr>
              <a:t>CNB</a:t>
            </a:r>
            <a:r>
              <a:rPr lang="en-US" altLang="sr-Latn-RS" sz="800" dirty="0">
                <a:solidFill>
                  <a:schemeClr val="tx1"/>
                </a:solidFill>
                <a:latin typeface="+mn-lt"/>
              </a:rPr>
              <a:t> with credit institutions, MF, EC and swap agreements. Positive values reflect the purchase of foreign currency.</a:t>
            </a:r>
          </a:p>
          <a:p>
            <a:pPr>
              <a:lnSpc>
                <a:spcPct val="120000"/>
              </a:lnSpc>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48130" name="Rectangle 2"/>
          <p:cNvSpPr>
            <a:spLocks noGrp="1" noChangeArrowheads="1"/>
          </p:cNvSpPr>
          <p:nvPr>
            <p:ph type="title"/>
          </p:nvPr>
        </p:nvSpPr>
        <p:spPr/>
        <p:txBody>
          <a:bodyPr/>
          <a:lstStyle/>
          <a:p>
            <a:r>
              <a:rPr lang="en-US" altLang="sr-Latn-RS" dirty="0"/>
              <a:t>Creation and withdrawal of reserve money</a:t>
            </a:r>
            <a:endParaRPr lang="hr-HR" altLang="sr-Latn-RS" dirty="0"/>
          </a:p>
        </p:txBody>
      </p:sp>
      <p:pic>
        <p:nvPicPr>
          <p:cNvPr id="2" name="Slika 1">
            <a:extLst>
              <a:ext uri="{FF2B5EF4-FFF2-40B4-BE49-F238E27FC236}">
                <a16:creationId xmlns:a16="http://schemas.microsoft.com/office/drawing/2014/main" id="{42222ECA-CD6B-4E8D-8B2E-7B55DDCC2148}"/>
              </a:ext>
            </a:extLst>
          </p:cNvPr>
          <p:cNvPicPr/>
          <p:nvPr>
            <p:ph idx="1"/>
          </p:nvPr>
        </p:nvPicPr>
        <p:blipFill>
          <a:blip r:embed="rId3"/>
          <a:stretch>
            <a:fillRect/>
          </a:stretch>
        </p:blipFill>
        <p:spPr>
          <a:xfrm>
            <a:off x="719138" y="1327150"/>
            <a:ext cx="4951412" cy="3305175"/>
          </a:xfrm>
          <a:prstGeom prst="rect">
            <a:avLst/>
          </a:prstGeom>
        </p:spPr>
      </p:pic>
    </p:spTree>
    <p:extLst>
      <p:ext uri="{BB962C8B-B14F-4D97-AF65-F5344CB8AC3E}">
        <p14:creationId xmlns:p14="http://schemas.microsoft.com/office/powerpoint/2010/main" val="4073188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24</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449659" y="4495354"/>
            <a:ext cx="2562262" cy="1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lnSpc>
                <a:spcPct val="120000"/>
              </a:lnSpc>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50178" name="Rectangle 2"/>
          <p:cNvSpPr>
            <a:spLocks noGrp="1" noChangeArrowheads="1"/>
          </p:cNvSpPr>
          <p:nvPr>
            <p:ph type="title"/>
          </p:nvPr>
        </p:nvSpPr>
        <p:spPr>
          <a:xfrm>
            <a:off x="719138" y="533257"/>
            <a:ext cx="7700962" cy="321627"/>
          </a:xfrm>
        </p:spPr>
        <p:txBody>
          <a:bodyPr/>
          <a:lstStyle/>
          <a:p>
            <a:r>
              <a:rPr lang="en-US" altLang="sr-Latn-RS" dirty="0"/>
              <a:t>Reserve requirements and minimum f/c liquidity</a:t>
            </a:r>
            <a:endParaRPr lang="hr-HR" altLang="sr-Latn-RS" dirty="0"/>
          </a:p>
        </p:txBody>
      </p:sp>
      <p:pic>
        <p:nvPicPr>
          <p:cNvPr id="2" name="Slika 1">
            <a:extLst>
              <a:ext uri="{FF2B5EF4-FFF2-40B4-BE49-F238E27FC236}">
                <a16:creationId xmlns:a16="http://schemas.microsoft.com/office/drawing/2014/main" id="{A84D6B95-C95F-43EC-9A85-62B9669AE5ED}"/>
              </a:ext>
            </a:extLst>
          </p:cNvPr>
          <p:cNvPicPr/>
          <p:nvPr>
            <p:ph idx="1"/>
          </p:nvPr>
        </p:nvPicPr>
        <p:blipFill>
          <a:blip r:embed="rId3"/>
          <a:stretch>
            <a:fillRect/>
          </a:stretch>
        </p:blipFill>
        <p:spPr>
          <a:xfrm>
            <a:off x="1398588" y="1116013"/>
            <a:ext cx="4845050" cy="3260725"/>
          </a:xfrm>
          <a:prstGeom prst="rect">
            <a:avLst/>
          </a:prstGeom>
        </p:spPr>
      </p:pic>
    </p:spTree>
    <p:extLst>
      <p:ext uri="{BB962C8B-B14F-4D97-AF65-F5344CB8AC3E}">
        <p14:creationId xmlns:p14="http://schemas.microsoft.com/office/powerpoint/2010/main" val="2347336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25</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lnSpc>
                <a:spcPct val="120000"/>
              </a:lnSpc>
              <a:spcBef>
                <a:spcPct val="0"/>
              </a:spcBef>
              <a:buClrTx/>
              <a:buSzTx/>
              <a:buNone/>
            </a:pPr>
            <a:r>
              <a:rPr lang="en-US" altLang="sr-Latn-RS" sz="800" dirty="0">
                <a:solidFill>
                  <a:schemeClr val="tx1"/>
                </a:solidFill>
                <a:latin typeface="+mn-lt"/>
              </a:rPr>
              <a:t>Note: Until the end of 2015 the overnight interest rate refers to the interbank overnight interest rate, while from the beginning of 2016 it refers to the interest rate on overnight interbank demand deposit trading.</a:t>
            </a:r>
          </a:p>
          <a:p>
            <a:pPr>
              <a:lnSpc>
                <a:spcPct val="120000"/>
              </a:lnSpc>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52226" name="Rectangle 2"/>
          <p:cNvSpPr>
            <a:spLocks noGrp="1" noChangeArrowheads="1"/>
          </p:cNvSpPr>
          <p:nvPr>
            <p:ph type="title"/>
          </p:nvPr>
        </p:nvSpPr>
        <p:spPr/>
        <p:txBody>
          <a:bodyPr/>
          <a:lstStyle/>
          <a:p>
            <a:r>
              <a:rPr lang="en-US" altLang="sr-Latn-RS" dirty="0"/>
              <a:t>Liquidity surplus and overnight interest rate</a:t>
            </a:r>
            <a:endParaRPr lang="hr-HR" altLang="sr-Latn-RS" dirty="0"/>
          </a:p>
        </p:txBody>
      </p:sp>
      <p:pic>
        <p:nvPicPr>
          <p:cNvPr id="2" name="Slika 1">
            <a:extLst>
              <a:ext uri="{FF2B5EF4-FFF2-40B4-BE49-F238E27FC236}">
                <a16:creationId xmlns:a16="http://schemas.microsoft.com/office/drawing/2014/main" id="{F9085451-8763-4718-8E2A-4B2BDFB88737}"/>
              </a:ext>
            </a:extLst>
          </p:cNvPr>
          <p:cNvPicPr/>
          <p:nvPr>
            <p:ph idx="1"/>
          </p:nvPr>
        </p:nvPicPr>
        <p:blipFill>
          <a:blip r:embed="rId3"/>
          <a:stretch>
            <a:fillRect/>
          </a:stretch>
        </p:blipFill>
        <p:spPr>
          <a:xfrm>
            <a:off x="719138" y="1405688"/>
            <a:ext cx="4960937" cy="3062288"/>
          </a:xfrm>
          <a:prstGeom prst="rect">
            <a:avLst/>
          </a:prstGeom>
        </p:spPr>
      </p:pic>
    </p:spTree>
    <p:extLst>
      <p:ext uri="{BB962C8B-B14F-4D97-AF65-F5344CB8AC3E}">
        <p14:creationId xmlns:p14="http://schemas.microsoft.com/office/powerpoint/2010/main" val="2401637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58A9BCB5-DBFC-47F2-916E-7B1AB7213D28}"/>
              </a:ext>
            </a:extLst>
          </p:cNvPr>
          <p:cNvPicPr/>
          <p:nvPr>
            <p:ph idx="1"/>
          </p:nvPr>
        </p:nvPicPr>
        <p:blipFill>
          <a:blip r:embed="rId3"/>
          <a:stretch>
            <a:fillRect/>
          </a:stretch>
        </p:blipFill>
        <p:spPr>
          <a:xfrm>
            <a:off x="1330325" y="1063625"/>
            <a:ext cx="4962525" cy="3290888"/>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26</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512743" y="4493543"/>
            <a:ext cx="2578408"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54274" name="Rectangle 2"/>
          <p:cNvSpPr>
            <a:spLocks noGrp="1" noChangeArrowheads="1"/>
          </p:cNvSpPr>
          <p:nvPr>
            <p:ph type="title"/>
          </p:nvPr>
        </p:nvSpPr>
        <p:spPr/>
        <p:txBody>
          <a:bodyPr/>
          <a:lstStyle/>
          <a:p>
            <a:r>
              <a:rPr lang="hr-HR" altLang="sr-Latn-RS" dirty="0"/>
              <a:t>Base </a:t>
            </a:r>
            <a:r>
              <a:rPr lang="hr-HR" altLang="sr-Latn-RS" dirty="0" err="1"/>
              <a:t>money</a:t>
            </a:r>
            <a:r>
              <a:rPr lang="hr-HR" altLang="sr-Latn-RS" dirty="0"/>
              <a:t> M0</a:t>
            </a:r>
          </a:p>
        </p:txBody>
      </p:sp>
    </p:spTree>
    <p:extLst>
      <p:ext uri="{BB962C8B-B14F-4D97-AF65-F5344CB8AC3E}">
        <p14:creationId xmlns:p14="http://schemas.microsoft.com/office/powerpoint/2010/main" val="2510683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C62C4BD-A53B-45CE-BBB1-02CE49B901F5}"/>
              </a:ext>
            </a:extLst>
          </p:cNvPr>
          <p:cNvPicPr/>
          <p:nvPr>
            <p:ph idx="1"/>
          </p:nvPr>
        </p:nvPicPr>
        <p:blipFill>
          <a:blip r:embed="rId3"/>
          <a:stretch>
            <a:fillRect/>
          </a:stretch>
        </p:blipFill>
        <p:spPr>
          <a:xfrm>
            <a:off x="1208088" y="1414463"/>
            <a:ext cx="4956175" cy="2798762"/>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27</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359194" y="4490669"/>
            <a:ext cx="1728951"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56322" name="Rectangle 2"/>
          <p:cNvSpPr>
            <a:spLocks noGrp="1" noChangeArrowheads="1"/>
          </p:cNvSpPr>
          <p:nvPr>
            <p:ph type="title"/>
          </p:nvPr>
        </p:nvSpPr>
        <p:spPr/>
        <p:txBody>
          <a:bodyPr/>
          <a:lstStyle/>
          <a:p>
            <a:r>
              <a:rPr lang="en-GB" altLang="sr-Latn-RS" dirty="0" err="1"/>
              <a:t>CNB's</a:t>
            </a:r>
            <a:r>
              <a:rPr lang="en-GB" altLang="sr-Latn-RS" dirty="0"/>
              <a:t> international reserves and money supply</a:t>
            </a:r>
            <a:endParaRPr lang="hr-HR" altLang="sr-Latn-RS" dirty="0"/>
          </a:p>
        </p:txBody>
      </p:sp>
    </p:spTree>
    <p:extLst>
      <p:ext uri="{BB962C8B-B14F-4D97-AF65-F5344CB8AC3E}">
        <p14:creationId xmlns:p14="http://schemas.microsoft.com/office/powerpoint/2010/main" val="115468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28</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135135" y="4424363"/>
            <a:ext cx="868507"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58370" name="Rectangle 2"/>
          <p:cNvSpPr>
            <a:spLocks noGrp="1" noChangeArrowheads="1"/>
          </p:cNvSpPr>
          <p:nvPr>
            <p:ph type="title"/>
          </p:nvPr>
        </p:nvSpPr>
        <p:spPr/>
        <p:txBody>
          <a:bodyPr/>
          <a:lstStyle/>
          <a:p>
            <a:r>
              <a:rPr lang="hr-HR" altLang="sr-Latn-RS" dirty="0" err="1"/>
              <a:t>Other</a:t>
            </a:r>
            <a:r>
              <a:rPr lang="hr-HR" altLang="sr-Latn-RS" dirty="0"/>
              <a:t> </a:t>
            </a:r>
            <a:r>
              <a:rPr lang="hr-HR" altLang="sr-Latn-RS" dirty="0" err="1"/>
              <a:t>monetary</a:t>
            </a:r>
            <a:r>
              <a:rPr lang="hr-HR" altLang="sr-Latn-RS" dirty="0"/>
              <a:t> </a:t>
            </a:r>
            <a:r>
              <a:rPr lang="hr-HR" altLang="sr-Latn-RS" dirty="0" err="1"/>
              <a:t>financial</a:t>
            </a:r>
            <a:r>
              <a:rPr lang="en-GB" altLang="sr-Latn-RS" dirty="0"/>
              <a:t> </a:t>
            </a:r>
            <a:r>
              <a:rPr lang="hr-HR" altLang="sr-Latn-RS" dirty="0"/>
              <a:t>i</a:t>
            </a:r>
            <a:r>
              <a:rPr lang="en-GB" altLang="sr-Latn-RS" dirty="0" err="1"/>
              <a:t>nstitutions</a:t>
            </a:r>
            <a:r>
              <a:rPr lang="en-GB" altLang="sr-Latn-RS" dirty="0"/>
              <a:t>' </a:t>
            </a:r>
            <a:r>
              <a:rPr lang="hr-HR" altLang="sr-Latn-RS" dirty="0"/>
              <a:t>a</a:t>
            </a:r>
            <a:r>
              <a:rPr lang="en-GB" altLang="sr-Latn-RS" dirty="0" err="1"/>
              <a:t>ssets</a:t>
            </a:r>
            <a:endParaRPr lang="hr-HR" altLang="sr-Latn-RS" dirty="0"/>
          </a:p>
        </p:txBody>
      </p:sp>
      <p:pic>
        <p:nvPicPr>
          <p:cNvPr id="2" name="Slika 1">
            <a:extLst>
              <a:ext uri="{FF2B5EF4-FFF2-40B4-BE49-F238E27FC236}">
                <a16:creationId xmlns:a16="http://schemas.microsoft.com/office/drawing/2014/main" id="{6B05A9A5-ACB5-4264-974C-3C95CABBCFA5}"/>
              </a:ext>
            </a:extLst>
          </p:cNvPr>
          <p:cNvPicPr/>
          <p:nvPr>
            <p:ph idx="1"/>
          </p:nvPr>
        </p:nvPicPr>
        <p:blipFill>
          <a:blip r:embed="rId3"/>
          <a:stretch>
            <a:fillRect/>
          </a:stretch>
        </p:blipFill>
        <p:spPr>
          <a:xfrm>
            <a:off x="1041400" y="1060450"/>
            <a:ext cx="4873625" cy="3363913"/>
          </a:xfrm>
          <a:prstGeom prst="rect">
            <a:avLst/>
          </a:prstGeom>
        </p:spPr>
      </p:pic>
    </p:spTree>
    <p:extLst>
      <p:ext uri="{BB962C8B-B14F-4D97-AF65-F5344CB8AC3E}">
        <p14:creationId xmlns:p14="http://schemas.microsoft.com/office/powerpoint/2010/main" val="822157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1D1D1684-19C5-4E43-968B-7884ADE1FB2E}"/>
              </a:ext>
            </a:extLst>
          </p:cNvPr>
          <p:cNvPicPr/>
          <p:nvPr/>
        </p:nvPicPr>
        <p:blipFill>
          <a:blip r:embed="rId3"/>
          <a:stretch>
            <a:fillRect/>
          </a:stretch>
        </p:blipFill>
        <p:spPr>
          <a:xfrm>
            <a:off x="546100" y="1581150"/>
            <a:ext cx="3795713" cy="2698750"/>
          </a:xfrm>
          <a:prstGeom prst="rect">
            <a:avLst/>
          </a:prstGeom>
        </p:spPr>
      </p:pic>
      <p:sp>
        <p:nvSpPr>
          <p:cNvPr id="60418" name="Rectangle 2"/>
          <p:cNvSpPr>
            <a:spLocks noGrp="1" noChangeArrowheads="1"/>
          </p:cNvSpPr>
          <p:nvPr>
            <p:ph type="title"/>
          </p:nvPr>
        </p:nvSpPr>
        <p:spPr/>
        <p:txBody>
          <a:bodyPr anchor="t"/>
          <a:lstStyle/>
          <a:p>
            <a:r>
              <a:rPr lang="en-US" altLang="sr-Latn-RS" dirty="0"/>
              <a:t>Placements to other domestic </a:t>
            </a:r>
            <a:r>
              <a:rPr lang="en-US" altLang="sr-Latn-RS" dirty="0" err="1"/>
              <a:t>secto</a:t>
            </a:r>
            <a:r>
              <a:rPr lang="hr-HR" altLang="sr-Latn-RS" dirty="0" err="1"/>
              <a:t>rs</a:t>
            </a:r>
            <a:br>
              <a:rPr lang="hr-HR" altLang="sr-Latn-RS" dirty="0"/>
            </a:br>
            <a:r>
              <a:rPr lang="en-US" altLang="sr-Latn-RS" dirty="0"/>
              <a:t>(excluding government)</a:t>
            </a:r>
            <a:endParaRPr lang="hr-HR" altLang="sr-Latn-RS" sz="2100" dirty="0"/>
          </a:p>
        </p:txBody>
      </p:sp>
      <p:sp>
        <p:nvSpPr>
          <p:cNvPr id="2" name="Rezervirano mjesto teksta 1"/>
          <p:cNvSpPr>
            <a:spLocks noGrp="1"/>
          </p:cNvSpPr>
          <p:nvPr>
            <p:ph type="body" idx="1"/>
          </p:nvPr>
        </p:nvSpPr>
        <p:spPr>
          <a:xfrm>
            <a:off x="719138" y="1226686"/>
            <a:ext cx="3780000" cy="233910"/>
          </a:xfrm>
        </p:spPr>
        <p:txBody>
          <a:bodyPr/>
          <a:lstStyle/>
          <a:p>
            <a:r>
              <a:rPr lang="en-US" altLang="sr-Latn-RS" dirty="0"/>
              <a:t>Placements to other domestic sectors</a:t>
            </a:r>
          </a:p>
        </p:txBody>
      </p:sp>
      <p:sp>
        <p:nvSpPr>
          <p:cNvPr id="3" name="Rezervirano mjesto teksta 2"/>
          <p:cNvSpPr>
            <a:spLocks noGrp="1"/>
          </p:cNvSpPr>
          <p:nvPr>
            <p:ph type="body" sz="quarter" idx="3"/>
          </p:nvPr>
        </p:nvSpPr>
        <p:spPr>
          <a:xfrm>
            <a:off x="4644000" y="1226686"/>
            <a:ext cx="3780000" cy="233910"/>
          </a:xfrm>
        </p:spPr>
        <p:txBody>
          <a:bodyPr/>
          <a:lstStyle/>
          <a:p>
            <a:r>
              <a:rPr lang="en-US" altLang="sr-Latn-RS" dirty="0"/>
              <a:t>Placements-to-GDP ratio</a:t>
            </a:r>
          </a:p>
        </p:txBody>
      </p:sp>
      <p:sp>
        <p:nvSpPr>
          <p:cNvPr id="4" name="Rezervirano mjesto broja slajda 3"/>
          <p:cNvSpPr>
            <a:spLocks noGrp="1"/>
          </p:cNvSpPr>
          <p:nvPr>
            <p:ph type="sldNum" sz="quarter" idx="10"/>
          </p:nvPr>
        </p:nvSpPr>
        <p:spPr/>
        <p:txBody>
          <a:bodyPr/>
          <a:lstStyle/>
          <a:p>
            <a:fld id="{B3C66777-559C-41C4-AEA7-7444B2570E23}" type="slidenum">
              <a:rPr lang="hr-HR" smtClean="0"/>
              <a:t>29</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8" name="Text Box 8"/>
          <p:cNvSpPr txBox="1">
            <a:spLocks noGrp="1" noChangeArrowheads="1"/>
          </p:cNvSpPr>
          <p:nvPr>
            <p:ph type="body" sz="quarter" idx="13"/>
          </p:nvPr>
        </p:nvSpPr>
        <p:spPr bwMode="auto">
          <a:xfrm>
            <a:off x="4573506" y="4406801"/>
            <a:ext cx="3780000" cy="11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700" dirty="0" err="1">
                <a:solidFill>
                  <a:schemeClr val="tx1"/>
                </a:solidFill>
                <a:latin typeface="+mn-lt"/>
              </a:rPr>
              <a:t>Sources</a:t>
            </a:r>
            <a:r>
              <a:rPr lang="hr-HR" altLang="sr-Latn-RS" sz="700" dirty="0">
                <a:solidFill>
                  <a:schemeClr val="tx1"/>
                </a:solidFill>
                <a:latin typeface="+mn-lt"/>
              </a:rPr>
              <a:t>: </a:t>
            </a:r>
            <a:r>
              <a:rPr lang="hr-HR" altLang="sr-Latn-RS" sz="700" dirty="0" err="1">
                <a:solidFill>
                  <a:schemeClr val="tx1"/>
                </a:solidFill>
                <a:latin typeface="+mn-lt"/>
              </a:rPr>
              <a:t>Eurostat</a:t>
            </a:r>
            <a:r>
              <a:rPr lang="hr-HR" altLang="sr-Latn-RS" sz="700" dirty="0">
                <a:solidFill>
                  <a:schemeClr val="tx1"/>
                </a:solidFill>
                <a:latin typeface="+mn-lt"/>
              </a:rPr>
              <a:t>, </a:t>
            </a:r>
            <a:r>
              <a:rPr lang="hr-HR" altLang="sr-Latn-RS" sz="700" dirty="0" err="1">
                <a:solidFill>
                  <a:schemeClr val="tx1"/>
                </a:solidFill>
                <a:latin typeface="+mn-lt"/>
              </a:rPr>
              <a:t>ECB</a:t>
            </a:r>
            <a:r>
              <a:rPr lang="hr-HR" altLang="sr-Latn-RS" sz="700" dirty="0">
                <a:solidFill>
                  <a:schemeClr val="tx1"/>
                </a:solidFill>
                <a:latin typeface="+mn-lt"/>
              </a:rPr>
              <a:t>, </a:t>
            </a:r>
            <a:r>
              <a:rPr lang="hr-HR" altLang="sr-Latn-RS" sz="700" dirty="0" err="1">
                <a:solidFill>
                  <a:schemeClr val="tx1"/>
                </a:solidFill>
                <a:latin typeface="+mn-lt"/>
              </a:rPr>
              <a:t>CNB</a:t>
            </a:r>
            <a:r>
              <a:rPr lang="hr-HR" altLang="sr-Latn-RS" sz="700" dirty="0">
                <a:solidFill>
                  <a:schemeClr val="tx1"/>
                </a:solidFill>
                <a:latin typeface="+mn-lt"/>
              </a:rPr>
              <a:t> </a:t>
            </a:r>
            <a:r>
              <a:rPr lang="hr-HR" altLang="sr-Latn-RS" sz="700" dirty="0" err="1">
                <a:solidFill>
                  <a:schemeClr val="tx1"/>
                </a:solidFill>
                <a:latin typeface="+mn-lt"/>
              </a:rPr>
              <a:t>and</a:t>
            </a:r>
            <a:r>
              <a:rPr lang="hr-HR" altLang="sr-Latn-RS" sz="700" dirty="0">
                <a:solidFill>
                  <a:schemeClr val="tx1"/>
                </a:solidFill>
                <a:latin typeface="+mn-lt"/>
              </a:rPr>
              <a:t> CBS.</a:t>
            </a:r>
          </a:p>
        </p:txBody>
      </p:sp>
      <p:sp>
        <p:nvSpPr>
          <p:cNvPr id="17" name="Rectangle 7"/>
          <p:cNvSpPr>
            <a:spLocks noGrp="1" noChangeArrowheads="1"/>
          </p:cNvSpPr>
          <p:nvPr>
            <p:ph type="body" sz="quarter" idx="14"/>
          </p:nvPr>
        </p:nvSpPr>
        <p:spPr bwMode="auto">
          <a:xfrm>
            <a:off x="546100" y="4406801"/>
            <a:ext cx="3780000" cy="36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700" dirty="0">
                <a:solidFill>
                  <a:schemeClr val="tx1"/>
                </a:solidFill>
                <a:latin typeface="+mn-lt"/>
              </a:rPr>
              <a:t>Note: </a:t>
            </a:r>
            <a:r>
              <a:rPr lang="en-US" altLang="sr-Latn-RS" sz="700" dirty="0">
                <a:solidFill>
                  <a:schemeClr val="tx1"/>
                </a:solidFill>
                <a:latin typeface="+mn-lt"/>
              </a:rPr>
              <a:t>One-off effects substantially decreased the stock of placements and in 2015 and 2016 they relate to partial write-off of loans to households indexed to the Swiss Franc. Source: </a:t>
            </a:r>
            <a:r>
              <a:rPr lang="en-US" altLang="sr-Latn-RS" sz="700" dirty="0" err="1">
                <a:solidFill>
                  <a:schemeClr val="tx1"/>
                </a:solidFill>
                <a:latin typeface="+mn-lt"/>
              </a:rPr>
              <a:t>CNB</a:t>
            </a:r>
            <a:r>
              <a:rPr lang="en-US" altLang="sr-Latn-RS" sz="700" dirty="0">
                <a:solidFill>
                  <a:schemeClr val="tx1"/>
                </a:solidFill>
                <a:latin typeface="+mn-lt"/>
              </a:rPr>
              <a:t>.</a:t>
            </a:r>
          </a:p>
        </p:txBody>
      </p:sp>
      <p:pic>
        <p:nvPicPr>
          <p:cNvPr id="7" name="Slika 6">
            <a:extLst>
              <a:ext uri="{FF2B5EF4-FFF2-40B4-BE49-F238E27FC236}">
                <a16:creationId xmlns:a16="http://schemas.microsoft.com/office/drawing/2014/main" id="{6A772161-6FE4-426B-880B-C28EDC409E37}"/>
              </a:ext>
            </a:extLst>
          </p:cNvPr>
          <p:cNvPicPr/>
          <p:nvPr/>
        </p:nvPicPr>
        <p:blipFill>
          <a:blip r:embed="rId4"/>
          <a:stretch>
            <a:fillRect/>
          </a:stretch>
        </p:blipFill>
        <p:spPr>
          <a:xfrm>
            <a:off x="4432300" y="1577975"/>
            <a:ext cx="4062413" cy="2800350"/>
          </a:xfrm>
          <a:prstGeom prst="rect">
            <a:avLst/>
          </a:prstGeom>
        </p:spPr>
      </p:pic>
    </p:spTree>
    <p:extLst>
      <p:ext uri="{BB962C8B-B14F-4D97-AF65-F5344CB8AC3E}">
        <p14:creationId xmlns:p14="http://schemas.microsoft.com/office/powerpoint/2010/main" val="1500271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sr-Latn-RS" dirty="0"/>
              <a:t>Central bank’s objectives and tasks</a:t>
            </a:r>
            <a:endParaRPr lang="hr-HR" altLang="sr-Latn-RS" dirty="0"/>
          </a:p>
        </p:txBody>
      </p:sp>
      <p:sp>
        <p:nvSpPr>
          <p:cNvPr id="9219" name="Rectangle 3"/>
          <p:cNvSpPr>
            <a:spLocks noGrp="1" noChangeArrowheads="1"/>
          </p:cNvSpPr>
          <p:nvPr>
            <p:ph idx="1"/>
          </p:nvPr>
        </p:nvSpPr>
        <p:spPr/>
        <p:txBody>
          <a:bodyPr>
            <a:normAutofit/>
          </a:bodyPr>
          <a:lstStyle/>
          <a:p>
            <a:pPr marL="285750" indent="-285750">
              <a:lnSpc>
                <a:spcPct val="100000"/>
              </a:lnSpc>
              <a:spcBef>
                <a:spcPts val="600"/>
              </a:spcBef>
              <a:buFont typeface="Arial" panose="020B0604020202020204" pitchFamily="34" charset="0"/>
              <a:buChar char="•"/>
            </a:pPr>
            <a:r>
              <a:rPr lang="hr-HR" altLang="sr-Latn-RS" b="1" dirty="0" err="1"/>
              <a:t>Stability</a:t>
            </a:r>
            <a:r>
              <a:rPr lang="hr-HR" altLang="sr-Latn-RS" b="1" dirty="0"/>
              <a:t> </a:t>
            </a:r>
            <a:r>
              <a:rPr lang="hr-HR" altLang="sr-Latn-RS" b="1" dirty="0" err="1"/>
              <a:t>of</a:t>
            </a:r>
            <a:r>
              <a:rPr lang="hr-HR" altLang="sr-Latn-RS" b="1" dirty="0"/>
              <a:t> </a:t>
            </a:r>
            <a:r>
              <a:rPr lang="hr-HR" altLang="sr-Latn-RS" b="1" dirty="0" err="1"/>
              <a:t>prices</a:t>
            </a:r>
            <a:endParaRPr lang="hr-HR" altLang="sr-Latn-RS" b="1" dirty="0"/>
          </a:p>
          <a:p>
            <a:pPr marL="285750" indent="-285750" eaLnBrk="1" hangingPunct="1">
              <a:lnSpc>
                <a:spcPct val="100000"/>
              </a:lnSpc>
              <a:spcBef>
                <a:spcPts val="600"/>
              </a:spcBef>
              <a:buFont typeface="Arial" panose="020B0604020202020204" pitchFamily="34" charset="0"/>
              <a:buChar char="•"/>
            </a:pPr>
            <a:r>
              <a:rPr lang="hr-HR" altLang="sr-Latn-RS" b="1" dirty="0" err="1"/>
              <a:t>Supporting</a:t>
            </a:r>
            <a:r>
              <a:rPr lang="hr-HR" altLang="sr-Latn-RS" b="1" dirty="0"/>
              <a:t> </a:t>
            </a:r>
            <a:r>
              <a:rPr lang="hr-HR" altLang="sr-Latn-RS" b="1" dirty="0" err="1"/>
              <a:t>the</a:t>
            </a:r>
            <a:r>
              <a:rPr lang="hr-HR" altLang="sr-Latn-RS" b="1" dirty="0"/>
              <a:t> general </a:t>
            </a:r>
            <a:r>
              <a:rPr lang="hr-HR" altLang="sr-Latn-RS" b="1" dirty="0" err="1"/>
              <a:t>economic</a:t>
            </a:r>
            <a:r>
              <a:rPr lang="hr-HR" altLang="sr-Latn-RS" b="1" dirty="0"/>
              <a:t> </a:t>
            </a:r>
            <a:r>
              <a:rPr lang="hr-HR" altLang="sr-Latn-RS" b="1" dirty="0" err="1"/>
              <a:t>policies</a:t>
            </a:r>
            <a:r>
              <a:rPr lang="hr-HR" altLang="sr-Latn-RS" b="1" dirty="0"/>
              <a:t> </a:t>
            </a:r>
            <a:r>
              <a:rPr lang="hr-HR" altLang="sr-Latn-RS" b="1" dirty="0" err="1"/>
              <a:t>of</a:t>
            </a:r>
            <a:r>
              <a:rPr lang="hr-HR" altLang="sr-Latn-RS" b="1" dirty="0"/>
              <a:t> </a:t>
            </a:r>
            <a:r>
              <a:rPr lang="hr-HR" altLang="sr-Latn-RS" b="1" dirty="0" err="1"/>
              <a:t>the</a:t>
            </a:r>
            <a:r>
              <a:rPr lang="hr-HR" altLang="sr-Latn-RS" b="1" dirty="0"/>
              <a:t> European Union, </a:t>
            </a:r>
            <a:r>
              <a:rPr lang="hr-HR" altLang="sr-Latn-RS" b="1" dirty="0" err="1"/>
              <a:t>without</a:t>
            </a:r>
            <a:r>
              <a:rPr lang="hr-HR" altLang="sr-Latn-RS" b="1" dirty="0"/>
              <a:t> </a:t>
            </a:r>
            <a:r>
              <a:rPr lang="hr-HR" altLang="sr-Latn-RS" b="1" dirty="0" err="1"/>
              <a:t>prejudice</a:t>
            </a:r>
            <a:r>
              <a:rPr lang="hr-HR" altLang="sr-Latn-RS" b="1" dirty="0"/>
              <a:t> to </a:t>
            </a:r>
            <a:r>
              <a:rPr lang="hr-HR" altLang="sr-Latn-RS" b="1" dirty="0" err="1"/>
              <a:t>its</a:t>
            </a:r>
            <a:r>
              <a:rPr lang="hr-HR" altLang="sr-Latn-RS" b="1" dirty="0"/>
              <a:t> </a:t>
            </a:r>
            <a:r>
              <a:rPr lang="hr-HR" altLang="sr-Latn-RS" b="1" dirty="0" err="1"/>
              <a:t>primary</a:t>
            </a:r>
            <a:r>
              <a:rPr lang="hr-HR" altLang="sr-Latn-RS" b="1" dirty="0"/>
              <a:t> </a:t>
            </a:r>
            <a:r>
              <a:rPr lang="hr-HR" altLang="sr-Latn-RS" b="1" dirty="0" err="1"/>
              <a:t>objective</a:t>
            </a:r>
            <a:endParaRPr lang="hr-HR" altLang="sr-Latn-RS" b="1" dirty="0"/>
          </a:p>
          <a:p>
            <a:pPr marL="285750" indent="-285750">
              <a:lnSpc>
                <a:spcPct val="100000"/>
              </a:lnSpc>
              <a:spcBef>
                <a:spcPts val="600"/>
              </a:spcBef>
              <a:buFont typeface="Arial" panose="020B0604020202020204" pitchFamily="34" charset="0"/>
              <a:buChar char="•"/>
            </a:pPr>
            <a:r>
              <a:rPr lang="en-US" altLang="sr-Latn-RS" dirty="0"/>
              <a:t>Management of the international reserves</a:t>
            </a:r>
          </a:p>
          <a:p>
            <a:pPr marL="285750" indent="-285750">
              <a:lnSpc>
                <a:spcPct val="100000"/>
              </a:lnSpc>
              <a:spcBef>
                <a:spcPts val="600"/>
              </a:spcBef>
              <a:buFont typeface="Arial" panose="020B0604020202020204" pitchFamily="34" charset="0"/>
              <a:buChar char="•"/>
            </a:pPr>
            <a:r>
              <a:rPr lang="en-US" altLang="sr-Latn-RS" dirty="0"/>
              <a:t>Issuing banknotes and coins</a:t>
            </a:r>
          </a:p>
          <a:p>
            <a:pPr marL="285750" indent="-285750">
              <a:lnSpc>
                <a:spcPct val="100000"/>
              </a:lnSpc>
              <a:spcBef>
                <a:spcPts val="600"/>
              </a:spcBef>
              <a:buFont typeface="Arial" panose="020B0604020202020204" pitchFamily="34" charset="0"/>
              <a:buChar char="•"/>
            </a:pPr>
            <a:r>
              <a:rPr lang="en-US" altLang="sr-Latn-RS" dirty="0"/>
              <a:t>Issuing and revoking licenses for banks and bank supervision</a:t>
            </a:r>
          </a:p>
          <a:p>
            <a:pPr marL="285750" indent="-285750">
              <a:lnSpc>
                <a:spcPct val="100000"/>
              </a:lnSpc>
              <a:spcBef>
                <a:spcPts val="600"/>
              </a:spcBef>
              <a:buFont typeface="Arial" panose="020B0604020202020204" pitchFamily="34" charset="0"/>
              <a:buChar char="•"/>
            </a:pPr>
            <a:r>
              <a:rPr lang="en-US" altLang="sr-Latn-RS" dirty="0"/>
              <a:t>Regulating, improving and supervising the payment system</a:t>
            </a:r>
          </a:p>
          <a:p>
            <a:pPr marL="285750" indent="-285750">
              <a:lnSpc>
                <a:spcPct val="100000"/>
              </a:lnSpc>
              <a:spcBef>
                <a:spcPts val="600"/>
              </a:spcBef>
              <a:buFont typeface="Arial" panose="020B0604020202020204" pitchFamily="34" charset="0"/>
              <a:buChar char="•"/>
            </a:pPr>
            <a:r>
              <a:rPr lang="en-US" altLang="sr-Latn-RS" dirty="0"/>
              <a:t>Maintaining the stability of the country's financial system</a:t>
            </a:r>
          </a:p>
          <a:p>
            <a:pPr marL="285750" indent="-285750">
              <a:lnSpc>
                <a:spcPct val="100000"/>
              </a:lnSpc>
              <a:spcBef>
                <a:spcPts val="600"/>
              </a:spcBef>
              <a:buFont typeface="Arial" panose="020B0604020202020204" pitchFamily="34" charset="0"/>
              <a:buChar char="•"/>
            </a:pPr>
            <a:r>
              <a:rPr lang="en-US" altLang="sr-Latn-RS" dirty="0"/>
              <a:t>Performance of operations on behalf of the Republic of Croatia, as provided by law</a:t>
            </a:r>
          </a:p>
        </p:txBody>
      </p:sp>
      <p:sp>
        <p:nvSpPr>
          <p:cNvPr id="2" name="Rezervirano mjesto broja slajda 1"/>
          <p:cNvSpPr>
            <a:spLocks noGrp="1"/>
          </p:cNvSpPr>
          <p:nvPr>
            <p:ph type="sldNum" sz="quarter" idx="10"/>
          </p:nvPr>
        </p:nvSpPr>
        <p:spPr/>
        <p:txBody>
          <a:bodyPr/>
          <a:lstStyle/>
          <a:p>
            <a:fld id="{B3C66777-559C-41C4-AEA7-7444B2570E23}" type="slidenum">
              <a:rPr lang="hr-HR" smtClean="0"/>
              <a:t>3</a:t>
            </a:fld>
            <a:endParaRPr lang="hr-HR"/>
          </a:p>
        </p:txBody>
      </p:sp>
      <p:sp>
        <p:nvSpPr>
          <p:cNvPr id="3" name="Rezervirano mjesto podnožja 2"/>
          <p:cNvSpPr>
            <a:spLocks noGrp="1"/>
          </p:cNvSpPr>
          <p:nvPr>
            <p:ph type="ftr" sz="quarter" idx="11"/>
          </p:nvPr>
        </p:nvSpPr>
        <p:spPr/>
        <p:txBody>
          <a:bodyPr/>
          <a:lstStyle/>
          <a:p>
            <a:r>
              <a:rPr lang="hr-HR" altLang="sr-Latn-RS"/>
              <a:t>CENTRAL BANK’S OBJECTIVES AND STRUCTURE</a:t>
            </a:r>
            <a:endParaRPr lang="hr-HR" altLang="sr-Latn-RS" dirty="0"/>
          </a:p>
        </p:txBody>
      </p:sp>
    </p:spTree>
    <p:extLst>
      <p:ext uri="{BB962C8B-B14F-4D97-AF65-F5344CB8AC3E}">
        <p14:creationId xmlns:p14="http://schemas.microsoft.com/office/powerpoint/2010/main" val="1679253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30</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5846618" y="2726468"/>
            <a:ext cx="2578408" cy="70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One-off effects substantially decreased the stock of placements in 2015 and 2016 they relate to partial write-off of loans to households indexed to the Swiss Franc.</a:t>
            </a: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62466" name="Rectangle 2"/>
          <p:cNvSpPr>
            <a:spLocks noGrp="1" noChangeArrowheads="1"/>
          </p:cNvSpPr>
          <p:nvPr>
            <p:ph type="title"/>
          </p:nvPr>
        </p:nvSpPr>
        <p:spPr/>
        <p:txBody>
          <a:bodyPr/>
          <a:lstStyle/>
          <a:p>
            <a:r>
              <a:rPr lang="en-US" altLang="sr-Latn-RS" dirty="0"/>
              <a:t>Loans of other monetary financial institutions</a:t>
            </a:r>
            <a:endParaRPr lang="hr-HR" altLang="sr-Latn-RS" dirty="0"/>
          </a:p>
        </p:txBody>
      </p:sp>
      <p:pic>
        <p:nvPicPr>
          <p:cNvPr id="2" name="Slika 1">
            <a:extLst>
              <a:ext uri="{FF2B5EF4-FFF2-40B4-BE49-F238E27FC236}">
                <a16:creationId xmlns:a16="http://schemas.microsoft.com/office/drawing/2014/main" id="{DB53AD62-83C2-490D-A6BB-45775DBD6B2B}"/>
              </a:ext>
            </a:extLst>
          </p:cNvPr>
          <p:cNvPicPr/>
          <p:nvPr>
            <p:ph idx="1"/>
          </p:nvPr>
        </p:nvPicPr>
        <p:blipFill>
          <a:blip r:embed="rId3"/>
          <a:stretch>
            <a:fillRect/>
          </a:stretch>
        </p:blipFill>
        <p:spPr>
          <a:xfrm>
            <a:off x="756711" y="1304685"/>
            <a:ext cx="4953000" cy="3222625"/>
          </a:xfrm>
          <a:prstGeom prst="rect">
            <a:avLst/>
          </a:prstGeom>
        </p:spPr>
      </p:pic>
    </p:spTree>
    <p:extLst>
      <p:ext uri="{BB962C8B-B14F-4D97-AF65-F5344CB8AC3E}">
        <p14:creationId xmlns:p14="http://schemas.microsoft.com/office/powerpoint/2010/main" val="1472848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31</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232429" y="4418133"/>
            <a:ext cx="982807"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64514" name="Rectangle 2"/>
          <p:cNvSpPr>
            <a:spLocks noGrp="1" noChangeArrowheads="1"/>
          </p:cNvSpPr>
          <p:nvPr>
            <p:ph type="title"/>
          </p:nvPr>
        </p:nvSpPr>
        <p:spPr/>
        <p:txBody>
          <a:bodyPr/>
          <a:lstStyle/>
          <a:p>
            <a:r>
              <a:rPr lang="en-GB" altLang="sr-Latn-RS" dirty="0"/>
              <a:t>Loans to households - structure</a:t>
            </a:r>
            <a:endParaRPr lang="hr-HR" altLang="sr-Latn-RS" dirty="0"/>
          </a:p>
        </p:txBody>
      </p:sp>
      <p:pic>
        <p:nvPicPr>
          <p:cNvPr id="2" name="Slika 1">
            <a:extLst>
              <a:ext uri="{FF2B5EF4-FFF2-40B4-BE49-F238E27FC236}">
                <a16:creationId xmlns:a16="http://schemas.microsoft.com/office/drawing/2014/main" id="{02D46960-5C71-440C-9497-FC0E43E1FCD3}"/>
              </a:ext>
            </a:extLst>
          </p:cNvPr>
          <p:cNvPicPr/>
          <p:nvPr>
            <p:ph idx="1"/>
          </p:nvPr>
        </p:nvPicPr>
        <p:blipFill>
          <a:blip r:embed="rId3"/>
          <a:stretch>
            <a:fillRect/>
          </a:stretch>
        </p:blipFill>
        <p:spPr>
          <a:xfrm>
            <a:off x="1160463" y="1169988"/>
            <a:ext cx="4957762" cy="3073400"/>
          </a:xfrm>
          <a:prstGeom prst="rect">
            <a:avLst/>
          </a:prstGeom>
        </p:spPr>
      </p:pic>
    </p:spTree>
    <p:extLst>
      <p:ext uri="{BB962C8B-B14F-4D97-AF65-F5344CB8AC3E}">
        <p14:creationId xmlns:p14="http://schemas.microsoft.com/office/powerpoint/2010/main" val="70221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32</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Text Box 5"/>
          <p:cNvSpPr txBox="1">
            <a:spLocks noGrp="1" noChangeArrowheads="1"/>
          </p:cNvSpPr>
          <p:nvPr>
            <p:ph type="body" sz="quarter" idx="14"/>
          </p:nvPr>
        </p:nvSpPr>
        <p:spPr bwMode="auto">
          <a:xfrm>
            <a:off x="5846618" y="2802516"/>
            <a:ext cx="2578408" cy="54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Loans in foreign currency include loans denominated in that currency and loans indexed to that currency. </a:t>
            </a:r>
            <a:endParaRPr lang="hr-HR" altLang="sr-Latn-RS" sz="800" dirty="0">
              <a:solidFill>
                <a:schemeClr val="tx1"/>
              </a:solidFill>
              <a:latin typeface="+mn-lt"/>
            </a:endParaRP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66562" name="Rectangle 2"/>
          <p:cNvSpPr>
            <a:spLocks noGrp="1" noChangeArrowheads="1"/>
          </p:cNvSpPr>
          <p:nvPr>
            <p:ph type="title"/>
          </p:nvPr>
        </p:nvSpPr>
        <p:spPr>
          <a:xfrm>
            <a:off x="719138" y="533257"/>
            <a:ext cx="7700962" cy="643253"/>
          </a:xfrm>
        </p:spPr>
        <p:txBody>
          <a:bodyPr/>
          <a:lstStyle/>
          <a:p>
            <a:r>
              <a:rPr lang="en-US" altLang="sr-Latn-RS" dirty="0"/>
              <a:t>Currency structure of other monetary financial</a:t>
            </a:r>
            <a:r>
              <a:rPr lang="hr-HR" altLang="sr-Latn-RS" dirty="0"/>
              <a:t> </a:t>
            </a:r>
            <a:r>
              <a:rPr lang="en-US" altLang="sr-Latn-RS" dirty="0"/>
              <a:t>institutions' placements</a:t>
            </a:r>
            <a:endParaRPr lang="hr-HR" altLang="sr-Latn-RS" dirty="0"/>
          </a:p>
        </p:txBody>
      </p:sp>
      <p:pic>
        <p:nvPicPr>
          <p:cNvPr id="2" name="Slika 1">
            <a:extLst>
              <a:ext uri="{FF2B5EF4-FFF2-40B4-BE49-F238E27FC236}">
                <a16:creationId xmlns:a16="http://schemas.microsoft.com/office/drawing/2014/main" id="{85F7A685-D83D-44C3-ACDC-B7BB02EBB323}"/>
              </a:ext>
            </a:extLst>
          </p:cNvPr>
          <p:cNvPicPr/>
          <p:nvPr>
            <p:ph idx="1"/>
          </p:nvPr>
        </p:nvPicPr>
        <p:blipFill>
          <a:blip r:embed="rId3"/>
          <a:stretch>
            <a:fillRect/>
          </a:stretch>
        </p:blipFill>
        <p:spPr>
          <a:xfrm>
            <a:off x="747713" y="1446213"/>
            <a:ext cx="4908550" cy="3260725"/>
          </a:xfrm>
          <a:prstGeom prst="rect">
            <a:avLst/>
          </a:prstGeom>
        </p:spPr>
      </p:pic>
    </p:spTree>
    <p:extLst>
      <p:ext uri="{BB962C8B-B14F-4D97-AF65-F5344CB8AC3E}">
        <p14:creationId xmlns:p14="http://schemas.microsoft.com/office/powerpoint/2010/main" val="276516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33</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Text Box 5"/>
          <p:cNvSpPr txBox="1">
            <a:spLocks noGrp="1" noChangeArrowheads="1"/>
          </p:cNvSpPr>
          <p:nvPr>
            <p:ph type="body" sz="quarter" idx="14"/>
          </p:nvPr>
        </p:nvSpPr>
        <p:spPr bwMode="auto">
          <a:xfrm>
            <a:off x="1147763" y="4358136"/>
            <a:ext cx="2578408"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68610" name="Rectangle 2"/>
          <p:cNvSpPr>
            <a:spLocks noGrp="1" noChangeArrowheads="1"/>
          </p:cNvSpPr>
          <p:nvPr>
            <p:ph type="title"/>
          </p:nvPr>
        </p:nvSpPr>
        <p:spPr/>
        <p:txBody>
          <a:bodyPr/>
          <a:lstStyle/>
          <a:p>
            <a:r>
              <a:rPr lang="en-GB" altLang="sr-Latn-RS" dirty="0"/>
              <a:t>Broad money</a:t>
            </a:r>
            <a:r>
              <a:rPr lang="hr-HR" altLang="sr-Latn-RS" dirty="0"/>
              <a:t> (M4)</a:t>
            </a:r>
          </a:p>
        </p:txBody>
      </p:sp>
      <p:pic>
        <p:nvPicPr>
          <p:cNvPr id="2" name="Slika 1">
            <a:extLst>
              <a:ext uri="{FF2B5EF4-FFF2-40B4-BE49-F238E27FC236}">
                <a16:creationId xmlns:a16="http://schemas.microsoft.com/office/drawing/2014/main" id="{31838E6D-D588-4AC2-8E23-EB367329A9E8}"/>
              </a:ext>
            </a:extLst>
          </p:cNvPr>
          <p:cNvPicPr/>
          <p:nvPr>
            <p:ph idx="1"/>
          </p:nvPr>
        </p:nvPicPr>
        <p:blipFill>
          <a:blip r:embed="rId3"/>
          <a:stretch>
            <a:fillRect/>
          </a:stretch>
        </p:blipFill>
        <p:spPr>
          <a:xfrm>
            <a:off x="1147763" y="1060450"/>
            <a:ext cx="4775200" cy="3162300"/>
          </a:xfrm>
          <a:prstGeom prst="rect">
            <a:avLst/>
          </a:prstGeom>
        </p:spPr>
      </p:pic>
    </p:spTree>
    <p:extLst>
      <p:ext uri="{BB962C8B-B14F-4D97-AF65-F5344CB8AC3E}">
        <p14:creationId xmlns:p14="http://schemas.microsoft.com/office/powerpoint/2010/main" val="23703683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34</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1167101" y="4495987"/>
            <a:ext cx="1573357"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70658" name="Rectangle 2"/>
          <p:cNvSpPr>
            <a:spLocks noGrp="1" noChangeArrowheads="1"/>
          </p:cNvSpPr>
          <p:nvPr>
            <p:ph type="title"/>
          </p:nvPr>
        </p:nvSpPr>
        <p:spPr/>
        <p:txBody>
          <a:bodyPr/>
          <a:lstStyle/>
          <a:p>
            <a:r>
              <a:rPr lang="en-GB" altLang="sr-Latn-RS" dirty="0" err="1"/>
              <a:t>Euroisation</a:t>
            </a:r>
            <a:endParaRPr lang="hr-HR" altLang="sr-Latn-RS" dirty="0"/>
          </a:p>
        </p:txBody>
      </p:sp>
      <p:pic>
        <p:nvPicPr>
          <p:cNvPr id="2" name="Slika 1">
            <a:extLst>
              <a:ext uri="{FF2B5EF4-FFF2-40B4-BE49-F238E27FC236}">
                <a16:creationId xmlns:a16="http://schemas.microsoft.com/office/drawing/2014/main" id="{379D1FE2-794D-48C8-8844-D76516B9A9B3}"/>
              </a:ext>
            </a:extLst>
          </p:cNvPr>
          <p:cNvPicPr/>
          <p:nvPr>
            <p:ph idx="1"/>
          </p:nvPr>
        </p:nvPicPr>
        <p:blipFill>
          <a:blip r:embed="rId3"/>
          <a:stretch>
            <a:fillRect/>
          </a:stretch>
        </p:blipFill>
        <p:spPr>
          <a:xfrm>
            <a:off x="1071563" y="1063625"/>
            <a:ext cx="4908550" cy="3255963"/>
          </a:xfrm>
          <a:prstGeom prst="rect">
            <a:avLst/>
          </a:prstGeom>
        </p:spPr>
      </p:pic>
    </p:spTree>
    <p:extLst>
      <p:ext uri="{BB962C8B-B14F-4D97-AF65-F5344CB8AC3E}">
        <p14:creationId xmlns:p14="http://schemas.microsoft.com/office/powerpoint/2010/main" val="3507241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35</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Details about the new interest rate statistics: Bulletin 204, June 2014 (http://www.hnb.hr/publikac/bilten/arhiv/bilten-204/hbilt204.pdf).</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72706" name="Rectangle 2"/>
          <p:cNvSpPr>
            <a:spLocks noGrp="1" noChangeArrowheads="1"/>
          </p:cNvSpPr>
          <p:nvPr>
            <p:ph type="title"/>
          </p:nvPr>
        </p:nvSpPr>
        <p:spPr/>
        <p:txBody>
          <a:bodyPr/>
          <a:lstStyle/>
          <a:p>
            <a:r>
              <a:rPr lang="en-GB" altLang="sr-Latn-RS" dirty="0"/>
              <a:t>Average lending interest rates</a:t>
            </a:r>
            <a:endParaRPr lang="hr-HR" altLang="sr-Latn-RS" dirty="0"/>
          </a:p>
        </p:txBody>
      </p:sp>
      <p:pic>
        <p:nvPicPr>
          <p:cNvPr id="2" name="Slika 1">
            <a:extLst>
              <a:ext uri="{FF2B5EF4-FFF2-40B4-BE49-F238E27FC236}">
                <a16:creationId xmlns:a16="http://schemas.microsoft.com/office/drawing/2014/main" id="{F36DF1DB-EDA9-474D-BCC0-B40F059DB93F}"/>
              </a:ext>
            </a:extLst>
          </p:cNvPr>
          <p:cNvPicPr/>
          <p:nvPr>
            <p:ph idx="1"/>
          </p:nvPr>
        </p:nvPicPr>
        <p:blipFill>
          <a:blip r:embed="rId3"/>
          <a:stretch>
            <a:fillRect/>
          </a:stretch>
        </p:blipFill>
        <p:spPr>
          <a:xfrm>
            <a:off x="719138" y="1346200"/>
            <a:ext cx="4945062" cy="3286125"/>
          </a:xfrm>
          <a:prstGeom prst="rect">
            <a:avLst/>
          </a:prstGeom>
        </p:spPr>
      </p:pic>
    </p:spTree>
    <p:extLst>
      <p:ext uri="{BB962C8B-B14F-4D97-AF65-F5344CB8AC3E}">
        <p14:creationId xmlns:p14="http://schemas.microsoft.com/office/powerpoint/2010/main" val="136696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36</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Details about the new interest rate statistics: Bulletin 204, June 2014 (http://www.hnb.hr/publikac/bilten/arhiv/bilten-204/hbilt204.pdf).</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74754" name="Rectangle 2"/>
          <p:cNvSpPr>
            <a:spLocks noGrp="1" noChangeArrowheads="1"/>
          </p:cNvSpPr>
          <p:nvPr>
            <p:ph type="title"/>
          </p:nvPr>
        </p:nvSpPr>
        <p:spPr/>
        <p:txBody>
          <a:bodyPr/>
          <a:lstStyle/>
          <a:p>
            <a:r>
              <a:rPr lang="en-GB" altLang="sr-Latn-RS" dirty="0"/>
              <a:t>Average deposit interest rates</a:t>
            </a:r>
            <a:endParaRPr lang="hr-HR" altLang="sr-Latn-RS" dirty="0"/>
          </a:p>
        </p:txBody>
      </p:sp>
      <p:pic>
        <p:nvPicPr>
          <p:cNvPr id="2" name="Slika 1">
            <a:extLst>
              <a:ext uri="{FF2B5EF4-FFF2-40B4-BE49-F238E27FC236}">
                <a16:creationId xmlns:a16="http://schemas.microsoft.com/office/drawing/2014/main" id="{2498578A-68F9-4305-B10D-3B19625AAC94}"/>
              </a:ext>
            </a:extLst>
          </p:cNvPr>
          <p:cNvPicPr/>
          <p:nvPr>
            <p:ph idx="1"/>
          </p:nvPr>
        </p:nvPicPr>
        <p:blipFill>
          <a:blip r:embed="rId3"/>
          <a:stretch>
            <a:fillRect/>
          </a:stretch>
        </p:blipFill>
        <p:spPr>
          <a:xfrm>
            <a:off x="796925" y="1347788"/>
            <a:ext cx="4810125" cy="3190875"/>
          </a:xfrm>
          <a:prstGeom prst="rect">
            <a:avLst/>
          </a:prstGeom>
        </p:spPr>
      </p:pic>
    </p:spTree>
    <p:extLst>
      <p:ext uri="{BB962C8B-B14F-4D97-AF65-F5344CB8AC3E}">
        <p14:creationId xmlns:p14="http://schemas.microsoft.com/office/powerpoint/2010/main" val="2570022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37</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 without a currency clause</a:t>
            </a:r>
          </a:p>
          <a:p>
            <a:pPr>
              <a:spcBef>
                <a:spcPct val="0"/>
              </a:spcBef>
              <a:buClrTx/>
              <a:buSzTx/>
              <a:buNone/>
            </a:pPr>
            <a:r>
              <a:rPr lang="en-US" altLang="sr-Latn-RS" sz="800" dirty="0">
                <a:solidFill>
                  <a:schemeClr val="tx1"/>
                </a:solidFill>
                <a:latin typeface="+mn-lt"/>
              </a:rPr>
              <a:t>** with a currency clause</a:t>
            </a:r>
            <a:br>
              <a:rPr lang="en-US" altLang="sr-Latn-RS" sz="800" dirty="0">
                <a:solidFill>
                  <a:schemeClr val="tx1"/>
                </a:solidFill>
                <a:latin typeface="+mn-lt"/>
              </a:rPr>
            </a:br>
            <a:r>
              <a:rPr lang="en-US" altLang="sr-Latn-RS" sz="800" dirty="0">
                <a:solidFill>
                  <a:schemeClr val="tx1"/>
                </a:solidFill>
                <a:latin typeface="+mn-lt"/>
              </a:rPr>
              <a:t>Note: Details about the new interest rate statistics: Bulletin 204, June 2014 (http://http://www.hnb.hr/publikac/bilten/arhiv/bilten-204/ebilt204.pdf).</a:t>
            </a: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76802" name="Rectangle 2"/>
          <p:cNvSpPr>
            <a:spLocks noGrp="1" noChangeArrowheads="1"/>
          </p:cNvSpPr>
          <p:nvPr>
            <p:ph type="title"/>
          </p:nvPr>
        </p:nvSpPr>
        <p:spPr/>
        <p:txBody>
          <a:bodyPr/>
          <a:lstStyle/>
          <a:p>
            <a:r>
              <a:rPr lang="pl-PL" altLang="sr-Latn-RS" dirty="0" err="1"/>
              <a:t>Interest</a:t>
            </a:r>
            <a:r>
              <a:rPr lang="pl-PL" altLang="sr-Latn-RS" dirty="0"/>
              <a:t> </a:t>
            </a:r>
            <a:r>
              <a:rPr lang="pl-PL" altLang="sr-Latn-RS" dirty="0" err="1"/>
              <a:t>rate</a:t>
            </a:r>
            <a:r>
              <a:rPr lang="pl-PL" altLang="sr-Latn-RS" dirty="0"/>
              <a:t> </a:t>
            </a:r>
            <a:r>
              <a:rPr lang="pl-PL" altLang="sr-Latn-RS" dirty="0" err="1"/>
              <a:t>spread</a:t>
            </a:r>
            <a:endParaRPr lang="hr-HR" altLang="sr-Latn-RS" dirty="0"/>
          </a:p>
        </p:txBody>
      </p:sp>
      <p:pic>
        <p:nvPicPr>
          <p:cNvPr id="2" name="Slika 1">
            <a:extLst>
              <a:ext uri="{FF2B5EF4-FFF2-40B4-BE49-F238E27FC236}">
                <a16:creationId xmlns:a16="http://schemas.microsoft.com/office/drawing/2014/main" id="{1D0CC7DC-EA0D-419B-8945-6AA8132215F0}"/>
              </a:ext>
            </a:extLst>
          </p:cNvPr>
          <p:cNvPicPr/>
          <p:nvPr>
            <p:ph idx="1"/>
          </p:nvPr>
        </p:nvPicPr>
        <p:blipFill>
          <a:blip r:embed="rId3"/>
          <a:stretch>
            <a:fillRect/>
          </a:stretch>
        </p:blipFill>
        <p:spPr>
          <a:xfrm>
            <a:off x="719138" y="1237863"/>
            <a:ext cx="4956175" cy="3287713"/>
          </a:xfrm>
          <a:prstGeom prst="rect">
            <a:avLst/>
          </a:prstGeom>
        </p:spPr>
      </p:pic>
    </p:spTree>
    <p:extLst>
      <p:ext uri="{BB962C8B-B14F-4D97-AF65-F5344CB8AC3E}">
        <p14:creationId xmlns:p14="http://schemas.microsoft.com/office/powerpoint/2010/main" val="99971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38</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
        <p:nvSpPr>
          <p:cNvPr id="10" name="Rectangle 6"/>
          <p:cNvSpPr>
            <a:spLocks noGrp="1" noChangeArrowheads="1"/>
          </p:cNvSpPr>
          <p:nvPr>
            <p:ph type="body" sz="quarter" idx="14"/>
          </p:nvPr>
        </p:nvSpPr>
        <p:spPr bwMode="auto">
          <a:xfrm>
            <a:off x="5846618" y="2937006"/>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T-bills, bonds - average price in a month	</a:t>
            </a:r>
            <a:r>
              <a:rPr lang="hr-HR" altLang="sr-Latn-RS" sz="800" dirty="0">
                <a:solidFill>
                  <a:schemeClr val="tx1"/>
                </a:solidFill>
                <a:latin typeface="+mn-lt"/>
              </a:rPr>
              <a:t>.</a:t>
            </a:r>
            <a:br>
              <a:rPr lang="en-US" altLang="sr-Latn-RS" sz="800" dirty="0">
                <a:solidFill>
                  <a:schemeClr val="tx1"/>
                </a:solidFill>
                <a:latin typeface="+mn-lt"/>
              </a:rPr>
            </a:br>
            <a:r>
              <a:rPr lang="en-US" altLang="sr-Latn-RS" sz="800" dirty="0">
                <a:solidFill>
                  <a:schemeClr val="tx1"/>
                </a:solidFill>
                <a:latin typeface="+mn-lt"/>
              </a:rPr>
              <a:t>Sources: </a:t>
            </a:r>
            <a:r>
              <a:rPr lang="en-US" altLang="sr-Latn-RS" sz="800" dirty="0" err="1">
                <a:solidFill>
                  <a:schemeClr val="tx1"/>
                </a:solidFill>
                <a:latin typeface="+mn-lt"/>
              </a:rPr>
              <a:t>MoF</a:t>
            </a:r>
            <a:r>
              <a:rPr lang="en-US" altLang="sr-Latn-RS" sz="800" dirty="0">
                <a:solidFill>
                  <a:schemeClr val="tx1"/>
                </a:solidFill>
                <a:latin typeface="+mn-lt"/>
              </a:rPr>
              <a:t> and </a:t>
            </a:r>
            <a:r>
              <a:rPr lang="en-US" altLang="sr-Latn-RS" sz="800" dirty="0" err="1">
                <a:solidFill>
                  <a:schemeClr val="tx1"/>
                </a:solidFill>
                <a:latin typeface="+mn-lt"/>
              </a:rPr>
              <a:t>ZSE</a:t>
            </a:r>
            <a:r>
              <a:rPr lang="en-US" altLang="sr-Latn-RS" sz="800" dirty="0">
                <a:solidFill>
                  <a:schemeClr val="tx1"/>
                </a:solidFill>
                <a:latin typeface="+mn-lt"/>
              </a:rPr>
              <a:t>.</a:t>
            </a:r>
          </a:p>
        </p:txBody>
      </p:sp>
      <p:sp>
        <p:nvSpPr>
          <p:cNvPr id="78850" name="Rectangle 2"/>
          <p:cNvSpPr>
            <a:spLocks noGrp="1" noChangeArrowheads="1"/>
          </p:cNvSpPr>
          <p:nvPr>
            <p:ph type="title"/>
          </p:nvPr>
        </p:nvSpPr>
        <p:spPr/>
        <p:txBody>
          <a:bodyPr/>
          <a:lstStyle/>
          <a:p>
            <a:r>
              <a:rPr lang="en-US" altLang="sr-Latn-RS" dirty="0"/>
              <a:t>Yield on T-bills and </a:t>
            </a:r>
            <a:r>
              <a:rPr lang="en-US" altLang="sr-Latn-RS" dirty="0" err="1"/>
              <a:t>kuna</a:t>
            </a:r>
            <a:r>
              <a:rPr lang="en-US" altLang="sr-Latn-RS" dirty="0"/>
              <a:t> government bond</a:t>
            </a:r>
            <a:endParaRPr lang="hr-HR" altLang="sr-Latn-RS" dirty="0"/>
          </a:p>
        </p:txBody>
      </p:sp>
      <p:pic>
        <p:nvPicPr>
          <p:cNvPr id="2" name="Slika 1">
            <a:extLst>
              <a:ext uri="{FF2B5EF4-FFF2-40B4-BE49-F238E27FC236}">
                <a16:creationId xmlns:a16="http://schemas.microsoft.com/office/drawing/2014/main" id="{17525F5A-348E-408D-9708-1C79A9B642BC}"/>
              </a:ext>
            </a:extLst>
          </p:cNvPr>
          <p:cNvPicPr/>
          <p:nvPr>
            <p:ph idx="1"/>
          </p:nvPr>
        </p:nvPicPr>
        <p:blipFill>
          <a:blip r:embed="rId3"/>
          <a:stretch>
            <a:fillRect/>
          </a:stretch>
        </p:blipFill>
        <p:spPr>
          <a:xfrm>
            <a:off x="719138" y="1289050"/>
            <a:ext cx="4949825" cy="3295650"/>
          </a:xfrm>
          <a:prstGeom prst="rect">
            <a:avLst/>
          </a:prstGeom>
        </p:spPr>
      </p:pic>
    </p:spTree>
    <p:extLst>
      <p:ext uri="{BB962C8B-B14F-4D97-AF65-F5344CB8AC3E}">
        <p14:creationId xmlns:p14="http://schemas.microsoft.com/office/powerpoint/2010/main" val="2016949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FBB5F60-012A-4E3A-853E-F471BFA7E09E}"/>
              </a:ext>
            </a:extLst>
          </p:cNvPr>
          <p:cNvPicPr/>
          <p:nvPr/>
        </p:nvPicPr>
        <p:blipFill>
          <a:blip r:embed="rId3"/>
          <a:stretch>
            <a:fillRect/>
          </a:stretch>
        </p:blipFill>
        <p:spPr>
          <a:xfrm>
            <a:off x="719138" y="1201738"/>
            <a:ext cx="7747000" cy="3136900"/>
          </a:xfrm>
          <a:prstGeom prst="rect">
            <a:avLst/>
          </a:prstGeom>
        </p:spPr>
      </p:pic>
      <p:sp>
        <p:nvSpPr>
          <p:cNvPr id="80898" name="Rectangle 2"/>
          <p:cNvSpPr>
            <a:spLocks noGrp="1" noChangeArrowheads="1"/>
          </p:cNvSpPr>
          <p:nvPr>
            <p:ph type="title"/>
          </p:nvPr>
        </p:nvSpPr>
        <p:spPr>
          <a:xfrm>
            <a:off x="719138" y="837210"/>
            <a:ext cx="7700962" cy="321627"/>
          </a:xfrm>
        </p:spPr>
        <p:txBody>
          <a:bodyPr/>
          <a:lstStyle/>
          <a:p>
            <a:r>
              <a:rPr lang="en-US" altLang="sr-Latn-RS" dirty="0"/>
              <a:t>Bonds listed on the </a:t>
            </a:r>
            <a:r>
              <a:rPr lang="en-US" altLang="sr-Latn-RS" dirty="0" err="1"/>
              <a:t>ZSE</a:t>
            </a:r>
            <a:endParaRPr lang="hr-HR" altLang="sr-Latn-RS" dirty="0"/>
          </a:p>
        </p:txBody>
      </p:sp>
      <p:sp>
        <p:nvSpPr>
          <p:cNvPr id="80899" name="Rectangle 12"/>
          <p:cNvSpPr>
            <a:spLocks noChangeArrowheads="1"/>
          </p:cNvSpPr>
          <p:nvPr/>
        </p:nvSpPr>
        <p:spPr bwMode="auto">
          <a:xfrm>
            <a:off x="648025" y="4382597"/>
            <a:ext cx="3024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Stock as at </a:t>
            </a:r>
            <a:r>
              <a:rPr lang="hr-HR" altLang="sr-Latn-RS" sz="800" dirty="0" err="1">
                <a:solidFill>
                  <a:schemeClr val="tx1"/>
                </a:solidFill>
                <a:latin typeface="+mn-lt"/>
              </a:rPr>
              <a:t>October</a:t>
            </a:r>
            <a:r>
              <a:rPr lang="hr-HR" altLang="sr-Latn-RS" sz="800" dirty="0">
                <a:solidFill>
                  <a:schemeClr val="tx1"/>
                </a:solidFill>
                <a:latin typeface="+mn-lt"/>
              </a:rPr>
              <a:t> 18th </a:t>
            </a:r>
            <a:r>
              <a:rPr lang="en-US" altLang="sr-Latn-RS" sz="800" dirty="0">
                <a:solidFill>
                  <a:schemeClr val="tx1"/>
                </a:solidFill>
                <a:latin typeface="+mn-lt"/>
              </a:rPr>
              <a:t>202</a:t>
            </a:r>
            <a:r>
              <a:rPr lang="hr-HR" altLang="sr-Latn-RS" sz="800" dirty="0">
                <a:solidFill>
                  <a:schemeClr val="tx1"/>
                </a:solidFill>
                <a:latin typeface="+mn-lt"/>
              </a:rPr>
              <a:t>2</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ZSE</a:t>
            </a:r>
            <a:r>
              <a:rPr lang="en-US" altLang="sr-Latn-RS" sz="800" dirty="0">
                <a:solidFill>
                  <a:schemeClr val="tx1"/>
                </a:solidFill>
                <a:latin typeface="+mn-lt"/>
              </a:rPr>
              <a:t>.</a:t>
            </a:r>
            <a:endParaRPr lang="hr-HR" altLang="sr-Latn-RS" sz="800" dirty="0">
              <a:solidFill>
                <a:schemeClr val="tx1"/>
              </a:solidFill>
              <a:latin typeface="+mn-lt"/>
            </a:endParaRPr>
          </a:p>
        </p:txBody>
      </p:sp>
      <p:sp>
        <p:nvSpPr>
          <p:cNvPr id="80900" name="Rectangle 12"/>
          <p:cNvSpPr>
            <a:spLocks noChangeArrowheads="1"/>
          </p:cNvSpPr>
          <p:nvPr/>
        </p:nvSpPr>
        <p:spPr bwMode="auto">
          <a:xfrm>
            <a:off x="4539986" y="4382597"/>
            <a:ext cx="3024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Stock as </a:t>
            </a:r>
            <a:r>
              <a:rPr lang="hr-HR" altLang="sr-Latn-RS" sz="800" dirty="0">
                <a:solidFill>
                  <a:schemeClr val="tx1"/>
                </a:solidFill>
                <a:latin typeface="+mn-lt"/>
              </a:rPr>
              <a:t>at </a:t>
            </a:r>
            <a:r>
              <a:rPr lang="hr-HR" altLang="sr-Latn-RS" sz="800" dirty="0" err="1">
                <a:solidFill>
                  <a:schemeClr val="tx1"/>
                </a:solidFill>
                <a:latin typeface="+mn-lt"/>
              </a:rPr>
              <a:t>October</a:t>
            </a:r>
            <a:r>
              <a:rPr lang="hr-HR" altLang="sr-Latn-RS" sz="800" dirty="0">
                <a:solidFill>
                  <a:schemeClr val="tx1"/>
                </a:solidFill>
                <a:latin typeface="+mn-lt"/>
              </a:rPr>
              <a:t> 18th </a:t>
            </a:r>
            <a:r>
              <a:rPr lang="en-US" altLang="sr-Latn-RS" sz="800" dirty="0">
                <a:solidFill>
                  <a:schemeClr val="tx1"/>
                </a:solidFill>
                <a:latin typeface="+mn-lt"/>
              </a:rPr>
              <a:t>202</a:t>
            </a:r>
            <a:r>
              <a:rPr lang="hr-HR" altLang="sr-Latn-RS" sz="800" dirty="0">
                <a:solidFill>
                  <a:schemeClr val="tx1"/>
                </a:solidFill>
                <a:latin typeface="+mn-lt"/>
              </a:rPr>
              <a:t>2</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ZSE</a:t>
            </a:r>
            <a:r>
              <a:rPr lang="en-US" altLang="sr-Latn-RS" sz="800" dirty="0">
                <a:solidFill>
                  <a:schemeClr val="tx1"/>
                </a:solidFill>
                <a:latin typeface="+mn-lt"/>
              </a:rPr>
              <a:t>.</a:t>
            </a:r>
          </a:p>
        </p:txBody>
      </p:sp>
      <p:sp>
        <p:nvSpPr>
          <p:cNvPr id="4" name="Rezervirano mjesto broja slajda 3"/>
          <p:cNvSpPr>
            <a:spLocks noGrp="1"/>
          </p:cNvSpPr>
          <p:nvPr>
            <p:ph type="sldNum" sz="quarter" idx="10"/>
          </p:nvPr>
        </p:nvSpPr>
        <p:spPr/>
        <p:txBody>
          <a:bodyPr/>
          <a:lstStyle/>
          <a:p>
            <a:fld id="{B3C66777-559C-41C4-AEA7-7444B2570E23}" type="slidenum">
              <a:rPr lang="hr-HR" smtClean="0"/>
              <a:t>39</a:t>
            </a:fld>
            <a:endParaRPr lang="hr-HR"/>
          </a:p>
        </p:txBody>
      </p:sp>
      <p:sp>
        <p:nvSpPr>
          <p:cNvPr id="5" name="Rezervirano mjesto podnožja 4"/>
          <p:cNvSpPr>
            <a:spLocks noGrp="1"/>
          </p:cNvSpPr>
          <p:nvPr>
            <p:ph type="ftr" sz="quarter" idx="11"/>
          </p:nvPr>
        </p:nvSpPr>
        <p:spPr/>
        <p:txBody>
          <a:bodyPr/>
          <a:lstStyle/>
          <a:p>
            <a:r>
              <a:rPr lang="hr-HR" dirty="0" err="1"/>
              <a:t>MONETARY</a:t>
            </a:r>
            <a:r>
              <a:rPr lang="hr-HR" dirty="0"/>
              <a:t> </a:t>
            </a:r>
            <a:r>
              <a:rPr lang="hr-HR" dirty="0" err="1"/>
              <a:t>POLICY</a:t>
            </a:r>
            <a:endParaRPr lang="hr-HR" dirty="0"/>
          </a:p>
        </p:txBody>
      </p:sp>
    </p:spTree>
    <p:extLst>
      <p:ext uri="{BB962C8B-B14F-4D97-AF65-F5344CB8AC3E}">
        <p14:creationId xmlns:p14="http://schemas.microsoft.com/office/powerpoint/2010/main" val="3815451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hr-HR" altLang="sr-Latn-RS" dirty="0" err="1"/>
              <a:t>Independence</a:t>
            </a:r>
            <a:r>
              <a:rPr lang="hr-HR" altLang="sr-Latn-RS" dirty="0"/>
              <a:t> </a:t>
            </a:r>
            <a:r>
              <a:rPr lang="hr-HR" altLang="sr-Latn-RS" dirty="0" err="1"/>
              <a:t>of</a:t>
            </a:r>
            <a:r>
              <a:rPr lang="hr-HR" altLang="sr-Latn-RS" dirty="0"/>
              <a:t> </a:t>
            </a:r>
            <a:r>
              <a:rPr lang="hr-HR" altLang="sr-Latn-RS" dirty="0" err="1"/>
              <a:t>the</a:t>
            </a:r>
            <a:r>
              <a:rPr lang="hr-HR" altLang="sr-Latn-RS" dirty="0"/>
              <a:t> </a:t>
            </a:r>
            <a:r>
              <a:rPr lang="hr-HR" altLang="sr-Latn-RS" dirty="0" err="1"/>
              <a:t>CNB</a:t>
            </a:r>
            <a:endParaRPr lang="hr-HR" altLang="sr-Latn-RS" dirty="0"/>
          </a:p>
        </p:txBody>
      </p:sp>
      <p:sp>
        <p:nvSpPr>
          <p:cNvPr id="11267" name="Rectangle 3"/>
          <p:cNvSpPr>
            <a:spLocks noGrp="1" noChangeArrowheads="1"/>
          </p:cNvSpPr>
          <p:nvPr>
            <p:ph idx="1"/>
          </p:nvPr>
        </p:nvSpPr>
        <p:spPr/>
        <p:txBody>
          <a:bodyPr anchor="ctr">
            <a:noAutofit/>
          </a:bodyPr>
          <a:lstStyle/>
          <a:p>
            <a:pPr marL="285750" indent="-285750">
              <a:buFont typeface="Arial" panose="020B0604020202020204" pitchFamily="34" charset="0"/>
              <a:buChar char="•"/>
            </a:pPr>
            <a:r>
              <a:rPr lang="en-US" altLang="sr-Latn-RS" dirty="0"/>
              <a:t>Institutional: decisions are reached independently of other institutions’ influence</a:t>
            </a:r>
          </a:p>
          <a:p>
            <a:pPr marL="285750" indent="-285750">
              <a:buFont typeface="Arial" panose="020B0604020202020204" pitchFamily="34" charset="0"/>
              <a:buChar char="•"/>
            </a:pPr>
            <a:r>
              <a:rPr lang="en-US" altLang="sr-Latn-RS" dirty="0"/>
              <a:t>Functional: clear by defined goal and independence in choosing the instruments and measures for achieving that goal</a:t>
            </a:r>
          </a:p>
          <a:p>
            <a:pPr marL="285750" indent="-285750">
              <a:buFont typeface="Arial" panose="020B0604020202020204" pitchFamily="34" charset="0"/>
              <a:buChar char="•"/>
            </a:pPr>
            <a:r>
              <a:rPr lang="en-US" altLang="sr-Latn-RS" dirty="0"/>
              <a:t>Personal: guarantees the protection of the Governor and the Council members from various kinds of pressure, precisely determines the conditions for the appointment and removal from office, and guards against the conflict of interest</a:t>
            </a:r>
          </a:p>
          <a:p>
            <a:pPr marL="285750" indent="-285750">
              <a:buFont typeface="Arial" panose="020B0604020202020204" pitchFamily="34" charset="0"/>
              <a:buChar char="•"/>
            </a:pPr>
            <a:r>
              <a:rPr lang="en-US" altLang="sr-Latn-RS" dirty="0"/>
              <a:t>Financial: revenues and expenditures of the </a:t>
            </a:r>
            <a:r>
              <a:rPr lang="en-US" altLang="sr-Latn-RS" dirty="0" err="1"/>
              <a:t>CNB</a:t>
            </a:r>
            <a:r>
              <a:rPr lang="en-US" altLang="sr-Latn-RS" dirty="0"/>
              <a:t> are solely determined by the nature of the monetary and exchange rate policies</a:t>
            </a:r>
          </a:p>
        </p:txBody>
      </p:sp>
      <p:sp>
        <p:nvSpPr>
          <p:cNvPr id="2" name="Rezervirano mjesto broja slajda 1"/>
          <p:cNvSpPr>
            <a:spLocks noGrp="1"/>
          </p:cNvSpPr>
          <p:nvPr>
            <p:ph type="sldNum" sz="quarter" idx="10"/>
          </p:nvPr>
        </p:nvSpPr>
        <p:spPr/>
        <p:txBody>
          <a:bodyPr/>
          <a:lstStyle/>
          <a:p>
            <a:fld id="{B3C66777-559C-41C4-AEA7-7444B2570E23}" type="slidenum">
              <a:rPr lang="hr-HR" smtClean="0"/>
              <a:t>4</a:t>
            </a:fld>
            <a:endParaRPr lang="hr-HR"/>
          </a:p>
        </p:txBody>
      </p:sp>
      <p:sp>
        <p:nvSpPr>
          <p:cNvPr id="3" name="Rezervirano mjesto podnožja 2"/>
          <p:cNvSpPr>
            <a:spLocks noGrp="1"/>
          </p:cNvSpPr>
          <p:nvPr>
            <p:ph type="ftr" sz="quarter" idx="11"/>
          </p:nvPr>
        </p:nvSpPr>
        <p:spPr/>
        <p:txBody>
          <a:bodyPr/>
          <a:lstStyle/>
          <a:p>
            <a:r>
              <a:rPr lang="hr-HR" altLang="sr-Latn-RS" dirty="0"/>
              <a:t>CENTRAL </a:t>
            </a:r>
            <a:r>
              <a:rPr lang="hr-HR" altLang="sr-Latn-RS" dirty="0" err="1"/>
              <a:t>BANK’S</a:t>
            </a:r>
            <a:r>
              <a:rPr lang="hr-HR" altLang="sr-Latn-RS" dirty="0"/>
              <a:t> </a:t>
            </a:r>
            <a:r>
              <a:rPr lang="hr-HR" altLang="sr-Latn-RS" dirty="0" err="1"/>
              <a:t>OBJECTIVES</a:t>
            </a:r>
            <a:r>
              <a:rPr lang="hr-HR" altLang="sr-Latn-RS" dirty="0"/>
              <a:t> </a:t>
            </a:r>
            <a:r>
              <a:rPr lang="hr-HR" altLang="sr-Latn-RS" dirty="0" err="1"/>
              <a:t>AND</a:t>
            </a:r>
            <a:r>
              <a:rPr lang="hr-HR" altLang="sr-Latn-RS" dirty="0"/>
              <a:t> </a:t>
            </a:r>
            <a:r>
              <a:rPr lang="hr-HR" altLang="sr-Latn-RS" dirty="0" err="1"/>
              <a:t>STRUCTURE</a:t>
            </a:r>
            <a:endParaRPr lang="hr-HR" altLang="sr-Latn-RS" dirty="0"/>
          </a:p>
        </p:txBody>
      </p:sp>
    </p:spTree>
    <p:extLst>
      <p:ext uri="{BB962C8B-B14F-4D97-AF65-F5344CB8AC3E}">
        <p14:creationId xmlns:p14="http://schemas.microsoft.com/office/powerpoint/2010/main" val="3910913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02672" y="2388791"/>
            <a:ext cx="2063691" cy="720197"/>
          </a:xfrm>
        </p:spPr>
        <p:txBody>
          <a:bodyPr/>
          <a:lstStyle/>
          <a:p>
            <a:r>
              <a:rPr lang="hr-HR" dirty="0" err="1"/>
              <a:t>External</a:t>
            </a:r>
            <a:r>
              <a:rPr lang="hr-HR" dirty="0"/>
              <a:t> </a:t>
            </a:r>
            <a:r>
              <a:rPr lang="hr-HR" dirty="0" err="1"/>
              <a:t>sector</a:t>
            </a:r>
            <a:endParaRPr lang="hr-HR" dirty="0"/>
          </a:p>
        </p:txBody>
      </p:sp>
      <p:sp>
        <p:nvSpPr>
          <p:cNvPr id="4" name="Rezervirano mjesto teksta 3"/>
          <p:cNvSpPr>
            <a:spLocks noGrp="1"/>
          </p:cNvSpPr>
          <p:nvPr>
            <p:ph type="body" idx="1"/>
          </p:nvPr>
        </p:nvSpPr>
        <p:spPr>
          <a:xfrm>
            <a:off x="3107527" y="1643204"/>
            <a:ext cx="5466022" cy="2211375"/>
          </a:xfrm>
        </p:spPr>
        <p:txBody>
          <a:bodyPr/>
          <a:lstStyle/>
          <a:p>
            <a:pPr lvl="1">
              <a:lnSpc>
                <a:spcPct val="150000"/>
              </a:lnSpc>
              <a:spcBef>
                <a:spcPts val="800"/>
              </a:spcBef>
            </a:pPr>
            <a:r>
              <a:rPr lang="en-US" altLang="sr-Latn-RS" sz="1600" b="1" dirty="0">
                <a:solidFill>
                  <a:schemeClr val="bg1"/>
                </a:solidFill>
              </a:rPr>
              <a:t>Exchange rate</a:t>
            </a:r>
          </a:p>
          <a:p>
            <a:pPr lvl="1">
              <a:lnSpc>
                <a:spcPct val="150000"/>
              </a:lnSpc>
              <a:spcBef>
                <a:spcPts val="800"/>
              </a:spcBef>
            </a:pPr>
            <a:r>
              <a:rPr lang="en-US" altLang="sr-Latn-RS" sz="1600" b="1" dirty="0">
                <a:solidFill>
                  <a:schemeClr val="bg1"/>
                </a:solidFill>
              </a:rPr>
              <a:t>Foreign trade</a:t>
            </a:r>
          </a:p>
          <a:p>
            <a:pPr lvl="1">
              <a:lnSpc>
                <a:spcPct val="150000"/>
              </a:lnSpc>
              <a:spcBef>
                <a:spcPts val="800"/>
              </a:spcBef>
            </a:pPr>
            <a:r>
              <a:rPr lang="en-US" altLang="sr-Latn-RS" sz="1600" b="1" dirty="0">
                <a:solidFill>
                  <a:schemeClr val="bg1"/>
                </a:solidFill>
              </a:rPr>
              <a:t>Current account</a:t>
            </a:r>
          </a:p>
          <a:p>
            <a:pPr lvl="1">
              <a:lnSpc>
                <a:spcPct val="150000"/>
              </a:lnSpc>
              <a:spcBef>
                <a:spcPts val="800"/>
              </a:spcBef>
            </a:pPr>
            <a:r>
              <a:rPr lang="en-US" altLang="sr-Latn-RS" sz="1600" b="1" dirty="0">
                <a:solidFill>
                  <a:schemeClr val="bg1"/>
                </a:solidFill>
              </a:rPr>
              <a:t>External debt</a:t>
            </a:r>
          </a:p>
          <a:p>
            <a:pPr lvl="1">
              <a:lnSpc>
                <a:spcPct val="150000"/>
              </a:lnSpc>
              <a:spcBef>
                <a:spcPts val="800"/>
              </a:spcBef>
            </a:pPr>
            <a:r>
              <a:rPr lang="en-US" altLang="sr-Latn-RS" sz="1600" b="1" dirty="0" err="1">
                <a:solidFill>
                  <a:schemeClr val="bg1"/>
                </a:solidFill>
              </a:rPr>
              <a:t>FDI</a:t>
            </a:r>
            <a:endParaRPr lang="en-US" altLang="sr-Latn-RS" sz="1600" b="1" dirty="0">
              <a:solidFill>
                <a:schemeClr val="bg1"/>
              </a:solidFill>
            </a:endParaRPr>
          </a:p>
        </p:txBody>
      </p:sp>
      <p:sp>
        <p:nvSpPr>
          <p:cNvPr id="2" name="Rezervirano mjesto broja slajda 1"/>
          <p:cNvSpPr>
            <a:spLocks noGrp="1"/>
          </p:cNvSpPr>
          <p:nvPr>
            <p:ph type="sldNum" sz="quarter" idx="4"/>
          </p:nvPr>
        </p:nvSpPr>
        <p:spPr/>
        <p:txBody>
          <a:bodyPr/>
          <a:lstStyle/>
          <a:p>
            <a:fld id="{B3C66777-559C-41C4-AEA7-7444B2570E23}" type="slidenum">
              <a:rPr lang="hr-HR" smtClean="0"/>
              <a:t>40</a:t>
            </a:fld>
            <a:endParaRPr lang="hr-HR"/>
          </a:p>
        </p:txBody>
      </p:sp>
    </p:spTree>
    <p:extLst>
      <p:ext uri="{BB962C8B-B14F-4D97-AF65-F5344CB8AC3E}">
        <p14:creationId xmlns:p14="http://schemas.microsoft.com/office/powerpoint/2010/main" val="1671251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hr-HR" altLang="sr-Latn-RS" dirty="0"/>
              <a:t>Exchange rate </a:t>
            </a:r>
            <a:r>
              <a:rPr lang="hr-HR" altLang="sr-Latn-RS" dirty="0" err="1"/>
              <a:t>policy</a:t>
            </a:r>
            <a:endParaRPr lang="hr-HR" altLang="sr-Latn-RS" dirty="0"/>
          </a:p>
        </p:txBody>
      </p:sp>
      <p:sp>
        <p:nvSpPr>
          <p:cNvPr id="84995" name="Rectangle 3"/>
          <p:cNvSpPr>
            <a:spLocks noGrp="1" noChangeArrowheads="1"/>
          </p:cNvSpPr>
          <p:nvPr>
            <p:ph idx="1"/>
          </p:nvPr>
        </p:nvSpPr>
        <p:spPr/>
        <p:txBody>
          <a:bodyPr/>
          <a:lstStyle/>
          <a:p>
            <a:pPr marL="285750" indent="-285750">
              <a:buFont typeface="Arial" panose="020B0604020202020204" pitchFamily="34" charset="0"/>
              <a:buChar char="•"/>
            </a:pPr>
            <a:r>
              <a:rPr lang="en-US" altLang="sr-Latn-RS" dirty="0"/>
              <a:t>Managed floating</a:t>
            </a:r>
          </a:p>
          <a:p>
            <a:pPr marL="285750" indent="-285750">
              <a:buFont typeface="Arial" panose="020B0604020202020204" pitchFamily="34" charset="0"/>
              <a:buChar char="•"/>
            </a:pPr>
            <a:r>
              <a:rPr lang="en-US" altLang="sr-Latn-RS" dirty="0"/>
              <a:t>Exchange rate is market determined and based on supply and demand</a:t>
            </a:r>
          </a:p>
          <a:p>
            <a:pPr marL="285750" indent="-285750">
              <a:buFont typeface="Arial" panose="020B0604020202020204" pitchFamily="34" charset="0"/>
              <a:buChar char="•"/>
            </a:pPr>
            <a:r>
              <a:rPr lang="en-US" altLang="sr-Latn-RS" dirty="0"/>
              <a:t>Central bank intervenes on the forex market through </a:t>
            </a:r>
            <a:br>
              <a:rPr lang="en-US" altLang="sr-Latn-RS" dirty="0"/>
            </a:br>
            <a:r>
              <a:rPr lang="en-US" altLang="sr-Latn-RS" dirty="0"/>
              <a:t>forex auctions, but it </a:t>
            </a:r>
            <a:r>
              <a:rPr lang="hr-HR" altLang="sr-Latn-RS" dirty="0" err="1"/>
              <a:t>does</a:t>
            </a:r>
            <a:r>
              <a:rPr lang="en-US" altLang="sr-Latn-RS" dirty="0"/>
              <a:t> </a:t>
            </a:r>
            <a:r>
              <a:rPr lang="hr-HR" altLang="sr-Latn-RS" dirty="0" err="1"/>
              <a:t>not</a:t>
            </a:r>
            <a:r>
              <a:rPr lang="en-US" altLang="sr-Latn-RS" dirty="0"/>
              <a:t> defend any predetermined rate or band</a:t>
            </a:r>
          </a:p>
        </p:txBody>
      </p:sp>
      <p:sp>
        <p:nvSpPr>
          <p:cNvPr id="2" name="Rezervirano mjesto broja slajda 1"/>
          <p:cNvSpPr>
            <a:spLocks noGrp="1"/>
          </p:cNvSpPr>
          <p:nvPr>
            <p:ph type="sldNum" sz="quarter" idx="10"/>
          </p:nvPr>
        </p:nvSpPr>
        <p:spPr/>
        <p:txBody>
          <a:bodyPr/>
          <a:lstStyle/>
          <a:p>
            <a:fld id="{B3C66777-559C-41C4-AEA7-7444B2570E23}" type="slidenum">
              <a:rPr lang="hr-HR" smtClean="0"/>
              <a:t>41</a:t>
            </a:fld>
            <a:endParaRPr lang="hr-HR"/>
          </a:p>
        </p:txBody>
      </p:sp>
      <p:sp>
        <p:nvSpPr>
          <p:cNvPr id="3" name="Rezervirano mjesto podnožja 2"/>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Tree>
    <p:extLst>
      <p:ext uri="{BB962C8B-B14F-4D97-AF65-F5344CB8AC3E}">
        <p14:creationId xmlns:p14="http://schemas.microsoft.com/office/powerpoint/2010/main" val="242419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hr-HR" altLang="sr-Latn-RS" dirty="0" err="1"/>
              <a:t>Foreign</a:t>
            </a:r>
            <a:r>
              <a:rPr lang="hr-HR" altLang="sr-Latn-RS" dirty="0"/>
              <a:t> </a:t>
            </a:r>
            <a:r>
              <a:rPr lang="hr-HR" altLang="sr-Latn-RS" dirty="0" err="1"/>
              <a:t>exchange</a:t>
            </a:r>
            <a:r>
              <a:rPr lang="hr-HR" altLang="sr-Latn-RS" dirty="0"/>
              <a:t> </a:t>
            </a:r>
            <a:r>
              <a:rPr lang="hr-HR" altLang="sr-Latn-RS" dirty="0" err="1"/>
              <a:t>market</a:t>
            </a:r>
            <a:endParaRPr lang="hr-HR" altLang="sr-Latn-RS" dirty="0"/>
          </a:p>
        </p:txBody>
      </p:sp>
      <p:sp>
        <p:nvSpPr>
          <p:cNvPr id="87043" name="Rectangle 3"/>
          <p:cNvSpPr>
            <a:spLocks noGrp="1" noChangeArrowheads="1"/>
          </p:cNvSpPr>
          <p:nvPr>
            <p:ph idx="1"/>
          </p:nvPr>
        </p:nvSpPr>
        <p:spPr/>
        <p:txBody>
          <a:bodyPr/>
          <a:lstStyle/>
          <a:p>
            <a:pPr marL="285750" indent="-285750">
              <a:buFont typeface="Arial" panose="020B0604020202020204" pitchFamily="34" charset="0"/>
              <a:buChar char="•"/>
              <a:defRPr/>
            </a:pPr>
            <a:r>
              <a:rPr lang="en-US" altLang="sr-Latn-RS" dirty="0"/>
              <a:t>Kuna is fully convertible</a:t>
            </a:r>
          </a:p>
          <a:p>
            <a:pPr marL="285750" indent="-285750">
              <a:buFont typeface="Arial" panose="020B0604020202020204" pitchFamily="34" charset="0"/>
              <a:buChar char="•"/>
              <a:defRPr/>
            </a:pPr>
            <a:r>
              <a:rPr lang="en-US" altLang="sr-Latn-RS" dirty="0"/>
              <a:t>No restrictions on repatriation of profits and liquidation of investments</a:t>
            </a:r>
          </a:p>
          <a:p>
            <a:pPr marL="285750" indent="-285750">
              <a:buFont typeface="Arial" panose="020B0604020202020204" pitchFamily="34" charset="0"/>
              <a:buChar char="•"/>
              <a:defRPr/>
            </a:pPr>
            <a:r>
              <a:rPr lang="en-US" altLang="sr-Latn-RS" dirty="0"/>
              <a:t>Banks freely determine the exchange rate, engage in the foreign exchange operations and conduct international payment transactions</a:t>
            </a:r>
          </a:p>
        </p:txBody>
      </p:sp>
      <p:sp>
        <p:nvSpPr>
          <p:cNvPr id="2" name="Rezervirano mjesto broja slajda 1"/>
          <p:cNvSpPr>
            <a:spLocks noGrp="1"/>
          </p:cNvSpPr>
          <p:nvPr>
            <p:ph type="sldNum" sz="quarter" idx="10"/>
          </p:nvPr>
        </p:nvSpPr>
        <p:spPr/>
        <p:txBody>
          <a:bodyPr/>
          <a:lstStyle/>
          <a:p>
            <a:fld id="{B3C66777-559C-41C4-AEA7-7444B2570E23}" type="slidenum">
              <a:rPr lang="hr-HR" smtClean="0"/>
              <a:t>42</a:t>
            </a:fld>
            <a:endParaRPr lang="hr-HR"/>
          </a:p>
        </p:txBody>
      </p:sp>
      <p:sp>
        <p:nvSpPr>
          <p:cNvPr id="3" name="Rezervirano mjesto podnožja 2"/>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Tree>
    <p:extLst>
      <p:ext uri="{BB962C8B-B14F-4D97-AF65-F5344CB8AC3E}">
        <p14:creationId xmlns:p14="http://schemas.microsoft.com/office/powerpoint/2010/main" val="4055991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43</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6"/>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According to BPM6 and ESA 2010 methodology. The </a:t>
            </a:r>
            <a:r>
              <a:rPr lang="en-US" altLang="sr-Latn-RS" sz="800" dirty="0" err="1">
                <a:solidFill>
                  <a:schemeClr val="tx1"/>
                </a:solidFill>
                <a:latin typeface="+mn-lt"/>
              </a:rPr>
              <a:t>FDI</a:t>
            </a:r>
            <a:r>
              <a:rPr lang="en-US" altLang="sr-Latn-RS" sz="800" dirty="0">
                <a:solidFill>
                  <a:schemeClr val="tx1"/>
                </a:solidFill>
                <a:latin typeface="+mn-lt"/>
              </a:rPr>
              <a:t> liabilities data doesn’t include round tripping. </a:t>
            </a:r>
          </a:p>
          <a:p>
            <a:pPr>
              <a:spcBef>
                <a:spcPct val="0"/>
              </a:spcBef>
              <a:buClrTx/>
              <a:buSzTx/>
              <a:buNone/>
            </a:pPr>
            <a:r>
              <a:rPr lang="en-US" altLang="sr-Latn-RS" sz="800" dirty="0">
                <a:solidFill>
                  <a:schemeClr val="tx1"/>
                </a:solidFill>
                <a:latin typeface="+mn-lt"/>
              </a:rPr>
              <a:t>Negative values of </a:t>
            </a:r>
            <a:r>
              <a:rPr lang="en-US" altLang="sr-Latn-RS" sz="800" dirty="0" err="1">
                <a:solidFill>
                  <a:schemeClr val="tx1"/>
                </a:solidFill>
                <a:latin typeface="+mn-lt"/>
              </a:rPr>
              <a:t>FDI</a:t>
            </a:r>
            <a:r>
              <a:rPr lang="en-US" altLang="sr-Latn-RS" sz="800" dirty="0">
                <a:solidFill>
                  <a:schemeClr val="tx1"/>
                </a:solidFill>
                <a:latin typeface="+mn-lt"/>
              </a:rPr>
              <a:t> liabilities indicate inflow of </a:t>
            </a:r>
            <a:r>
              <a:rPr lang="en-US" altLang="sr-Latn-RS" sz="800" dirty="0" err="1">
                <a:solidFill>
                  <a:schemeClr val="tx1"/>
                </a:solidFill>
                <a:latin typeface="+mn-lt"/>
              </a:rPr>
              <a:t>FDI</a:t>
            </a:r>
            <a:r>
              <a:rPr lang="en-US" altLang="sr-Latn-RS" sz="800" dirty="0">
                <a:solidFill>
                  <a:schemeClr val="tx1"/>
                </a:solidFill>
                <a:latin typeface="+mn-lt"/>
              </a:rPr>
              <a:t>. </a:t>
            </a: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89090" name="Rectangle 2"/>
          <p:cNvSpPr>
            <a:spLocks noGrp="1" noChangeArrowheads="1"/>
          </p:cNvSpPr>
          <p:nvPr>
            <p:ph type="title"/>
          </p:nvPr>
        </p:nvSpPr>
        <p:spPr/>
        <p:txBody>
          <a:bodyPr/>
          <a:lstStyle/>
          <a:p>
            <a:r>
              <a:rPr lang="en-US" altLang="sr-Latn-RS" dirty="0"/>
              <a:t>Current and capital account </a:t>
            </a:r>
            <a:r>
              <a:rPr lang="hr-HR" altLang="sr-Latn-RS" dirty="0" err="1"/>
              <a:t>balance</a:t>
            </a:r>
            <a:r>
              <a:rPr lang="en-US" altLang="sr-Latn-RS" dirty="0"/>
              <a:t> and </a:t>
            </a:r>
            <a:r>
              <a:rPr lang="en-US" altLang="sr-Latn-RS" dirty="0" err="1"/>
              <a:t>FDI</a:t>
            </a:r>
            <a:r>
              <a:rPr lang="hr-HR" altLang="sr-Latn-RS" dirty="0"/>
              <a:t> </a:t>
            </a:r>
            <a:r>
              <a:rPr lang="hr-HR" altLang="sr-Latn-RS" dirty="0" err="1"/>
              <a:t>liabilities</a:t>
            </a:r>
            <a:endParaRPr lang="hr-HR" altLang="sr-Latn-RS" dirty="0"/>
          </a:p>
        </p:txBody>
      </p:sp>
      <p:pic>
        <p:nvPicPr>
          <p:cNvPr id="2" name="Slika 1">
            <a:extLst>
              <a:ext uri="{FF2B5EF4-FFF2-40B4-BE49-F238E27FC236}">
                <a16:creationId xmlns:a16="http://schemas.microsoft.com/office/drawing/2014/main" id="{DC670265-ACD2-4374-ABB4-91AB2730FC96}"/>
              </a:ext>
            </a:extLst>
          </p:cNvPr>
          <p:cNvPicPr/>
          <p:nvPr>
            <p:ph idx="1"/>
          </p:nvPr>
        </p:nvPicPr>
        <p:blipFill>
          <a:blip r:embed="rId3"/>
          <a:stretch>
            <a:fillRect/>
          </a:stretch>
        </p:blipFill>
        <p:spPr>
          <a:xfrm>
            <a:off x="727075" y="1463675"/>
            <a:ext cx="4951413" cy="3225800"/>
          </a:xfrm>
          <a:prstGeom prst="rect">
            <a:avLst/>
          </a:prstGeom>
        </p:spPr>
      </p:pic>
    </p:spTree>
    <p:extLst>
      <p:ext uri="{BB962C8B-B14F-4D97-AF65-F5344CB8AC3E}">
        <p14:creationId xmlns:p14="http://schemas.microsoft.com/office/powerpoint/2010/main" val="3191853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80C8486A-AEBD-4301-B166-882417CBD7B8}"/>
              </a:ext>
            </a:extLst>
          </p:cNvPr>
          <p:cNvPicPr/>
          <p:nvPr>
            <p:ph idx="1"/>
          </p:nvPr>
        </p:nvPicPr>
        <p:blipFill>
          <a:blip r:embed="rId3"/>
          <a:stretch>
            <a:fillRect/>
          </a:stretch>
        </p:blipFill>
        <p:spPr>
          <a:xfrm>
            <a:off x="1803400" y="1152525"/>
            <a:ext cx="4776788" cy="3297238"/>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44</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6"/>
          <p:cNvSpPr>
            <a:spLocks noGrp="1" noChangeArrowheads="1"/>
          </p:cNvSpPr>
          <p:nvPr>
            <p:ph type="body" sz="quarter" idx="14"/>
          </p:nvPr>
        </p:nvSpPr>
        <p:spPr bwMode="auto">
          <a:xfrm>
            <a:off x="1711325" y="4607045"/>
            <a:ext cx="1973407"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91138" name="Rectangle 2"/>
          <p:cNvSpPr>
            <a:spLocks noGrp="1" noChangeArrowheads="1"/>
          </p:cNvSpPr>
          <p:nvPr>
            <p:ph type="title"/>
          </p:nvPr>
        </p:nvSpPr>
        <p:spPr/>
        <p:txBody>
          <a:bodyPr/>
          <a:lstStyle/>
          <a:p>
            <a:r>
              <a:rPr lang="en-US" altLang="sr-Latn-RS" dirty="0"/>
              <a:t>Structure of the current and capital account balance</a:t>
            </a:r>
            <a:endParaRPr lang="hr-HR" altLang="sr-Latn-RS" dirty="0"/>
          </a:p>
        </p:txBody>
      </p:sp>
    </p:spTree>
    <p:extLst>
      <p:ext uri="{BB962C8B-B14F-4D97-AF65-F5344CB8AC3E}">
        <p14:creationId xmlns:p14="http://schemas.microsoft.com/office/powerpoint/2010/main" val="1580379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45</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4"/>
          <p:cNvSpPr>
            <a:spLocks noGrp="1" noChangeArrowheads="1"/>
          </p:cNvSpPr>
          <p:nvPr>
            <p:ph type="body" sz="quarter" idx="14"/>
          </p:nvPr>
        </p:nvSpPr>
        <p:spPr bwMode="auto">
          <a:xfrm>
            <a:off x="1695450" y="4562475"/>
            <a:ext cx="1296830" cy="1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err="1">
                <a:solidFill>
                  <a:schemeClr val="tx1"/>
                </a:solidFill>
                <a:latin typeface="+mn-lt"/>
              </a:rPr>
              <a:t>Sources</a:t>
            </a:r>
            <a:r>
              <a:rPr lang="hr-HR" altLang="sr-Latn-RS" sz="800" dirty="0">
                <a:solidFill>
                  <a:schemeClr val="tx1"/>
                </a:solidFill>
                <a:latin typeface="+mn-lt"/>
              </a:rPr>
              <a:t>: </a:t>
            </a:r>
            <a:r>
              <a:rPr lang="hr-HR" altLang="sr-Latn-RS" sz="800" dirty="0" err="1">
                <a:solidFill>
                  <a:schemeClr val="tx1"/>
                </a:solidFill>
                <a:latin typeface="+mn-lt"/>
              </a:rPr>
              <a:t>Eurostat</a:t>
            </a:r>
            <a:r>
              <a:rPr lang="hr-HR" altLang="sr-Latn-RS" sz="800" dirty="0">
                <a:solidFill>
                  <a:schemeClr val="tx1"/>
                </a:solidFill>
                <a:latin typeface="+mn-lt"/>
              </a:rPr>
              <a:t> </a:t>
            </a:r>
            <a:r>
              <a:rPr lang="hr-HR" altLang="sr-Latn-RS" sz="800" dirty="0" err="1">
                <a:solidFill>
                  <a:schemeClr val="tx1"/>
                </a:solidFill>
                <a:latin typeface="+mn-lt"/>
              </a:rPr>
              <a:t>and</a:t>
            </a:r>
            <a:r>
              <a:rPr lang="hr-HR" altLang="sr-Latn-RS" sz="800" dirty="0">
                <a:solidFill>
                  <a:schemeClr val="tx1"/>
                </a:solidFill>
                <a:latin typeface="+mn-lt"/>
              </a:rPr>
              <a:t> </a:t>
            </a:r>
            <a:r>
              <a:rPr lang="hr-HR" altLang="sr-Latn-RS" sz="800" dirty="0" err="1">
                <a:solidFill>
                  <a:schemeClr val="tx1"/>
                </a:solidFill>
                <a:latin typeface="+mn-lt"/>
              </a:rPr>
              <a:t>CNB</a:t>
            </a:r>
            <a:r>
              <a:rPr lang="hr-HR" altLang="sr-Latn-RS" sz="800" dirty="0">
                <a:solidFill>
                  <a:schemeClr val="tx1"/>
                </a:solidFill>
                <a:latin typeface="+mn-lt"/>
              </a:rPr>
              <a:t>.</a:t>
            </a:r>
          </a:p>
        </p:txBody>
      </p:sp>
      <p:sp>
        <p:nvSpPr>
          <p:cNvPr id="93186" name="Rectangle 2"/>
          <p:cNvSpPr>
            <a:spLocks noGrp="1" noChangeArrowheads="1"/>
          </p:cNvSpPr>
          <p:nvPr>
            <p:ph type="title"/>
          </p:nvPr>
        </p:nvSpPr>
        <p:spPr>
          <a:xfrm>
            <a:off x="719138" y="533257"/>
            <a:ext cx="7700962" cy="321627"/>
          </a:xfrm>
        </p:spPr>
        <p:txBody>
          <a:bodyPr/>
          <a:lstStyle/>
          <a:p>
            <a:r>
              <a:rPr lang="en-US" altLang="sr-Latn-RS" dirty="0"/>
              <a:t>Current and capital account balance by countries</a:t>
            </a:r>
            <a:r>
              <a:rPr lang="hr-HR" altLang="sr-Latn-RS" dirty="0"/>
              <a:t>, 2021 </a:t>
            </a:r>
          </a:p>
        </p:txBody>
      </p:sp>
      <p:pic>
        <p:nvPicPr>
          <p:cNvPr id="2" name="Slika 1">
            <a:extLst>
              <a:ext uri="{FF2B5EF4-FFF2-40B4-BE49-F238E27FC236}">
                <a16:creationId xmlns:a16="http://schemas.microsoft.com/office/drawing/2014/main" id="{6407D32C-B102-4B9C-9A62-FAEE85E5C66C}"/>
              </a:ext>
            </a:extLst>
          </p:cNvPr>
          <p:cNvPicPr/>
          <p:nvPr>
            <p:ph idx="1"/>
          </p:nvPr>
        </p:nvPicPr>
        <p:blipFill>
          <a:blip r:embed="rId3"/>
          <a:stretch>
            <a:fillRect/>
          </a:stretch>
        </p:blipFill>
        <p:spPr>
          <a:xfrm>
            <a:off x="1697038" y="1203325"/>
            <a:ext cx="4949825" cy="3325813"/>
          </a:xfrm>
          <a:prstGeom prst="rect">
            <a:avLst/>
          </a:prstGeom>
        </p:spPr>
      </p:pic>
    </p:spTree>
    <p:extLst>
      <p:ext uri="{BB962C8B-B14F-4D97-AF65-F5344CB8AC3E}">
        <p14:creationId xmlns:p14="http://schemas.microsoft.com/office/powerpoint/2010/main" val="656460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46</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6"/>
          <p:cNvSpPr>
            <a:spLocks noGrp="1" noChangeArrowheads="1"/>
          </p:cNvSpPr>
          <p:nvPr>
            <p:ph type="body" sz="quarter" idx="14"/>
          </p:nvPr>
        </p:nvSpPr>
        <p:spPr bwMode="auto">
          <a:xfrm>
            <a:off x="1789113" y="4612749"/>
            <a:ext cx="2578408" cy="1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95234" name="Rectangle 2"/>
          <p:cNvSpPr>
            <a:spLocks noGrp="1" noChangeArrowheads="1"/>
          </p:cNvSpPr>
          <p:nvPr>
            <p:ph type="title"/>
          </p:nvPr>
        </p:nvSpPr>
        <p:spPr>
          <a:xfrm>
            <a:off x="719138" y="533257"/>
            <a:ext cx="7700962" cy="643253"/>
          </a:xfrm>
        </p:spPr>
        <p:txBody>
          <a:bodyPr/>
          <a:lstStyle/>
          <a:p>
            <a:r>
              <a:rPr lang="en-US" altLang="sr-Latn-RS" dirty="0"/>
              <a:t>Daily nominal exchange rates </a:t>
            </a:r>
            <a:br>
              <a:rPr lang="hr-HR" altLang="sr-Latn-RS" dirty="0"/>
            </a:br>
            <a:r>
              <a:rPr lang="en-US" altLang="sr-Latn-RS" dirty="0"/>
              <a:t>HRK vs. EUR, USD and CHF </a:t>
            </a:r>
            <a:endParaRPr lang="hr-HR" altLang="sr-Latn-RS" dirty="0"/>
          </a:p>
        </p:txBody>
      </p:sp>
      <p:pic>
        <p:nvPicPr>
          <p:cNvPr id="2" name="Slika 1">
            <a:extLst>
              <a:ext uri="{FF2B5EF4-FFF2-40B4-BE49-F238E27FC236}">
                <a16:creationId xmlns:a16="http://schemas.microsoft.com/office/drawing/2014/main" id="{F26642CD-9870-4F9F-B124-676DE0688E6E}"/>
              </a:ext>
            </a:extLst>
          </p:cNvPr>
          <p:cNvPicPr/>
          <p:nvPr>
            <p:ph idx="1"/>
          </p:nvPr>
        </p:nvPicPr>
        <p:blipFill>
          <a:blip r:embed="rId3"/>
          <a:stretch>
            <a:fillRect/>
          </a:stretch>
        </p:blipFill>
        <p:spPr>
          <a:xfrm>
            <a:off x="1461976" y="1349767"/>
            <a:ext cx="5565306" cy="3035289"/>
          </a:xfrm>
          <a:prstGeom prst="rect">
            <a:avLst/>
          </a:prstGeom>
        </p:spPr>
      </p:pic>
    </p:spTree>
    <p:extLst>
      <p:ext uri="{BB962C8B-B14F-4D97-AF65-F5344CB8AC3E}">
        <p14:creationId xmlns:p14="http://schemas.microsoft.com/office/powerpoint/2010/main" val="8968166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47</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10"/>
          <p:cNvSpPr>
            <a:spLocks noGrp="1" noChangeArrowheads="1"/>
          </p:cNvSpPr>
          <p:nvPr>
            <p:ph type="body" sz="quarter" idx="14"/>
          </p:nvPr>
        </p:nvSpPr>
        <p:spPr bwMode="auto">
          <a:xfrm>
            <a:off x="5841692" y="2414660"/>
            <a:ext cx="2578408" cy="98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The real effective exchange rate of the </a:t>
            </a:r>
            <a:r>
              <a:rPr lang="en-US" altLang="sr-Latn-RS" sz="800" dirty="0" err="1">
                <a:solidFill>
                  <a:schemeClr val="tx1"/>
                </a:solidFill>
                <a:latin typeface="+mn-lt"/>
              </a:rPr>
              <a:t>kuna</a:t>
            </a:r>
            <a:r>
              <a:rPr lang="en-US" altLang="sr-Latn-RS" sz="800" dirty="0">
                <a:solidFill>
                  <a:schemeClr val="tx1"/>
                </a:solidFill>
                <a:latin typeface="+mn-lt"/>
              </a:rPr>
              <a:t> deflated by producer prices is based on the Croatian index of industrial producer prices on the total market. The unit </a:t>
            </a:r>
            <a:r>
              <a:rPr lang="en-US" altLang="sr-Latn-RS" sz="800" dirty="0" err="1">
                <a:solidFill>
                  <a:schemeClr val="tx1"/>
                </a:solidFill>
                <a:latin typeface="+mn-lt"/>
              </a:rPr>
              <a:t>labour</a:t>
            </a:r>
            <a:r>
              <a:rPr lang="en-US" altLang="sr-Latn-RS" sz="800" dirty="0">
                <a:solidFill>
                  <a:schemeClr val="tx1"/>
                </a:solidFill>
                <a:latin typeface="+mn-lt"/>
              </a:rPr>
              <a:t> cost (</a:t>
            </a:r>
            <a:r>
              <a:rPr lang="en-US" altLang="sr-Latn-RS" sz="800" dirty="0" err="1">
                <a:solidFill>
                  <a:schemeClr val="tx1"/>
                </a:solidFill>
                <a:latin typeface="+mn-lt"/>
              </a:rPr>
              <a:t>ULC</a:t>
            </a:r>
            <a:r>
              <a:rPr lang="en-US" altLang="sr-Latn-RS" sz="800" dirty="0">
                <a:solidFill>
                  <a:schemeClr val="tx1"/>
                </a:solidFill>
                <a:latin typeface="+mn-lt"/>
              </a:rPr>
              <a:t>) is defined as the ratio of </a:t>
            </a:r>
            <a:r>
              <a:rPr lang="en-US" altLang="sr-Latn-RS" sz="800" dirty="0" err="1">
                <a:solidFill>
                  <a:schemeClr val="tx1"/>
                </a:solidFill>
                <a:latin typeface="+mn-lt"/>
              </a:rPr>
              <a:t>labour</a:t>
            </a:r>
            <a:r>
              <a:rPr lang="en-US" altLang="sr-Latn-RS" sz="800" dirty="0">
                <a:solidFill>
                  <a:schemeClr val="tx1"/>
                </a:solidFill>
                <a:latin typeface="+mn-lt"/>
              </a:rPr>
              <a:t> costs to </a:t>
            </a:r>
            <a:r>
              <a:rPr lang="en-US" altLang="sr-Latn-RS" sz="800" dirty="0" err="1">
                <a:solidFill>
                  <a:schemeClr val="tx1"/>
                </a:solidFill>
                <a:latin typeface="+mn-lt"/>
              </a:rPr>
              <a:t>labour</a:t>
            </a:r>
            <a:r>
              <a:rPr lang="en-US" altLang="sr-Latn-RS" sz="800" dirty="0">
                <a:solidFill>
                  <a:schemeClr val="tx1"/>
                </a:solidFill>
                <a:latin typeface="+mn-lt"/>
              </a:rPr>
              <a:t> productivity (expressed as GDP per employee). </a:t>
            </a:r>
            <a:endParaRPr lang="hr-HR" altLang="sr-Latn-RS" sz="800" dirty="0">
              <a:solidFill>
                <a:schemeClr val="tx1"/>
              </a:solidFill>
              <a:latin typeface="+mn-lt"/>
            </a:endParaRP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97282" name="Rectangle 2"/>
          <p:cNvSpPr>
            <a:spLocks noGrp="1" noChangeArrowheads="1"/>
          </p:cNvSpPr>
          <p:nvPr>
            <p:ph type="title"/>
          </p:nvPr>
        </p:nvSpPr>
        <p:spPr>
          <a:xfrm>
            <a:off x="719138" y="533257"/>
            <a:ext cx="7700962" cy="321627"/>
          </a:xfrm>
        </p:spPr>
        <p:txBody>
          <a:bodyPr/>
          <a:lstStyle/>
          <a:p>
            <a:r>
              <a:rPr lang="en-US" altLang="sr-Latn-RS" dirty="0"/>
              <a:t>Index of nominal and real</a:t>
            </a:r>
            <a:r>
              <a:rPr lang="hr-HR" altLang="sr-Latn-RS" dirty="0"/>
              <a:t> </a:t>
            </a:r>
            <a:r>
              <a:rPr lang="en-US" altLang="sr-Latn-RS" dirty="0"/>
              <a:t>effective </a:t>
            </a:r>
            <a:r>
              <a:rPr lang="en-US" altLang="sr-Latn-RS" dirty="0" err="1"/>
              <a:t>kuna</a:t>
            </a:r>
            <a:r>
              <a:rPr lang="en-US" altLang="sr-Latn-RS" dirty="0"/>
              <a:t> exchange rate</a:t>
            </a:r>
            <a:endParaRPr lang="hr-HR" altLang="sr-Latn-RS" dirty="0"/>
          </a:p>
        </p:txBody>
      </p:sp>
      <p:pic>
        <p:nvPicPr>
          <p:cNvPr id="2" name="Slika 1">
            <a:extLst>
              <a:ext uri="{FF2B5EF4-FFF2-40B4-BE49-F238E27FC236}">
                <a16:creationId xmlns:a16="http://schemas.microsoft.com/office/drawing/2014/main" id="{AF545233-38BC-44B6-9F7D-E4F73611F7EA}"/>
              </a:ext>
            </a:extLst>
          </p:cNvPr>
          <p:cNvPicPr/>
          <p:nvPr>
            <p:ph idx="1"/>
          </p:nvPr>
        </p:nvPicPr>
        <p:blipFill>
          <a:blip r:embed="rId3"/>
          <a:stretch>
            <a:fillRect/>
          </a:stretch>
        </p:blipFill>
        <p:spPr>
          <a:xfrm>
            <a:off x="719138" y="1152525"/>
            <a:ext cx="4962525" cy="3295650"/>
          </a:xfrm>
          <a:prstGeom prst="rect">
            <a:avLst/>
          </a:prstGeom>
        </p:spPr>
      </p:pic>
    </p:spTree>
    <p:extLst>
      <p:ext uri="{BB962C8B-B14F-4D97-AF65-F5344CB8AC3E}">
        <p14:creationId xmlns:p14="http://schemas.microsoft.com/office/powerpoint/2010/main" val="4142680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48</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4" name="Rectangle 7"/>
          <p:cNvSpPr>
            <a:spLocks noGrp="1" noChangeArrowheads="1"/>
          </p:cNvSpPr>
          <p:nvPr>
            <p:ph type="body" sz="quarter" idx="12"/>
          </p:nvPr>
        </p:nvSpPr>
        <p:spPr bwMode="auto">
          <a:xfrm>
            <a:off x="719138" y="4089213"/>
            <a:ext cx="7700962"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The fall of index denotes real effective appreciation.</a:t>
            </a:r>
            <a:r>
              <a:rPr lang="hr-HR" altLang="sr-Latn-RS" sz="800" dirty="0">
                <a:solidFill>
                  <a:schemeClr val="tx1"/>
                </a:solidFill>
                <a:latin typeface="+mn-lt"/>
              </a:rPr>
              <a:t> </a:t>
            </a:r>
          </a:p>
          <a:p>
            <a:pPr>
              <a:spcBef>
                <a:spcPct val="0"/>
              </a:spcBef>
              <a:buClrTx/>
              <a:buSzTx/>
              <a:buNone/>
            </a:pPr>
            <a:r>
              <a:rPr lang="en-US" altLang="sr-Latn-RS" sz="800" dirty="0">
                <a:solidFill>
                  <a:schemeClr val="tx1"/>
                </a:solidFill>
                <a:latin typeface="+mn-lt"/>
              </a:rPr>
              <a:t>Sources: BIS and </a:t>
            </a:r>
            <a:r>
              <a:rPr lang="en-US" altLang="sr-Latn-RS" sz="800" dirty="0" err="1">
                <a:solidFill>
                  <a:schemeClr val="tx1"/>
                </a:solidFill>
                <a:latin typeface="+mn-lt"/>
              </a:rPr>
              <a:t>CNB</a:t>
            </a:r>
            <a:r>
              <a:rPr lang="en-US" altLang="sr-Latn-RS" sz="800" dirty="0">
                <a:solidFill>
                  <a:schemeClr val="tx1"/>
                </a:solidFill>
                <a:latin typeface="+mn-lt"/>
              </a:rPr>
              <a:t>.</a:t>
            </a:r>
            <a:endParaRPr lang="hr-HR" altLang="sr-Latn-RS" sz="800" dirty="0">
              <a:solidFill>
                <a:schemeClr val="tx1"/>
              </a:solidFill>
              <a:latin typeface="+mn-lt"/>
            </a:endParaRPr>
          </a:p>
        </p:txBody>
      </p:sp>
      <p:sp>
        <p:nvSpPr>
          <p:cNvPr id="99330" name="Rectangle 2"/>
          <p:cNvSpPr>
            <a:spLocks noGrp="1" noChangeArrowheads="1"/>
          </p:cNvSpPr>
          <p:nvPr>
            <p:ph type="title"/>
          </p:nvPr>
        </p:nvSpPr>
        <p:spPr>
          <a:xfrm>
            <a:off x="719138" y="533257"/>
            <a:ext cx="7700962" cy="321627"/>
          </a:xfrm>
        </p:spPr>
        <p:txBody>
          <a:bodyPr/>
          <a:lstStyle/>
          <a:p>
            <a:r>
              <a:rPr lang="en-US" altLang="sr-Latn-RS" dirty="0"/>
              <a:t>Index of real effective exchange rate deflated by CPI</a:t>
            </a:r>
            <a:endParaRPr lang="hr-HR" altLang="sr-Latn-RS" sz="2700" dirty="0"/>
          </a:p>
        </p:txBody>
      </p:sp>
      <p:pic>
        <p:nvPicPr>
          <p:cNvPr id="2" name="Slika 1">
            <a:extLst>
              <a:ext uri="{FF2B5EF4-FFF2-40B4-BE49-F238E27FC236}">
                <a16:creationId xmlns:a16="http://schemas.microsoft.com/office/drawing/2014/main" id="{966419A7-9D43-4E18-9307-D58D69C1919E}"/>
              </a:ext>
            </a:extLst>
          </p:cNvPr>
          <p:cNvPicPr/>
          <p:nvPr>
            <p:ph sz="quarter" idx="15"/>
          </p:nvPr>
        </p:nvPicPr>
        <p:blipFill>
          <a:blip r:embed="rId3"/>
          <a:stretch>
            <a:fillRect/>
          </a:stretch>
        </p:blipFill>
        <p:spPr>
          <a:xfrm>
            <a:off x="788988" y="1339850"/>
            <a:ext cx="3640137" cy="2592388"/>
          </a:xfrm>
          <a:prstGeom prst="rect">
            <a:avLst/>
          </a:prstGeom>
        </p:spPr>
      </p:pic>
      <p:pic>
        <p:nvPicPr>
          <p:cNvPr id="3" name="Slika 2">
            <a:extLst>
              <a:ext uri="{FF2B5EF4-FFF2-40B4-BE49-F238E27FC236}">
                <a16:creationId xmlns:a16="http://schemas.microsoft.com/office/drawing/2014/main" id="{94D5E6B1-4D55-4673-BAB4-789B9D4BB3A8}"/>
              </a:ext>
            </a:extLst>
          </p:cNvPr>
          <p:cNvPicPr/>
          <p:nvPr>
            <p:ph sz="half" idx="2"/>
          </p:nvPr>
        </p:nvPicPr>
        <p:blipFill>
          <a:blip r:embed="rId4"/>
          <a:stretch>
            <a:fillRect/>
          </a:stretch>
        </p:blipFill>
        <p:spPr>
          <a:xfrm>
            <a:off x="4716463" y="1343025"/>
            <a:ext cx="3636962" cy="2586038"/>
          </a:xfrm>
          <a:prstGeom prst="rect">
            <a:avLst/>
          </a:prstGeom>
        </p:spPr>
      </p:pic>
    </p:spTree>
    <p:extLst>
      <p:ext uri="{BB962C8B-B14F-4D97-AF65-F5344CB8AC3E}">
        <p14:creationId xmlns:p14="http://schemas.microsoft.com/office/powerpoint/2010/main" val="3386852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49</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7"/>
          <p:cNvSpPr>
            <a:spLocks noGrp="1" noChangeArrowheads="1"/>
          </p:cNvSpPr>
          <p:nvPr>
            <p:ph type="body" sz="quarter" idx="14"/>
          </p:nvPr>
        </p:nvSpPr>
        <p:spPr bwMode="auto">
          <a:xfrm>
            <a:off x="6103793" y="2942083"/>
            <a:ext cx="1460336"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Seasonally adjusted data.</a:t>
            </a:r>
          </a:p>
          <a:p>
            <a:pPr>
              <a:spcBef>
                <a:spcPct val="0"/>
              </a:spcBef>
              <a:buClrTx/>
              <a:buSzTx/>
              <a:buNone/>
            </a:pPr>
            <a:r>
              <a:rPr lang="en-US" altLang="sr-Latn-RS" sz="800" dirty="0">
                <a:solidFill>
                  <a:schemeClr val="tx1"/>
                </a:solidFill>
                <a:latin typeface="+mn-lt"/>
              </a:rPr>
              <a:t>Sources: CBS and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101378" name="Rectangle 4"/>
          <p:cNvSpPr>
            <a:spLocks noGrp="1" noChangeArrowheads="1"/>
          </p:cNvSpPr>
          <p:nvPr>
            <p:ph type="title"/>
          </p:nvPr>
        </p:nvSpPr>
        <p:spPr/>
        <p:txBody>
          <a:bodyPr/>
          <a:lstStyle/>
          <a:p>
            <a:r>
              <a:rPr lang="en-GB" altLang="sr-Latn-RS" dirty="0"/>
              <a:t>Merchandise trade </a:t>
            </a:r>
            <a:endParaRPr lang="hr-HR" altLang="sr-Latn-RS" dirty="0"/>
          </a:p>
        </p:txBody>
      </p:sp>
      <p:pic>
        <p:nvPicPr>
          <p:cNvPr id="2" name="Slika 1">
            <a:extLst>
              <a:ext uri="{FF2B5EF4-FFF2-40B4-BE49-F238E27FC236}">
                <a16:creationId xmlns:a16="http://schemas.microsoft.com/office/drawing/2014/main" id="{F9D4C027-912F-440D-B9D1-1CE6576E3577}"/>
              </a:ext>
            </a:extLst>
          </p:cNvPr>
          <p:cNvPicPr/>
          <p:nvPr>
            <p:ph idx="1"/>
          </p:nvPr>
        </p:nvPicPr>
        <p:blipFill>
          <a:blip r:embed="rId3"/>
          <a:stretch>
            <a:fillRect/>
          </a:stretch>
        </p:blipFill>
        <p:spPr>
          <a:xfrm>
            <a:off x="920750" y="1295400"/>
            <a:ext cx="4962525" cy="3290888"/>
          </a:xfrm>
          <a:prstGeom prst="rect">
            <a:avLst/>
          </a:prstGeom>
        </p:spPr>
      </p:pic>
    </p:spTree>
    <p:extLst>
      <p:ext uri="{BB962C8B-B14F-4D97-AF65-F5344CB8AC3E}">
        <p14:creationId xmlns:p14="http://schemas.microsoft.com/office/powerpoint/2010/main" val="116358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a:xfrm>
            <a:off x="719138" y="540714"/>
            <a:ext cx="7700962" cy="321627"/>
          </a:xfrm>
        </p:spPr>
        <p:txBody>
          <a:bodyPr/>
          <a:lstStyle/>
          <a:p>
            <a:r>
              <a:rPr lang="hr-HR" altLang="sr-Latn-RS" dirty="0" err="1"/>
              <a:t>Structure</a:t>
            </a:r>
            <a:r>
              <a:rPr lang="hr-HR" altLang="sr-Latn-RS" dirty="0"/>
              <a:t> </a:t>
            </a:r>
            <a:r>
              <a:rPr lang="hr-HR" altLang="sr-Latn-RS" dirty="0" err="1"/>
              <a:t>of</a:t>
            </a:r>
            <a:r>
              <a:rPr lang="hr-HR" altLang="sr-Latn-RS" dirty="0"/>
              <a:t> </a:t>
            </a:r>
            <a:r>
              <a:rPr lang="hr-HR" altLang="sr-Latn-RS" dirty="0" err="1"/>
              <a:t>the</a:t>
            </a:r>
            <a:r>
              <a:rPr lang="hr-HR" altLang="sr-Latn-RS" dirty="0"/>
              <a:t> </a:t>
            </a:r>
            <a:r>
              <a:rPr lang="hr-HR" altLang="sr-Latn-RS" dirty="0" err="1"/>
              <a:t>CNB</a:t>
            </a:r>
            <a:endParaRPr lang="hr-HR" altLang="sr-Latn-RS" dirty="0"/>
          </a:p>
        </p:txBody>
      </p:sp>
      <p:sp>
        <p:nvSpPr>
          <p:cNvPr id="7" name="Rezervirano mjesto broja slajda 6"/>
          <p:cNvSpPr>
            <a:spLocks noGrp="1"/>
          </p:cNvSpPr>
          <p:nvPr>
            <p:ph type="sldNum" sz="quarter" idx="10"/>
          </p:nvPr>
        </p:nvSpPr>
        <p:spPr/>
        <p:txBody>
          <a:bodyPr/>
          <a:lstStyle/>
          <a:p>
            <a:fld id="{B3C66777-559C-41C4-AEA7-7444B2570E23}" type="slidenum">
              <a:rPr lang="hr-HR" smtClean="0"/>
              <a:t>5</a:t>
            </a:fld>
            <a:endParaRPr lang="hr-HR"/>
          </a:p>
        </p:txBody>
      </p:sp>
      <p:sp>
        <p:nvSpPr>
          <p:cNvPr id="8" name="Rezervirano mjesto podnožja 7"/>
          <p:cNvSpPr>
            <a:spLocks noGrp="1"/>
          </p:cNvSpPr>
          <p:nvPr>
            <p:ph type="ftr" sz="quarter" idx="11"/>
          </p:nvPr>
        </p:nvSpPr>
        <p:spPr/>
        <p:txBody>
          <a:bodyPr/>
          <a:lstStyle/>
          <a:p>
            <a:r>
              <a:rPr lang="hr-HR" altLang="sr-Latn-RS" dirty="0"/>
              <a:t>CENTRAL </a:t>
            </a:r>
            <a:r>
              <a:rPr lang="hr-HR" altLang="sr-Latn-RS" dirty="0" err="1"/>
              <a:t>BANK’S</a:t>
            </a:r>
            <a:r>
              <a:rPr lang="hr-HR" altLang="sr-Latn-RS" dirty="0"/>
              <a:t> </a:t>
            </a:r>
            <a:r>
              <a:rPr lang="hr-HR" altLang="sr-Latn-RS" dirty="0" err="1"/>
              <a:t>OBJECTIVES</a:t>
            </a:r>
            <a:r>
              <a:rPr lang="hr-HR" altLang="sr-Latn-RS" dirty="0"/>
              <a:t> </a:t>
            </a:r>
            <a:r>
              <a:rPr lang="hr-HR" altLang="sr-Latn-RS" dirty="0" err="1"/>
              <a:t>AND</a:t>
            </a:r>
            <a:r>
              <a:rPr lang="hr-HR" altLang="sr-Latn-RS" dirty="0"/>
              <a:t> </a:t>
            </a:r>
            <a:r>
              <a:rPr lang="hr-HR" altLang="sr-Latn-RS" dirty="0" err="1"/>
              <a:t>STRUCTURE</a:t>
            </a:r>
            <a:endParaRPr lang="hr-HR" altLang="sr-Latn-RS" dirty="0"/>
          </a:p>
        </p:txBody>
      </p:sp>
      <p:sp>
        <p:nvSpPr>
          <p:cNvPr id="2" name="Zaobljeni pravokutnik 1"/>
          <p:cNvSpPr/>
          <p:nvPr/>
        </p:nvSpPr>
        <p:spPr>
          <a:xfrm>
            <a:off x="240543" y="985535"/>
            <a:ext cx="2052000" cy="563418"/>
          </a:xfrm>
          <a:prstGeom prst="roundRect">
            <a:avLst>
              <a:gd name="adj" fmla="val 3675"/>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GOVERNOR</a:t>
            </a:r>
            <a:endParaRPr lang="hr-HR" sz="1000" dirty="0"/>
          </a:p>
        </p:txBody>
      </p:sp>
      <p:sp>
        <p:nvSpPr>
          <p:cNvPr id="9" name="Zaobljeni pravokutnik 8"/>
          <p:cNvSpPr/>
          <p:nvPr/>
        </p:nvSpPr>
        <p:spPr>
          <a:xfrm>
            <a:off x="2351081" y="985535"/>
            <a:ext cx="1003999" cy="563418"/>
          </a:xfrm>
          <a:prstGeom prst="roundRect">
            <a:avLst>
              <a:gd name="adj" fmla="val 3408"/>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Deputy</a:t>
            </a:r>
            <a:r>
              <a:rPr lang="hr-HR" sz="1000" dirty="0"/>
              <a:t> </a:t>
            </a:r>
            <a:r>
              <a:rPr lang="hr-HR" sz="1000" dirty="0" err="1"/>
              <a:t>Governor</a:t>
            </a:r>
            <a:endParaRPr lang="hr-HR" sz="1000" dirty="0"/>
          </a:p>
        </p:txBody>
      </p:sp>
      <p:sp>
        <p:nvSpPr>
          <p:cNvPr id="10" name="Zaobljeni pravokutnik 9"/>
          <p:cNvSpPr/>
          <p:nvPr/>
        </p:nvSpPr>
        <p:spPr>
          <a:xfrm>
            <a:off x="3421449" y="1259723"/>
            <a:ext cx="874451" cy="289229"/>
          </a:xfrm>
          <a:prstGeom prst="roundRect">
            <a:avLst>
              <a:gd name="adj" fmla="val 5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1" name="Zaobljeni pravokutnik 10"/>
          <p:cNvSpPr/>
          <p:nvPr/>
        </p:nvSpPr>
        <p:spPr>
          <a:xfrm>
            <a:off x="4362269" y="1251435"/>
            <a:ext cx="874451" cy="289229"/>
          </a:xfrm>
          <a:prstGeom prst="roundRect">
            <a:avLst>
              <a:gd name="adj" fmla="val 5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2" name="Zaobljeni pravokutnik 11"/>
          <p:cNvSpPr/>
          <p:nvPr/>
        </p:nvSpPr>
        <p:spPr>
          <a:xfrm>
            <a:off x="2358912" y="1610193"/>
            <a:ext cx="1004000" cy="792000"/>
          </a:xfrm>
          <a:prstGeom prst="roundRect">
            <a:avLst>
              <a:gd name="adj" fmla="val 1971"/>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95350"/>
            <a:r>
              <a:rPr lang="hr-HR" sz="800" dirty="0"/>
              <a:t>Central Banking </a:t>
            </a:r>
            <a:r>
              <a:rPr lang="hr-HR" sz="800" dirty="0" err="1"/>
              <a:t>Operations</a:t>
            </a:r>
            <a:r>
              <a:rPr lang="hr-HR" sz="800" dirty="0"/>
              <a:t> </a:t>
            </a:r>
            <a:r>
              <a:rPr lang="hr-HR" sz="800" dirty="0" err="1"/>
              <a:t>Area</a:t>
            </a:r>
            <a:endParaRPr lang="hr-HR" sz="800" dirty="0"/>
          </a:p>
        </p:txBody>
      </p:sp>
      <p:sp>
        <p:nvSpPr>
          <p:cNvPr id="13" name="Zaobljeni pravokutnik 12"/>
          <p:cNvSpPr/>
          <p:nvPr/>
        </p:nvSpPr>
        <p:spPr>
          <a:xfrm>
            <a:off x="5303089" y="1259724"/>
            <a:ext cx="874451" cy="289229"/>
          </a:xfrm>
          <a:prstGeom prst="roundRect">
            <a:avLst>
              <a:gd name="adj" fmla="val 5192"/>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4" name="Zaobljeni pravokutnik 13"/>
          <p:cNvSpPr/>
          <p:nvPr/>
        </p:nvSpPr>
        <p:spPr>
          <a:xfrm>
            <a:off x="6243909" y="1248961"/>
            <a:ext cx="874451" cy="289229"/>
          </a:xfrm>
          <a:prstGeom prst="roundRect">
            <a:avLst>
              <a:gd name="adj" fmla="val 5192"/>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5" name="Zaobljeni pravokutnik 14"/>
          <p:cNvSpPr/>
          <p:nvPr/>
        </p:nvSpPr>
        <p:spPr>
          <a:xfrm>
            <a:off x="7184729" y="1259724"/>
            <a:ext cx="874451" cy="289229"/>
          </a:xfrm>
          <a:prstGeom prst="roundRect">
            <a:avLst>
              <a:gd name="adj" fmla="val 51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6" name="Zaobljeni pravokutnik 15"/>
          <p:cNvSpPr/>
          <p:nvPr/>
        </p:nvSpPr>
        <p:spPr>
          <a:xfrm>
            <a:off x="8125549" y="1259724"/>
            <a:ext cx="874451" cy="289229"/>
          </a:xfrm>
          <a:prstGeom prst="roundRect">
            <a:avLst>
              <a:gd name="adj" fmla="val 5192"/>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1000" dirty="0" err="1"/>
              <a:t>Vicegovernor</a:t>
            </a:r>
            <a:endParaRPr lang="hr-HR" sz="1000" dirty="0"/>
          </a:p>
        </p:txBody>
      </p:sp>
      <p:sp>
        <p:nvSpPr>
          <p:cNvPr id="17" name="Zaobljeni pravokutnik 16"/>
          <p:cNvSpPr/>
          <p:nvPr/>
        </p:nvSpPr>
        <p:spPr>
          <a:xfrm>
            <a:off x="3421448" y="1610193"/>
            <a:ext cx="864000" cy="360000"/>
          </a:xfrm>
          <a:prstGeom prst="roundRect">
            <a:avLst>
              <a:gd name="adj" fmla="val 16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Statistics</a:t>
            </a:r>
            <a:r>
              <a:rPr lang="hr-HR" sz="800" dirty="0"/>
              <a:t> </a:t>
            </a:r>
            <a:r>
              <a:rPr lang="hr-HR" sz="800" dirty="0" err="1"/>
              <a:t>Area</a:t>
            </a:r>
            <a:endParaRPr lang="hr-HR" sz="800" dirty="0"/>
          </a:p>
        </p:txBody>
      </p:sp>
      <p:sp>
        <p:nvSpPr>
          <p:cNvPr id="18" name="Zaobljeni pravokutnik 17"/>
          <p:cNvSpPr/>
          <p:nvPr/>
        </p:nvSpPr>
        <p:spPr>
          <a:xfrm>
            <a:off x="3421449" y="2042190"/>
            <a:ext cx="874451" cy="792000"/>
          </a:xfrm>
          <a:prstGeom prst="roundRect">
            <a:avLst>
              <a:gd name="adj" fmla="val 16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Credit </a:t>
            </a:r>
            <a:r>
              <a:rPr lang="hr-HR" sz="800" dirty="0" err="1"/>
              <a:t>Institutions</a:t>
            </a:r>
            <a:r>
              <a:rPr lang="hr-HR" sz="800" dirty="0"/>
              <a:t> </a:t>
            </a:r>
            <a:r>
              <a:rPr lang="hr-HR" sz="800" dirty="0" err="1"/>
              <a:t>Resolvability</a:t>
            </a:r>
            <a:r>
              <a:rPr lang="hr-HR" sz="800" dirty="0"/>
              <a:t> </a:t>
            </a:r>
            <a:r>
              <a:rPr lang="hr-HR" sz="800" dirty="0" err="1"/>
              <a:t>Assessment</a:t>
            </a:r>
            <a:r>
              <a:rPr lang="hr-HR" sz="800" dirty="0"/>
              <a:t> Office</a:t>
            </a:r>
          </a:p>
        </p:txBody>
      </p:sp>
      <p:sp>
        <p:nvSpPr>
          <p:cNvPr id="19" name="Zaobljeni pravokutnik 18"/>
          <p:cNvSpPr/>
          <p:nvPr/>
        </p:nvSpPr>
        <p:spPr>
          <a:xfrm>
            <a:off x="4362269" y="1604900"/>
            <a:ext cx="874451" cy="792000"/>
          </a:xfrm>
          <a:prstGeom prst="roundRect">
            <a:avLst>
              <a:gd name="adj" fmla="val 286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Prudential </a:t>
            </a:r>
            <a:r>
              <a:rPr lang="hr-HR" sz="800" dirty="0" err="1"/>
              <a:t>Regulation</a:t>
            </a:r>
            <a:r>
              <a:rPr lang="hr-HR" sz="800" dirty="0"/>
              <a:t> </a:t>
            </a:r>
            <a:r>
              <a:rPr lang="hr-HR" sz="800" dirty="0" err="1"/>
              <a:t>and</a:t>
            </a:r>
            <a:r>
              <a:rPr lang="hr-HR" sz="800" dirty="0"/>
              <a:t> </a:t>
            </a:r>
            <a:r>
              <a:rPr lang="hr-HR" sz="800" dirty="0" err="1"/>
              <a:t>Methodology</a:t>
            </a:r>
            <a:r>
              <a:rPr lang="hr-HR" sz="800" dirty="0"/>
              <a:t> </a:t>
            </a:r>
            <a:r>
              <a:rPr lang="hr-HR" sz="800" dirty="0" err="1"/>
              <a:t>Area</a:t>
            </a:r>
            <a:endParaRPr lang="hr-HR" sz="800" dirty="0"/>
          </a:p>
        </p:txBody>
      </p:sp>
      <p:sp>
        <p:nvSpPr>
          <p:cNvPr id="20" name="Zaobljeni pravokutnik 19"/>
          <p:cNvSpPr/>
          <p:nvPr/>
        </p:nvSpPr>
        <p:spPr>
          <a:xfrm>
            <a:off x="4362269" y="2466424"/>
            <a:ext cx="874451" cy="360000"/>
          </a:xfrm>
          <a:prstGeom prst="roundRect">
            <a:avLst>
              <a:gd name="adj" fmla="val 286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Prudential </a:t>
            </a:r>
            <a:r>
              <a:rPr lang="hr-HR" sz="800" dirty="0" err="1"/>
              <a:t>Supervision</a:t>
            </a:r>
            <a:r>
              <a:rPr lang="hr-HR" sz="800" dirty="0"/>
              <a:t> </a:t>
            </a:r>
            <a:r>
              <a:rPr lang="hr-HR" sz="800" dirty="0" err="1"/>
              <a:t>Area</a:t>
            </a:r>
            <a:endParaRPr lang="hr-HR" sz="800" dirty="0"/>
          </a:p>
        </p:txBody>
      </p:sp>
      <p:sp>
        <p:nvSpPr>
          <p:cNvPr id="21" name="Zaobljeni pravokutnik 20"/>
          <p:cNvSpPr/>
          <p:nvPr/>
        </p:nvSpPr>
        <p:spPr>
          <a:xfrm>
            <a:off x="5303089" y="1613188"/>
            <a:ext cx="874451" cy="792000"/>
          </a:xfrm>
          <a:prstGeom prst="roundRect">
            <a:avLst>
              <a:gd name="adj" fmla="val 1693"/>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International </a:t>
            </a:r>
            <a:r>
              <a:rPr lang="hr-HR" sz="800" dirty="0" err="1"/>
              <a:t>Relations</a:t>
            </a:r>
            <a:r>
              <a:rPr lang="hr-HR" sz="800" dirty="0"/>
              <a:t> </a:t>
            </a:r>
            <a:r>
              <a:rPr lang="hr-HR" sz="800" dirty="0" err="1"/>
              <a:t>Area</a:t>
            </a:r>
            <a:endParaRPr lang="hr-HR" sz="800" dirty="0"/>
          </a:p>
        </p:txBody>
      </p:sp>
      <p:sp>
        <p:nvSpPr>
          <p:cNvPr id="22" name="Zaobljeni pravokutnik 21"/>
          <p:cNvSpPr/>
          <p:nvPr/>
        </p:nvSpPr>
        <p:spPr>
          <a:xfrm>
            <a:off x="6243909" y="1602424"/>
            <a:ext cx="874451" cy="792000"/>
          </a:xfrm>
          <a:prstGeom prst="roundRect">
            <a:avLst>
              <a:gd name="adj" fmla="val 286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Legal </a:t>
            </a:r>
            <a:r>
              <a:rPr lang="hr-HR" sz="800" dirty="0" err="1"/>
              <a:t>Area</a:t>
            </a:r>
            <a:endParaRPr lang="hr-HR" sz="800" dirty="0"/>
          </a:p>
        </p:txBody>
      </p:sp>
      <p:sp>
        <p:nvSpPr>
          <p:cNvPr id="23" name="Zaobljeni pravokutnik 22"/>
          <p:cNvSpPr/>
          <p:nvPr/>
        </p:nvSpPr>
        <p:spPr>
          <a:xfrm>
            <a:off x="8125549" y="1602424"/>
            <a:ext cx="874451" cy="792000"/>
          </a:xfrm>
          <a:prstGeom prst="roundRect">
            <a:avLst>
              <a:gd name="adj" fmla="val 2860"/>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Currency</a:t>
            </a:r>
            <a:r>
              <a:rPr lang="hr-HR" sz="800" dirty="0"/>
              <a:t> </a:t>
            </a:r>
            <a:r>
              <a:rPr lang="hr-HR" sz="800" dirty="0" err="1"/>
              <a:t>Area</a:t>
            </a:r>
            <a:endParaRPr lang="hr-HR" sz="800" dirty="0"/>
          </a:p>
        </p:txBody>
      </p:sp>
      <p:sp>
        <p:nvSpPr>
          <p:cNvPr id="24" name="Zaobljeni pravokutnik 23"/>
          <p:cNvSpPr/>
          <p:nvPr/>
        </p:nvSpPr>
        <p:spPr>
          <a:xfrm>
            <a:off x="7184729" y="1602424"/>
            <a:ext cx="874451" cy="792000"/>
          </a:xfrm>
          <a:prstGeom prst="roundRect">
            <a:avLst>
              <a:gd name="adj" fmla="val 2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Foreign</a:t>
            </a:r>
            <a:r>
              <a:rPr lang="hr-HR" sz="800" dirty="0"/>
              <a:t> Exchange </a:t>
            </a:r>
            <a:r>
              <a:rPr lang="hr-HR" sz="800" dirty="0" err="1"/>
              <a:t>Regulation</a:t>
            </a:r>
            <a:r>
              <a:rPr lang="hr-HR" sz="800" dirty="0"/>
              <a:t> Office</a:t>
            </a:r>
          </a:p>
        </p:txBody>
      </p:sp>
      <p:sp>
        <p:nvSpPr>
          <p:cNvPr id="25" name="Zaobljeni pravokutnik 24"/>
          <p:cNvSpPr/>
          <p:nvPr/>
        </p:nvSpPr>
        <p:spPr>
          <a:xfrm>
            <a:off x="1295140" y="1602424"/>
            <a:ext cx="1003999" cy="360000"/>
          </a:xfrm>
          <a:prstGeom prst="roundRect">
            <a:avLst>
              <a:gd name="adj" fmla="val 5192"/>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Chief</a:t>
            </a:r>
            <a:r>
              <a:rPr lang="hr-HR" sz="800" dirty="0"/>
              <a:t> </a:t>
            </a:r>
            <a:r>
              <a:rPr lang="hr-HR" sz="800" dirty="0" err="1"/>
              <a:t>Operating</a:t>
            </a:r>
            <a:r>
              <a:rPr lang="hr-HR" sz="800" dirty="0"/>
              <a:t> </a:t>
            </a:r>
            <a:r>
              <a:rPr lang="hr-HR" sz="800" dirty="0" err="1"/>
              <a:t>Officer</a:t>
            </a:r>
            <a:endParaRPr lang="hr-HR" sz="800" dirty="0"/>
          </a:p>
        </p:txBody>
      </p:sp>
      <p:sp>
        <p:nvSpPr>
          <p:cNvPr id="26" name="Zaobljeni pravokutnik 25"/>
          <p:cNvSpPr/>
          <p:nvPr/>
        </p:nvSpPr>
        <p:spPr>
          <a:xfrm>
            <a:off x="1294067" y="2034424"/>
            <a:ext cx="1003999" cy="360000"/>
          </a:xfrm>
          <a:prstGeom prst="roundRect">
            <a:avLst>
              <a:gd name="adj" fmla="val 5192"/>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Controlling</a:t>
            </a:r>
            <a:r>
              <a:rPr lang="hr-HR" sz="800" dirty="0"/>
              <a:t> </a:t>
            </a:r>
            <a:r>
              <a:rPr lang="hr-HR" sz="800" dirty="0" err="1"/>
              <a:t>and</a:t>
            </a:r>
            <a:r>
              <a:rPr lang="hr-HR" sz="800" dirty="0"/>
              <a:t> </a:t>
            </a:r>
            <a:r>
              <a:rPr lang="hr-HR" sz="800" dirty="0" err="1"/>
              <a:t>Accounting</a:t>
            </a:r>
            <a:r>
              <a:rPr lang="hr-HR" sz="800" dirty="0"/>
              <a:t> </a:t>
            </a:r>
            <a:r>
              <a:rPr lang="hr-HR" sz="800" dirty="0" err="1"/>
              <a:t>Area</a:t>
            </a:r>
            <a:endParaRPr lang="hr-HR" sz="800" dirty="0"/>
          </a:p>
        </p:txBody>
      </p:sp>
      <p:sp>
        <p:nvSpPr>
          <p:cNvPr id="27" name="Zaobljeni pravokutnik 26"/>
          <p:cNvSpPr/>
          <p:nvPr/>
        </p:nvSpPr>
        <p:spPr>
          <a:xfrm>
            <a:off x="4362269" y="2890700"/>
            <a:ext cx="874451" cy="792000"/>
          </a:xfrm>
          <a:prstGeom prst="roundRect">
            <a:avLst>
              <a:gd name="adj" fmla="val 286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Expert</a:t>
            </a:r>
            <a:r>
              <a:rPr lang="hr-HR" sz="800" dirty="0"/>
              <a:t> </a:t>
            </a:r>
            <a:r>
              <a:rPr lang="hr-HR" sz="800" dirty="0" err="1"/>
              <a:t>Supervision</a:t>
            </a:r>
            <a:r>
              <a:rPr lang="hr-HR" sz="800" dirty="0"/>
              <a:t> </a:t>
            </a:r>
            <a:r>
              <a:rPr lang="hr-HR" sz="800" dirty="0" err="1"/>
              <a:t>and</a:t>
            </a:r>
            <a:r>
              <a:rPr lang="hr-HR" sz="800" dirty="0"/>
              <a:t> </a:t>
            </a:r>
            <a:r>
              <a:rPr lang="hr-HR" sz="800" dirty="0" err="1"/>
              <a:t>Oversight</a:t>
            </a:r>
            <a:r>
              <a:rPr lang="hr-HR" sz="800" dirty="0"/>
              <a:t> </a:t>
            </a:r>
            <a:r>
              <a:rPr lang="hr-HR" sz="800" dirty="0" err="1"/>
              <a:t>Area</a:t>
            </a:r>
            <a:endParaRPr lang="hr-HR" sz="800" dirty="0"/>
          </a:p>
        </p:txBody>
      </p:sp>
      <p:sp>
        <p:nvSpPr>
          <p:cNvPr id="28" name="Zaobljeni pravokutnik 27"/>
          <p:cNvSpPr/>
          <p:nvPr/>
        </p:nvSpPr>
        <p:spPr>
          <a:xfrm>
            <a:off x="4362268" y="3746976"/>
            <a:ext cx="864000" cy="1188000"/>
          </a:xfrm>
          <a:prstGeom prst="roundRect">
            <a:avLst>
              <a:gd name="adj" fmla="val 402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Office for </a:t>
            </a:r>
            <a:r>
              <a:rPr lang="hr-HR" sz="800" dirty="0" err="1"/>
              <a:t>Coordination</a:t>
            </a:r>
            <a:r>
              <a:rPr lang="hr-HR" sz="800" dirty="0"/>
              <a:t> </a:t>
            </a:r>
            <a:r>
              <a:rPr lang="hr-HR" sz="800" dirty="0" err="1"/>
              <a:t>of</a:t>
            </a:r>
            <a:r>
              <a:rPr lang="hr-HR" sz="800" dirty="0"/>
              <a:t> Prudential </a:t>
            </a:r>
            <a:r>
              <a:rPr lang="hr-HR" sz="800" dirty="0" err="1"/>
              <a:t>Supervision</a:t>
            </a:r>
            <a:r>
              <a:rPr lang="hr-HR" sz="800" dirty="0"/>
              <a:t>, </a:t>
            </a:r>
            <a:r>
              <a:rPr lang="hr-HR" sz="800" dirty="0" err="1"/>
              <a:t>Oversight</a:t>
            </a:r>
            <a:r>
              <a:rPr lang="hr-HR" sz="800" dirty="0"/>
              <a:t> </a:t>
            </a:r>
            <a:r>
              <a:rPr lang="hr-HR" sz="800" dirty="0" err="1"/>
              <a:t>and</a:t>
            </a:r>
            <a:r>
              <a:rPr lang="hr-HR" sz="800" dirty="0"/>
              <a:t> </a:t>
            </a:r>
            <a:r>
              <a:rPr lang="hr-HR" sz="800" dirty="0" err="1"/>
              <a:t>Risk</a:t>
            </a:r>
            <a:r>
              <a:rPr lang="hr-HR" sz="800" dirty="0"/>
              <a:t> Management </a:t>
            </a:r>
            <a:r>
              <a:rPr lang="hr-HR" sz="800" dirty="0" err="1"/>
              <a:t>Activities</a:t>
            </a:r>
            <a:endParaRPr lang="hr-HR" sz="800" dirty="0"/>
          </a:p>
        </p:txBody>
      </p:sp>
      <p:sp>
        <p:nvSpPr>
          <p:cNvPr id="29" name="Zaobljeni pravokutnik 28"/>
          <p:cNvSpPr/>
          <p:nvPr/>
        </p:nvSpPr>
        <p:spPr>
          <a:xfrm>
            <a:off x="1294067" y="2466424"/>
            <a:ext cx="1003999" cy="360000"/>
          </a:xfrm>
          <a:prstGeom prst="roundRect">
            <a:avLst>
              <a:gd name="adj" fmla="val 5192"/>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Information</a:t>
            </a:r>
            <a:r>
              <a:rPr lang="hr-HR" sz="800" dirty="0"/>
              <a:t> Technology </a:t>
            </a:r>
            <a:r>
              <a:rPr lang="hr-HR" sz="800" dirty="0" err="1"/>
              <a:t>Area</a:t>
            </a:r>
            <a:endParaRPr lang="hr-HR" sz="800" dirty="0"/>
          </a:p>
        </p:txBody>
      </p:sp>
      <p:sp>
        <p:nvSpPr>
          <p:cNvPr id="30" name="Zaobljeni pravokutnik 29"/>
          <p:cNvSpPr/>
          <p:nvPr/>
        </p:nvSpPr>
        <p:spPr>
          <a:xfrm>
            <a:off x="1295140" y="2898424"/>
            <a:ext cx="1003999" cy="360000"/>
          </a:xfrm>
          <a:prstGeom prst="roundRect">
            <a:avLst>
              <a:gd name="adj" fmla="val 5192"/>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Support</a:t>
            </a:r>
            <a:r>
              <a:rPr lang="hr-HR" sz="800" dirty="0"/>
              <a:t> </a:t>
            </a:r>
            <a:r>
              <a:rPr lang="hr-HR" sz="800" dirty="0" err="1"/>
              <a:t>Services</a:t>
            </a:r>
            <a:r>
              <a:rPr lang="hr-HR" sz="800" dirty="0"/>
              <a:t> </a:t>
            </a:r>
            <a:r>
              <a:rPr lang="hr-HR" sz="800" dirty="0" err="1"/>
              <a:t>Area</a:t>
            </a:r>
            <a:endParaRPr lang="hr-HR" sz="800" dirty="0"/>
          </a:p>
        </p:txBody>
      </p:sp>
      <p:sp>
        <p:nvSpPr>
          <p:cNvPr id="31" name="Zaobljeni pravokutnik 30"/>
          <p:cNvSpPr/>
          <p:nvPr/>
        </p:nvSpPr>
        <p:spPr>
          <a:xfrm>
            <a:off x="1294067" y="3330424"/>
            <a:ext cx="1003999" cy="360000"/>
          </a:xfrm>
          <a:prstGeom prst="roundRect">
            <a:avLst>
              <a:gd name="adj" fmla="val 5192"/>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Security</a:t>
            </a:r>
            <a:r>
              <a:rPr lang="hr-HR" sz="800" dirty="0"/>
              <a:t> Office</a:t>
            </a:r>
          </a:p>
        </p:txBody>
      </p:sp>
      <p:sp>
        <p:nvSpPr>
          <p:cNvPr id="32" name="Zaobljeni pravokutnik 31"/>
          <p:cNvSpPr/>
          <p:nvPr/>
        </p:nvSpPr>
        <p:spPr>
          <a:xfrm>
            <a:off x="240541" y="2898424"/>
            <a:ext cx="1003999" cy="792000"/>
          </a:xfrm>
          <a:prstGeom prst="roundRect">
            <a:avLst>
              <a:gd name="adj" fmla="val 3923"/>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Compliance</a:t>
            </a:r>
            <a:r>
              <a:rPr lang="hr-HR" sz="800" dirty="0"/>
              <a:t> Office</a:t>
            </a:r>
          </a:p>
        </p:txBody>
      </p:sp>
      <p:sp>
        <p:nvSpPr>
          <p:cNvPr id="33" name="Zaobljeni pravokutnik 32"/>
          <p:cNvSpPr/>
          <p:nvPr/>
        </p:nvSpPr>
        <p:spPr>
          <a:xfrm>
            <a:off x="240541" y="3770190"/>
            <a:ext cx="1003999" cy="360000"/>
          </a:xfrm>
          <a:prstGeom prst="roundRect">
            <a:avLst>
              <a:gd name="adj" fmla="val 5192"/>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Payment</a:t>
            </a:r>
            <a:r>
              <a:rPr lang="hr-HR" sz="800" dirty="0"/>
              <a:t> </a:t>
            </a:r>
            <a:r>
              <a:rPr lang="hr-HR" sz="800" dirty="0" err="1"/>
              <a:t>Operations</a:t>
            </a:r>
            <a:r>
              <a:rPr lang="hr-HR" sz="800" dirty="0"/>
              <a:t> </a:t>
            </a:r>
            <a:r>
              <a:rPr lang="hr-HR" sz="800" dirty="0" err="1"/>
              <a:t>Area</a:t>
            </a:r>
            <a:endParaRPr lang="hr-HR" sz="800" dirty="0"/>
          </a:p>
        </p:txBody>
      </p:sp>
      <p:sp>
        <p:nvSpPr>
          <p:cNvPr id="34" name="Zaobljeni pravokutnik 33"/>
          <p:cNvSpPr/>
          <p:nvPr/>
        </p:nvSpPr>
        <p:spPr>
          <a:xfrm>
            <a:off x="240543" y="1602424"/>
            <a:ext cx="1003999" cy="360000"/>
          </a:xfrm>
          <a:prstGeom prst="roundRect">
            <a:avLst>
              <a:gd name="adj" fmla="val 5192"/>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Chief</a:t>
            </a:r>
            <a:r>
              <a:rPr lang="hr-HR" sz="800" dirty="0"/>
              <a:t> </a:t>
            </a:r>
            <a:r>
              <a:rPr lang="hr-HR" sz="800" dirty="0" err="1"/>
              <a:t>Economist</a:t>
            </a:r>
            <a:endParaRPr lang="hr-HR" sz="800" dirty="0"/>
          </a:p>
        </p:txBody>
      </p:sp>
      <p:sp>
        <p:nvSpPr>
          <p:cNvPr id="35" name="Zaobljeni pravokutnik 34"/>
          <p:cNvSpPr/>
          <p:nvPr/>
        </p:nvSpPr>
        <p:spPr>
          <a:xfrm>
            <a:off x="240542" y="2034424"/>
            <a:ext cx="1003999" cy="360000"/>
          </a:xfrm>
          <a:prstGeom prst="roundRect">
            <a:avLst>
              <a:gd name="adj" fmla="val 5192"/>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Research </a:t>
            </a:r>
            <a:r>
              <a:rPr lang="hr-HR" sz="800" dirty="0" err="1"/>
              <a:t>Area</a:t>
            </a:r>
            <a:endParaRPr lang="hr-HR" sz="800" dirty="0"/>
          </a:p>
        </p:txBody>
      </p:sp>
      <p:sp>
        <p:nvSpPr>
          <p:cNvPr id="36" name="Zaobljeni pravokutnik 35"/>
          <p:cNvSpPr/>
          <p:nvPr/>
        </p:nvSpPr>
        <p:spPr>
          <a:xfrm>
            <a:off x="2358912" y="2474190"/>
            <a:ext cx="1003999" cy="360000"/>
          </a:xfrm>
          <a:prstGeom prst="roundRect">
            <a:avLst>
              <a:gd name="adj" fmla="val 5192"/>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Communications </a:t>
            </a:r>
            <a:r>
              <a:rPr lang="hr-HR" sz="800" dirty="0" err="1"/>
              <a:t>Area</a:t>
            </a:r>
            <a:endParaRPr lang="hr-HR" sz="800" dirty="0"/>
          </a:p>
        </p:txBody>
      </p:sp>
      <p:sp>
        <p:nvSpPr>
          <p:cNvPr id="37" name="Zaobljeni pravokutnik 36"/>
          <p:cNvSpPr/>
          <p:nvPr/>
        </p:nvSpPr>
        <p:spPr>
          <a:xfrm>
            <a:off x="2358912" y="2903900"/>
            <a:ext cx="1003999" cy="360000"/>
          </a:xfrm>
          <a:prstGeom prst="roundRect">
            <a:avLst>
              <a:gd name="adj" fmla="val 5192"/>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a:t>Office </a:t>
            </a:r>
            <a:r>
              <a:rPr lang="hr-HR" sz="800" dirty="0" err="1"/>
              <a:t>of</a:t>
            </a:r>
            <a:r>
              <a:rPr lang="hr-HR" sz="800" dirty="0"/>
              <a:t> </a:t>
            </a:r>
            <a:r>
              <a:rPr lang="hr-HR" sz="800" dirty="0" err="1"/>
              <a:t>the</a:t>
            </a:r>
            <a:r>
              <a:rPr lang="hr-HR" sz="800" dirty="0"/>
              <a:t> </a:t>
            </a:r>
            <a:r>
              <a:rPr lang="hr-HR" sz="800" dirty="0" err="1"/>
              <a:t>Governor</a:t>
            </a:r>
            <a:endParaRPr lang="hr-HR" sz="800" dirty="0"/>
          </a:p>
        </p:txBody>
      </p:sp>
      <p:sp>
        <p:nvSpPr>
          <p:cNvPr id="38" name="Zaobljeni pravokutnik 37"/>
          <p:cNvSpPr/>
          <p:nvPr/>
        </p:nvSpPr>
        <p:spPr>
          <a:xfrm>
            <a:off x="2358912" y="3333610"/>
            <a:ext cx="1003999" cy="360000"/>
          </a:xfrm>
          <a:prstGeom prst="roundRect">
            <a:avLst>
              <a:gd name="adj" fmla="val 5192"/>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Internal</a:t>
            </a:r>
            <a:r>
              <a:rPr lang="hr-HR" sz="800" dirty="0"/>
              <a:t> Audit Office</a:t>
            </a:r>
          </a:p>
        </p:txBody>
      </p:sp>
      <p:sp>
        <p:nvSpPr>
          <p:cNvPr id="39" name="Zaobljeni pravokutnik 38"/>
          <p:cNvSpPr/>
          <p:nvPr/>
        </p:nvSpPr>
        <p:spPr>
          <a:xfrm>
            <a:off x="2358912" y="3770190"/>
            <a:ext cx="1003999" cy="360000"/>
          </a:xfrm>
          <a:prstGeom prst="roundRect">
            <a:avLst>
              <a:gd name="adj" fmla="val 5192"/>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Visitors</a:t>
            </a:r>
            <a:r>
              <a:rPr lang="hr-HR" sz="800" dirty="0"/>
              <a:t>’ Centre</a:t>
            </a:r>
          </a:p>
        </p:txBody>
      </p:sp>
      <p:sp>
        <p:nvSpPr>
          <p:cNvPr id="40" name="Zaobljeni pravokutnik 39"/>
          <p:cNvSpPr/>
          <p:nvPr/>
        </p:nvSpPr>
        <p:spPr>
          <a:xfrm>
            <a:off x="7186063" y="2466424"/>
            <a:ext cx="874451" cy="792000"/>
          </a:xfrm>
          <a:prstGeom prst="roundRect">
            <a:avLst>
              <a:gd name="adj" fmla="val 2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Succession</a:t>
            </a:r>
            <a:r>
              <a:rPr lang="hr-HR" sz="800" dirty="0"/>
              <a:t> </a:t>
            </a:r>
            <a:r>
              <a:rPr lang="hr-HR" sz="800" dirty="0" err="1"/>
              <a:t>Issues</a:t>
            </a:r>
            <a:r>
              <a:rPr lang="hr-HR" sz="800" dirty="0"/>
              <a:t> </a:t>
            </a:r>
            <a:r>
              <a:rPr lang="hr-HR" sz="800" dirty="0" err="1"/>
              <a:t>Coordination</a:t>
            </a:r>
            <a:r>
              <a:rPr lang="hr-HR" sz="800" dirty="0"/>
              <a:t> Office</a:t>
            </a:r>
          </a:p>
        </p:txBody>
      </p:sp>
      <p:sp>
        <p:nvSpPr>
          <p:cNvPr id="41" name="Zaobljeni pravokutnik 40"/>
          <p:cNvSpPr/>
          <p:nvPr/>
        </p:nvSpPr>
        <p:spPr>
          <a:xfrm>
            <a:off x="6243909" y="2474190"/>
            <a:ext cx="874451" cy="792000"/>
          </a:xfrm>
          <a:prstGeom prst="roundRect">
            <a:avLst>
              <a:gd name="adj" fmla="val 2860"/>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hr-HR" sz="800" dirty="0" err="1"/>
              <a:t>Consumer</a:t>
            </a:r>
            <a:r>
              <a:rPr lang="hr-HR" sz="800" dirty="0"/>
              <a:t> Protection Monitoring Office</a:t>
            </a:r>
          </a:p>
        </p:txBody>
      </p:sp>
    </p:spTree>
    <p:extLst>
      <p:ext uri="{BB962C8B-B14F-4D97-AF65-F5344CB8AC3E}">
        <p14:creationId xmlns:p14="http://schemas.microsoft.com/office/powerpoint/2010/main" val="1461293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50</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1" name="Rectangle 11"/>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According to BPM6 and ESA2010 methodology. </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103426" name="Rectangle 6"/>
          <p:cNvSpPr>
            <a:spLocks noGrp="1" noChangeArrowheads="1"/>
          </p:cNvSpPr>
          <p:nvPr>
            <p:ph type="title"/>
          </p:nvPr>
        </p:nvSpPr>
        <p:spPr/>
        <p:txBody>
          <a:bodyPr/>
          <a:lstStyle/>
          <a:p>
            <a:r>
              <a:rPr lang="en-US" altLang="sr-Latn-RS" dirty="0"/>
              <a:t>Gross external debt by debtors </a:t>
            </a:r>
            <a:endParaRPr lang="hr-HR" altLang="sr-Latn-RS" dirty="0"/>
          </a:p>
        </p:txBody>
      </p:sp>
      <p:pic>
        <p:nvPicPr>
          <p:cNvPr id="2" name="Slika 1">
            <a:extLst>
              <a:ext uri="{FF2B5EF4-FFF2-40B4-BE49-F238E27FC236}">
                <a16:creationId xmlns:a16="http://schemas.microsoft.com/office/drawing/2014/main" id="{057F4AEC-FCC0-4717-82DA-DD3DBEF99859}"/>
              </a:ext>
            </a:extLst>
          </p:cNvPr>
          <p:cNvPicPr/>
          <p:nvPr>
            <p:ph idx="1"/>
          </p:nvPr>
        </p:nvPicPr>
        <p:blipFill>
          <a:blip r:embed="rId3"/>
          <a:stretch>
            <a:fillRect/>
          </a:stretch>
        </p:blipFill>
        <p:spPr>
          <a:xfrm>
            <a:off x="719138" y="1314286"/>
            <a:ext cx="4964113" cy="3303588"/>
          </a:xfrm>
          <a:prstGeom prst="rect">
            <a:avLst/>
          </a:prstGeom>
        </p:spPr>
      </p:pic>
    </p:spTree>
    <p:extLst>
      <p:ext uri="{BB962C8B-B14F-4D97-AF65-F5344CB8AC3E}">
        <p14:creationId xmlns:p14="http://schemas.microsoft.com/office/powerpoint/2010/main" val="2266937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51</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1" name="Rectangle 6"/>
          <p:cNvSpPr>
            <a:spLocks noGrp="1" noChangeArrowheads="1"/>
          </p:cNvSpPr>
          <p:nvPr>
            <p:ph type="body" sz="quarter" idx="14"/>
          </p:nvPr>
        </p:nvSpPr>
        <p:spPr bwMode="auto">
          <a:xfrm>
            <a:off x="1787525" y="4436217"/>
            <a:ext cx="2578408" cy="1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err="1">
                <a:solidFill>
                  <a:schemeClr val="tx1"/>
                </a:solidFill>
                <a:latin typeface="Arial" panose="020B0604020202020204" pitchFamily="34" charset="0"/>
                <a:cs typeface="Arial" panose="020B0604020202020204" pitchFamily="34" charset="0"/>
              </a:rPr>
              <a:t>Source</a:t>
            </a:r>
            <a:r>
              <a:rPr lang="hr-HR" altLang="sr-Latn-RS" sz="800" dirty="0">
                <a:solidFill>
                  <a:schemeClr val="tx1"/>
                </a:solidFill>
                <a:latin typeface="Arial" panose="020B0604020202020204" pitchFamily="34" charset="0"/>
                <a:cs typeface="Arial" panose="020B0604020202020204" pitchFamily="34" charset="0"/>
              </a:rPr>
              <a:t>: </a:t>
            </a:r>
            <a:r>
              <a:rPr lang="hr-HR" altLang="sr-Latn-RS" sz="800" dirty="0" err="1">
                <a:solidFill>
                  <a:schemeClr val="tx1"/>
                </a:solidFill>
                <a:latin typeface="Arial" panose="020B0604020202020204" pitchFamily="34" charset="0"/>
                <a:cs typeface="Arial" panose="020B0604020202020204" pitchFamily="34" charset="0"/>
              </a:rPr>
              <a:t>CNB</a:t>
            </a:r>
            <a:r>
              <a:rPr lang="hr-HR" altLang="sr-Latn-RS" sz="800" dirty="0">
                <a:solidFill>
                  <a:schemeClr val="tx1"/>
                </a:solidFill>
                <a:latin typeface="Arial" panose="020B0604020202020204" pitchFamily="34" charset="0"/>
                <a:cs typeface="Arial" panose="020B0604020202020204" pitchFamily="34" charset="0"/>
              </a:rPr>
              <a:t>.</a:t>
            </a:r>
            <a:endParaRPr lang="en-GB" altLang="sr-Latn-RS" sz="800" dirty="0">
              <a:solidFill>
                <a:schemeClr val="tx1"/>
              </a:solidFill>
              <a:latin typeface="Arial" panose="020B0604020202020204" pitchFamily="34" charset="0"/>
              <a:cs typeface="Arial" panose="020B0604020202020204" pitchFamily="34" charset="0"/>
            </a:endParaRPr>
          </a:p>
        </p:txBody>
      </p:sp>
      <p:sp>
        <p:nvSpPr>
          <p:cNvPr id="105474" name="Rectangle 2"/>
          <p:cNvSpPr>
            <a:spLocks noGrp="1" noChangeArrowheads="1"/>
          </p:cNvSpPr>
          <p:nvPr>
            <p:ph type="title"/>
          </p:nvPr>
        </p:nvSpPr>
        <p:spPr/>
        <p:txBody>
          <a:bodyPr/>
          <a:lstStyle/>
          <a:p>
            <a:r>
              <a:rPr lang="en-US" altLang="sr-Latn-RS" dirty="0"/>
              <a:t>Gross external debt </a:t>
            </a:r>
            <a:r>
              <a:rPr lang="hr-HR" altLang="sr-Latn-RS" dirty="0"/>
              <a:t>b</a:t>
            </a:r>
            <a:r>
              <a:rPr lang="en-US" altLang="sr-Latn-RS" dirty="0"/>
              <a:t>y creditors</a:t>
            </a:r>
            <a:endParaRPr lang="pl-PL" altLang="sr-Latn-RS" dirty="0"/>
          </a:p>
        </p:txBody>
      </p:sp>
      <p:pic>
        <p:nvPicPr>
          <p:cNvPr id="2" name="Slika 1">
            <a:extLst>
              <a:ext uri="{FF2B5EF4-FFF2-40B4-BE49-F238E27FC236}">
                <a16:creationId xmlns:a16="http://schemas.microsoft.com/office/drawing/2014/main" id="{E5A23B36-3F0F-4539-8D9A-E6E79A54E282}"/>
              </a:ext>
            </a:extLst>
          </p:cNvPr>
          <p:cNvPicPr/>
          <p:nvPr>
            <p:ph idx="1"/>
          </p:nvPr>
        </p:nvPicPr>
        <p:blipFill>
          <a:blip r:embed="rId3"/>
          <a:stretch>
            <a:fillRect/>
          </a:stretch>
        </p:blipFill>
        <p:spPr>
          <a:xfrm>
            <a:off x="1787525" y="1062038"/>
            <a:ext cx="4962525" cy="3295650"/>
          </a:xfrm>
          <a:prstGeom prst="rect">
            <a:avLst/>
          </a:prstGeom>
        </p:spPr>
      </p:pic>
    </p:spTree>
    <p:extLst>
      <p:ext uri="{BB962C8B-B14F-4D97-AF65-F5344CB8AC3E}">
        <p14:creationId xmlns:p14="http://schemas.microsoft.com/office/powerpoint/2010/main" val="1413863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52</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7522" name="Rectangle 2"/>
          <p:cNvSpPr>
            <a:spLocks noGrp="1" noChangeArrowheads="1"/>
          </p:cNvSpPr>
          <p:nvPr>
            <p:ph type="title"/>
          </p:nvPr>
        </p:nvSpPr>
        <p:spPr/>
        <p:txBody>
          <a:bodyPr/>
          <a:lstStyle/>
          <a:p>
            <a:r>
              <a:rPr lang="en-US" altLang="sr-Latn-RS" dirty="0"/>
              <a:t>Estimated future principal and interest payments</a:t>
            </a:r>
            <a:endParaRPr lang="hr-HR" altLang="sr-Latn-RS" dirty="0"/>
          </a:p>
        </p:txBody>
      </p:sp>
      <p:sp>
        <p:nvSpPr>
          <p:cNvPr id="12" name="Rectangle 7"/>
          <p:cNvSpPr>
            <a:spLocks noGrp="1" noChangeArrowheads="1"/>
          </p:cNvSpPr>
          <p:nvPr>
            <p:ph type="body" idx="16"/>
          </p:nvPr>
        </p:nvSpPr>
        <p:spPr bwMode="auto">
          <a:xfrm>
            <a:off x="720000" y="976924"/>
            <a:ext cx="1048364" cy="233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1600" dirty="0" err="1">
                <a:solidFill>
                  <a:schemeClr val="tx1"/>
                </a:solidFill>
                <a:latin typeface="+mn-lt"/>
              </a:rPr>
              <a:t>by</a:t>
            </a:r>
            <a:r>
              <a:rPr lang="hr-HR" altLang="sr-Latn-RS" sz="1600" dirty="0">
                <a:solidFill>
                  <a:schemeClr val="tx1"/>
                </a:solidFill>
                <a:latin typeface="+mn-lt"/>
              </a:rPr>
              <a:t> </a:t>
            </a:r>
            <a:r>
              <a:rPr lang="hr-HR" altLang="sr-Latn-RS" sz="1600" dirty="0" err="1">
                <a:solidFill>
                  <a:schemeClr val="tx1"/>
                </a:solidFill>
                <a:latin typeface="+mn-lt"/>
              </a:rPr>
              <a:t>debtors</a:t>
            </a:r>
            <a:endParaRPr lang="hr-HR" altLang="sr-Latn-RS" sz="1600" dirty="0">
              <a:solidFill>
                <a:schemeClr val="tx1"/>
              </a:solidFill>
              <a:latin typeface="+mn-lt"/>
            </a:endParaRPr>
          </a:p>
        </p:txBody>
      </p:sp>
      <p:sp>
        <p:nvSpPr>
          <p:cNvPr id="13" name="Rectangle 6"/>
          <p:cNvSpPr>
            <a:spLocks noGrp="1" noChangeArrowheads="1"/>
          </p:cNvSpPr>
          <p:nvPr>
            <p:ph type="body" sz="quarter" idx="14"/>
          </p:nvPr>
        </p:nvSpPr>
        <p:spPr bwMode="auto">
          <a:xfrm>
            <a:off x="5846618" y="2726469"/>
            <a:ext cx="2578408" cy="70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 Data for 202</a:t>
            </a:r>
            <a:r>
              <a:rPr lang="hr-HR" altLang="sr-Latn-RS" sz="800" dirty="0">
                <a:solidFill>
                  <a:schemeClr val="tx1"/>
                </a:solidFill>
                <a:latin typeface="+mn-lt"/>
              </a:rPr>
              <a:t>2</a:t>
            </a:r>
            <a:r>
              <a:rPr lang="en-US" altLang="sr-Latn-RS" sz="800" dirty="0">
                <a:solidFill>
                  <a:schemeClr val="tx1"/>
                </a:solidFill>
                <a:latin typeface="+mn-lt"/>
              </a:rPr>
              <a:t> refer to projected repayments from the beginning of </a:t>
            </a:r>
            <a:r>
              <a:rPr lang="hr-HR" altLang="sr-Latn-RS" sz="800" dirty="0" err="1">
                <a:solidFill>
                  <a:schemeClr val="tx1"/>
                </a:solidFill>
                <a:latin typeface="+mn-lt"/>
              </a:rPr>
              <a:t>July</a:t>
            </a:r>
            <a:r>
              <a:rPr lang="en-US" altLang="sr-Latn-RS" sz="800" dirty="0">
                <a:solidFill>
                  <a:schemeClr val="tx1"/>
                </a:solidFill>
                <a:latin typeface="+mn-lt"/>
              </a:rPr>
              <a:t> to the end of December. </a:t>
            </a:r>
          </a:p>
          <a:p>
            <a:pPr>
              <a:spcBef>
                <a:spcPct val="0"/>
              </a:spcBef>
              <a:buClrTx/>
              <a:buSzTx/>
              <a:buNone/>
            </a:pPr>
            <a:r>
              <a:rPr lang="en-US" altLang="sr-Latn-RS" sz="800" dirty="0">
                <a:solidFill>
                  <a:schemeClr val="tx1"/>
                </a:solidFill>
                <a:latin typeface="+mn-lt"/>
              </a:rPr>
              <a:t>Notes: According to gross external debt data as at end-</a:t>
            </a:r>
            <a:r>
              <a:rPr lang="hr-HR" altLang="sr-Latn-RS" sz="800" dirty="0">
                <a:solidFill>
                  <a:schemeClr val="tx1"/>
                </a:solidFill>
                <a:latin typeface="+mn-lt"/>
              </a:rPr>
              <a:t>June </a:t>
            </a:r>
            <a:r>
              <a:rPr lang="en-US" altLang="sr-Latn-RS" sz="800" dirty="0">
                <a:solidFill>
                  <a:schemeClr val="tx1"/>
                </a:solidFill>
                <a:latin typeface="+mn-lt"/>
              </a:rPr>
              <a:t>202</a:t>
            </a:r>
            <a:r>
              <a:rPr lang="hr-HR" altLang="sr-Latn-RS" sz="800" dirty="0">
                <a:solidFill>
                  <a:schemeClr val="tx1"/>
                </a:solidFill>
                <a:latin typeface="+mn-lt"/>
              </a:rPr>
              <a:t>2</a:t>
            </a:r>
            <a:r>
              <a:rPr lang="en-US" altLang="sr-Latn-RS" sz="800" dirty="0">
                <a:solidFill>
                  <a:schemeClr val="tx1"/>
                </a:solidFill>
                <a:latin typeface="+mn-lt"/>
              </a:rPr>
              <a:t>. Data doesn't include arrears.</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pic>
        <p:nvPicPr>
          <p:cNvPr id="2" name="Slika 1">
            <a:extLst>
              <a:ext uri="{FF2B5EF4-FFF2-40B4-BE49-F238E27FC236}">
                <a16:creationId xmlns:a16="http://schemas.microsoft.com/office/drawing/2014/main" id="{5640AD46-EDE8-4D94-B7C4-D2531C274D39}"/>
              </a:ext>
            </a:extLst>
          </p:cNvPr>
          <p:cNvPicPr/>
          <p:nvPr>
            <p:ph idx="1"/>
          </p:nvPr>
        </p:nvPicPr>
        <p:blipFill>
          <a:blip r:embed="rId3"/>
          <a:stretch>
            <a:fillRect/>
          </a:stretch>
        </p:blipFill>
        <p:spPr>
          <a:xfrm>
            <a:off x="720725" y="1412875"/>
            <a:ext cx="4962525" cy="3328988"/>
          </a:xfrm>
          <a:prstGeom prst="rect">
            <a:avLst/>
          </a:prstGeom>
        </p:spPr>
      </p:pic>
    </p:spTree>
    <p:extLst>
      <p:ext uri="{BB962C8B-B14F-4D97-AF65-F5344CB8AC3E}">
        <p14:creationId xmlns:p14="http://schemas.microsoft.com/office/powerpoint/2010/main" val="1341358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46E0914-17B4-4BB7-BF36-EFC6A1948DC8}"/>
              </a:ext>
            </a:extLst>
          </p:cNvPr>
          <p:cNvPicPr/>
          <p:nvPr>
            <p:ph idx="1"/>
          </p:nvPr>
        </p:nvPicPr>
        <p:blipFill>
          <a:blip r:embed="rId3"/>
          <a:stretch>
            <a:fillRect/>
          </a:stretch>
        </p:blipFill>
        <p:spPr>
          <a:xfrm>
            <a:off x="1692275" y="1189038"/>
            <a:ext cx="4962525" cy="3241675"/>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53</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6"/>
          <p:cNvSpPr>
            <a:spLocks noGrp="1" noChangeArrowheads="1"/>
          </p:cNvSpPr>
          <p:nvPr>
            <p:ph type="body" sz="quarter" idx="14"/>
          </p:nvPr>
        </p:nvSpPr>
        <p:spPr bwMode="auto">
          <a:xfrm>
            <a:off x="1692275" y="4504516"/>
            <a:ext cx="1878157"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mn-lt"/>
              </a:rPr>
              <a:t>Source: </a:t>
            </a:r>
            <a:r>
              <a:rPr lang="pl-PL" altLang="sr-Latn-RS" sz="800" dirty="0" err="1">
                <a:solidFill>
                  <a:schemeClr val="tx1"/>
                </a:solidFill>
                <a:latin typeface="+mn-lt"/>
              </a:rPr>
              <a:t>CNB</a:t>
            </a:r>
            <a:r>
              <a:rPr lang="pl-PL" altLang="sr-Latn-RS" sz="800" dirty="0">
                <a:solidFill>
                  <a:schemeClr val="tx1"/>
                </a:solidFill>
                <a:latin typeface="+mn-lt"/>
              </a:rPr>
              <a:t>.</a:t>
            </a:r>
          </a:p>
        </p:txBody>
      </p:sp>
      <p:sp>
        <p:nvSpPr>
          <p:cNvPr id="109570" name="Rectangle 2"/>
          <p:cNvSpPr>
            <a:spLocks noGrp="1" noChangeArrowheads="1"/>
          </p:cNvSpPr>
          <p:nvPr>
            <p:ph type="title"/>
          </p:nvPr>
        </p:nvSpPr>
        <p:spPr/>
        <p:txBody>
          <a:bodyPr/>
          <a:lstStyle/>
          <a:p>
            <a:r>
              <a:rPr lang="en-US" altLang="sr-Latn-RS" dirty="0"/>
              <a:t>International reserves in </a:t>
            </a:r>
            <a:r>
              <a:rPr lang="hr-HR" altLang="sr-Latn-RS" dirty="0" err="1"/>
              <a:t>EUR</a:t>
            </a:r>
            <a:r>
              <a:rPr lang="en-US" altLang="sr-Latn-RS" dirty="0"/>
              <a:t> and in months of imports of goods and services</a:t>
            </a:r>
            <a:endParaRPr lang="hr-HR" altLang="sr-Latn-RS" dirty="0"/>
          </a:p>
        </p:txBody>
      </p:sp>
    </p:spTree>
    <p:extLst>
      <p:ext uri="{BB962C8B-B14F-4D97-AF65-F5344CB8AC3E}">
        <p14:creationId xmlns:p14="http://schemas.microsoft.com/office/powerpoint/2010/main" val="2371857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54</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21" name="Rectangle 9"/>
          <p:cNvSpPr>
            <a:spLocks noGrp="1" noChangeArrowheads="1"/>
          </p:cNvSpPr>
          <p:nvPr>
            <p:ph type="body" sz="quarter" idx="1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Note: External debt service includes principal payments on bonds, long-term trade credits and long-term loans (excluding liabilities to affiliated enterprises), as well as total interest payments (including </a:t>
            </a:r>
            <a:r>
              <a:rPr lang="en-US" altLang="sr-Latn-RS" sz="800" dirty="0" err="1">
                <a:solidFill>
                  <a:schemeClr val="tx1"/>
                </a:solidFill>
                <a:latin typeface="+mn-lt"/>
              </a:rPr>
              <a:t>FISIM</a:t>
            </a:r>
            <a:r>
              <a:rPr lang="en-US" altLang="sr-Latn-RS" sz="800" dirty="0">
                <a:solidFill>
                  <a:schemeClr val="tx1"/>
                </a:solidFill>
                <a:latin typeface="+mn-lt"/>
              </a:rPr>
              <a:t>), without interest payments on direct investment. </a:t>
            </a: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111618" name="Rectangle 2"/>
          <p:cNvSpPr>
            <a:spLocks noGrp="1" noChangeArrowheads="1"/>
          </p:cNvSpPr>
          <p:nvPr>
            <p:ph type="title"/>
          </p:nvPr>
        </p:nvSpPr>
        <p:spPr/>
        <p:txBody>
          <a:bodyPr/>
          <a:lstStyle/>
          <a:p>
            <a:r>
              <a:rPr lang="en-GB" altLang="sr-Latn-RS" dirty="0"/>
              <a:t>External debt ratios</a:t>
            </a:r>
            <a:endParaRPr lang="hr-HR" altLang="sr-Latn-RS" dirty="0"/>
          </a:p>
        </p:txBody>
      </p:sp>
      <p:pic>
        <p:nvPicPr>
          <p:cNvPr id="2" name="Slika 1">
            <a:extLst>
              <a:ext uri="{FF2B5EF4-FFF2-40B4-BE49-F238E27FC236}">
                <a16:creationId xmlns:a16="http://schemas.microsoft.com/office/drawing/2014/main" id="{A66C0E1D-E983-4A06-8493-1464F2A7EE28}"/>
              </a:ext>
            </a:extLst>
          </p:cNvPr>
          <p:cNvPicPr/>
          <p:nvPr>
            <p:ph idx="1"/>
          </p:nvPr>
        </p:nvPicPr>
        <p:blipFill>
          <a:blip r:embed="rId3"/>
          <a:stretch>
            <a:fillRect/>
          </a:stretch>
        </p:blipFill>
        <p:spPr>
          <a:xfrm>
            <a:off x="719138" y="1222375"/>
            <a:ext cx="4962525" cy="3306763"/>
          </a:xfrm>
          <a:prstGeom prst="rect">
            <a:avLst/>
          </a:prstGeom>
        </p:spPr>
      </p:pic>
    </p:spTree>
    <p:extLst>
      <p:ext uri="{BB962C8B-B14F-4D97-AF65-F5344CB8AC3E}">
        <p14:creationId xmlns:p14="http://schemas.microsoft.com/office/powerpoint/2010/main" val="2571857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9"/>
          <p:cNvSpPr txBox="1">
            <a:spLocks noGrp="1" noChangeArrowheads="1"/>
          </p:cNvSpPr>
          <p:nvPr>
            <p:ph type="body" idx="1"/>
          </p:nvPr>
        </p:nvSpPr>
        <p:spPr bwMode="auto">
          <a:xfrm>
            <a:off x="720000" y="976924"/>
            <a:ext cx="3780000" cy="197362"/>
          </a:xfrm>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en-US" altLang="sr-Latn-RS" sz="1350" dirty="0">
                <a:solidFill>
                  <a:schemeClr val="tx1"/>
                </a:solidFill>
                <a:latin typeface="+mn-lt"/>
              </a:rPr>
              <a:t>Outstanding external debt/Exports of </a:t>
            </a:r>
            <a:r>
              <a:rPr lang="en-US" altLang="sr-Latn-RS" sz="1350" dirty="0" err="1">
                <a:solidFill>
                  <a:schemeClr val="tx1"/>
                </a:solidFill>
                <a:latin typeface="+mn-lt"/>
              </a:rPr>
              <a:t>G&amp;S</a:t>
            </a:r>
            <a:endParaRPr lang="en-US" altLang="sr-Latn-RS" sz="1350" dirty="0">
              <a:solidFill>
                <a:schemeClr val="tx1"/>
              </a:solidFill>
              <a:latin typeface="+mn-lt"/>
            </a:endParaRPr>
          </a:p>
        </p:txBody>
      </p:sp>
      <p:sp>
        <p:nvSpPr>
          <p:cNvPr id="18" name="Text Box 10"/>
          <p:cNvSpPr txBox="1">
            <a:spLocks noGrp="1" noChangeArrowheads="1"/>
          </p:cNvSpPr>
          <p:nvPr>
            <p:ph type="body" sz="quarter" idx="3"/>
          </p:nvPr>
        </p:nvSpPr>
        <p:spPr bwMode="auto">
          <a:xfrm>
            <a:off x="4932000" y="976924"/>
            <a:ext cx="3780000" cy="197362"/>
          </a:xfrm>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pl-PL" altLang="sr-Latn-RS" sz="1350" dirty="0" err="1">
                <a:solidFill>
                  <a:schemeClr val="tx1"/>
                </a:solidFill>
                <a:latin typeface="+mn-lt"/>
              </a:rPr>
              <a:t>Outstanding</a:t>
            </a:r>
            <a:r>
              <a:rPr lang="pl-PL" altLang="sr-Latn-RS" sz="1350" dirty="0">
                <a:solidFill>
                  <a:schemeClr val="tx1"/>
                </a:solidFill>
                <a:latin typeface="+mn-lt"/>
              </a:rPr>
              <a:t> </a:t>
            </a:r>
            <a:r>
              <a:rPr lang="pl-PL" altLang="sr-Latn-RS" sz="1350" dirty="0" err="1">
                <a:solidFill>
                  <a:schemeClr val="tx1"/>
                </a:solidFill>
                <a:latin typeface="+mn-lt"/>
              </a:rPr>
              <a:t>external</a:t>
            </a:r>
            <a:r>
              <a:rPr lang="pl-PL" altLang="sr-Latn-RS" sz="1350" dirty="0">
                <a:solidFill>
                  <a:schemeClr val="tx1"/>
                </a:solidFill>
                <a:latin typeface="+mn-lt"/>
              </a:rPr>
              <a:t> </a:t>
            </a:r>
            <a:r>
              <a:rPr lang="pl-PL" altLang="sr-Latn-RS" sz="1350" dirty="0" err="1">
                <a:solidFill>
                  <a:schemeClr val="tx1"/>
                </a:solidFill>
                <a:latin typeface="+mn-lt"/>
              </a:rPr>
              <a:t>debt</a:t>
            </a:r>
            <a:r>
              <a:rPr lang="pl-PL" altLang="sr-Latn-RS" sz="1350" dirty="0">
                <a:solidFill>
                  <a:schemeClr val="tx1"/>
                </a:solidFill>
                <a:latin typeface="+mn-lt"/>
              </a:rPr>
              <a:t>/</a:t>
            </a:r>
            <a:r>
              <a:rPr lang="pl-PL" altLang="sr-Latn-RS" sz="1350" dirty="0" err="1">
                <a:solidFill>
                  <a:schemeClr val="tx1"/>
                </a:solidFill>
                <a:latin typeface="+mn-lt"/>
              </a:rPr>
              <a:t>GDP</a:t>
            </a:r>
            <a:endParaRPr lang="pl-PL" altLang="sr-Latn-RS" sz="1350" dirty="0">
              <a:solidFill>
                <a:schemeClr val="tx1"/>
              </a:solidFill>
              <a:latin typeface="+mn-lt"/>
            </a:endParaRPr>
          </a:p>
        </p:txBody>
      </p:sp>
      <p:sp>
        <p:nvSpPr>
          <p:cNvPr id="4" name="Rezervirano mjesto broja slajda 3"/>
          <p:cNvSpPr>
            <a:spLocks noGrp="1"/>
          </p:cNvSpPr>
          <p:nvPr>
            <p:ph type="sldNum" sz="quarter" idx="10"/>
          </p:nvPr>
        </p:nvSpPr>
        <p:spPr/>
        <p:txBody>
          <a:bodyPr/>
          <a:lstStyle/>
          <a:p>
            <a:fld id="{B3C66777-559C-41C4-AEA7-7444B2570E23}" type="slidenum">
              <a:rPr lang="hr-HR" smtClean="0"/>
              <a:t>55</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13666" name="Rectangle 4"/>
          <p:cNvSpPr>
            <a:spLocks noGrp="1" noChangeArrowheads="1"/>
          </p:cNvSpPr>
          <p:nvPr>
            <p:ph type="title"/>
          </p:nvPr>
        </p:nvSpPr>
        <p:spPr/>
        <p:txBody>
          <a:bodyPr/>
          <a:lstStyle/>
          <a:p>
            <a:r>
              <a:rPr lang="en-US" altLang="sr-Latn-RS" dirty="0"/>
              <a:t>External debt ratios by countries</a:t>
            </a:r>
            <a:r>
              <a:rPr lang="hr-HR" altLang="sr-Latn-RS" dirty="0"/>
              <a:t>,</a:t>
            </a:r>
            <a:r>
              <a:rPr lang="en-US" altLang="sr-Latn-RS" dirty="0"/>
              <a:t> </a:t>
            </a:r>
            <a:r>
              <a:rPr lang="hr-HR" altLang="sr-Latn-RS" dirty="0"/>
              <a:t>2021</a:t>
            </a:r>
          </a:p>
        </p:txBody>
      </p:sp>
      <p:sp>
        <p:nvSpPr>
          <p:cNvPr id="20" name="Text Box 11"/>
          <p:cNvSpPr txBox="1">
            <a:spLocks noGrp="1" noChangeArrowheads="1"/>
          </p:cNvSpPr>
          <p:nvPr>
            <p:ph type="body" sz="quarter" idx="12"/>
          </p:nvPr>
        </p:nvSpPr>
        <p:spPr bwMode="auto">
          <a:xfrm>
            <a:off x="649519" y="4476401"/>
            <a:ext cx="7700962" cy="1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hr-HR" altLang="sr-Latn-RS" sz="800" dirty="0" err="1">
                <a:solidFill>
                  <a:schemeClr val="tx1"/>
                </a:solidFill>
                <a:latin typeface="+mn-lt"/>
              </a:rPr>
              <a:t>Sources</a:t>
            </a:r>
            <a:r>
              <a:rPr lang="hr-HR" altLang="sr-Latn-RS" sz="800" dirty="0">
                <a:solidFill>
                  <a:schemeClr val="tx1"/>
                </a:solidFill>
                <a:latin typeface="+mn-lt"/>
              </a:rPr>
              <a:t>: </a:t>
            </a:r>
            <a:r>
              <a:rPr lang="hr-HR" altLang="sr-Latn-RS" sz="800" dirty="0" err="1">
                <a:solidFill>
                  <a:schemeClr val="tx1"/>
                </a:solidFill>
                <a:latin typeface="+mn-lt"/>
              </a:rPr>
              <a:t>Eurostat</a:t>
            </a:r>
            <a:r>
              <a:rPr lang="hr-HR" altLang="sr-Latn-RS" sz="800" dirty="0">
                <a:solidFill>
                  <a:schemeClr val="tx1"/>
                </a:solidFill>
                <a:latin typeface="+mn-lt"/>
              </a:rPr>
              <a:t> </a:t>
            </a:r>
            <a:r>
              <a:rPr lang="hr-HR" altLang="sr-Latn-RS" sz="800" dirty="0" err="1">
                <a:solidFill>
                  <a:schemeClr val="tx1"/>
                </a:solidFill>
                <a:latin typeface="+mn-lt"/>
              </a:rPr>
              <a:t>and</a:t>
            </a:r>
            <a:r>
              <a:rPr lang="hr-HR" altLang="sr-Latn-RS" sz="800" dirty="0">
                <a:solidFill>
                  <a:schemeClr val="tx1"/>
                </a:solidFill>
                <a:latin typeface="+mn-lt"/>
              </a:rPr>
              <a:t> </a:t>
            </a:r>
            <a:r>
              <a:rPr lang="hr-HR" altLang="sr-Latn-RS" sz="800" dirty="0" err="1">
                <a:solidFill>
                  <a:schemeClr val="tx1"/>
                </a:solidFill>
                <a:latin typeface="+mn-lt"/>
              </a:rPr>
              <a:t>CNB</a:t>
            </a:r>
            <a:r>
              <a:rPr lang="hr-HR" altLang="sr-Latn-RS" sz="800" dirty="0">
                <a:solidFill>
                  <a:schemeClr val="tx1"/>
                </a:solidFill>
                <a:latin typeface="+mn-lt"/>
              </a:rPr>
              <a:t>.</a:t>
            </a:r>
          </a:p>
        </p:txBody>
      </p:sp>
      <p:pic>
        <p:nvPicPr>
          <p:cNvPr id="2" name="Slika 1">
            <a:extLst>
              <a:ext uri="{FF2B5EF4-FFF2-40B4-BE49-F238E27FC236}">
                <a16:creationId xmlns:a16="http://schemas.microsoft.com/office/drawing/2014/main" id="{123E44D1-A21C-424D-918D-5DE325E17AA8}"/>
              </a:ext>
            </a:extLst>
          </p:cNvPr>
          <p:cNvPicPr/>
          <p:nvPr>
            <p:ph sz="half" idx="2"/>
          </p:nvPr>
        </p:nvPicPr>
        <p:blipFill>
          <a:blip r:embed="rId3"/>
          <a:stretch>
            <a:fillRect/>
          </a:stretch>
        </p:blipFill>
        <p:spPr>
          <a:xfrm>
            <a:off x="725488" y="1516063"/>
            <a:ext cx="3767137" cy="2682875"/>
          </a:xfrm>
          <a:prstGeom prst="rect">
            <a:avLst/>
          </a:prstGeom>
        </p:spPr>
      </p:pic>
      <p:pic>
        <p:nvPicPr>
          <p:cNvPr id="3" name="Slika 2">
            <a:extLst>
              <a:ext uri="{FF2B5EF4-FFF2-40B4-BE49-F238E27FC236}">
                <a16:creationId xmlns:a16="http://schemas.microsoft.com/office/drawing/2014/main" id="{FA407B1D-672D-4960-BA9D-58FC8002FF59}"/>
              </a:ext>
            </a:extLst>
          </p:cNvPr>
          <p:cNvPicPr/>
          <p:nvPr>
            <p:ph sz="quarter" idx="4"/>
          </p:nvPr>
        </p:nvPicPr>
        <p:blipFill>
          <a:blip r:embed="rId4"/>
          <a:stretch>
            <a:fillRect/>
          </a:stretch>
        </p:blipFill>
        <p:spPr>
          <a:xfrm>
            <a:off x="4648200" y="1517650"/>
            <a:ext cx="3767138" cy="2679700"/>
          </a:xfrm>
          <a:prstGeom prst="rect">
            <a:avLst/>
          </a:prstGeom>
        </p:spPr>
      </p:pic>
    </p:spTree>
    <p:extLst>
      <p:ext uri="{BB962C8B-B14F-4D97-AF65-F5344CB8AC3E}">
        <p14:creationId xmlns:p14="http://schemas.microsoft.com/office/powerpoint/2010/main" val="297287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216688D9-F545-4151-A4CC-86908F68A84E}"/>
              </a:ext>
            </a:extLst>
          </p:cNvPr>
          <p:cNvPicPr/>
          <p:nvPr>
            <p:ph idx="1"/>
          </p:nvPr>
        </p:nvPicPr>
        <p:blipFill>
          <a:blip r:embed="rId3"/>
          <a:stretch>
            <a:fillRect/>
          </a:stretch>
        </p:blipFill>
        <p:spPr>
          <a:xfrm>
            <a:off x="949325" y="1358900"/>
            <a:ext cx="5106988" cy="3362325"/>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56</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0" name="Rectangle 18"/>
          <p:cNvSpPr>
            <a:spLocks noGrp="1" noChangeArrowheads="1"/>
          </p:cNvSpPr>
          <p:nvPr>
            <p:ph type="body" sz="quarter" idx="14"/>
          </p:nvPr>
        </p:nvSpPr>
        <p:spPr bwMode="auto">
          <a:xfrm>
            <a:off x="6418118" y="2759504"/>
            <a:ext cx="1935307"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a:solidFill>
                  <a:schemeClr val="tx1"/>
                </a:solidFill>
                <a:latin typeface="+mn-lt"/>
              </a:rPr>
              <a:t>* </a:t>
            </a:r>
            <a:r>
              <a:rPr lang="hr-HR" altLang="sr-Latn-RS" sz="800" dirty="0" err="1">
                <a:solidFill>
                  <a:schemeClr val="tx1"/>
                </a:solidFill>
                <a:latin typeface="+mn-lt"/>
              </a:rPr>
              <a:t>Preliminary</a:t>
            </a:r>
            <a:r>
              <a:rPr lang="hr-HR" altLang="sr-Latn-RS" sz="800" dirty="0">
                <a:solidFill>
                  <a:schemeClr val="tx1"/>
                </a:solidFill>
                <a:latin typeface="+mn-lt"/>
              </a:rPr>
              <a:t> data.</a:t>
            </a:r>
          </a:p>
          <a:p>
            <a:pPr>
              <a:spcBef>
                <a:spcPct val="0"/>
              </a:spcBef>
              <a:buClrTx/>
              <a:buSzTx/>
              <a:buNone/>
            </a:pPr>
            <a:r>
              <a:rPr lang="hr-HR" altLang="sr-Latn-RS" sz="800" dirty="0" err="1">
                <a:solidFill>
                  <a:schemeClr val="tx1"/>
                </a:solidFill>
                <a:latin typeface="+mn-lt"/>
              </a:rPr>
              <a:t>Source</a:t>
            </a:r>
            <a:r>
              <a:rPr lang="hr-HR" altLang="sr-Latn-RS" sz="800" dirty="0">
                <a:solidFill>
                  <a:schemeClr val="tx1"/>
                </a:solidFill>
                <a:latin typeface="+mn-lt"/>
              </a:rPr>
              <a:t>: </a:t>
            </a:r>
            <a:r>
              <a:rPr lang="hr-HR" altLang="sr-Latn-RS" sz="800" dirty="0" err="1">
                <a:solidFill>
                  <a:schemeClr val="tx1"/>
                </a:solidFill>
                <a:latin typeface="+mn-lt"/>
              </a:rPr>
              <a:t>CNB</a:t>
            </a:r>
            <a:r>
              <a:rPr lang="hr-HR" altLang="sr-Latn-RS" sz="800" dirty="0">
                <a:solidFill>
                  <a:schemeClr val="tx1"/>
                </a:solidFill>
                <a:latin typeface="+mn-lt"/>
              </a:rPr>
              <a:t>.</a:t>
            </a:r>
          </a:p>
        </p:txBody>
      </p:sp>
      <p:sp>
        <p:nvSpPr>
          <p:cNvPr id="115714" name="Rectangle 2"/>
          <p:cNvSpPr>
            <a:spLocks noGrp="1" noChangeArrowheads="1"/>
          </p:cNvSpPr>
          <p:nvPr>
            <p:ph type="title"/>
          </p:nvPr>
        </p:nvSpPr>
        <p:spPr/>
        <p:txBody>
          <a:bodyPr/>
          <a:lstStyle/>
          <a:p>
            <a:r>
              <a:rPr lang="hr-HR" altLang="sr-Latn-RS" dirty="0" err="1"/>
              <a:t>Foreign</a:t>
            </a:r>
            <a:r>
              <a:rPr lang="hr-HR" altLang="sr-Latn-RS" dirty="0"/>
              <a:t> </a:t>
            </a:r>
            <a:r>
              <a:rPr lang="hr-HR" altLang="sr-Latn-RS" dirty="0" err="1"/>
              <a:t>direct</a:t>
            </a:r>
            <a:r>
              <a:rPr lang="hr-HR" altLang="sr-Latn-RS" dirty="0"/>
              <a:t> </a:t>
            </a:r>
            <a:r>
              <a:rPr lang="hr-HR" altLang="sr-Latn-RS" dirty="0" err="1"/>
              <a:t>investment</a:t>
            </a:r>
            <a:r>
              <a:rPr lang="en-US" altLang="sr-Latn-RS" dirty="0"/>
              <a:t>,</a:t>
            </a:r>
            <a:r>
              <a:rPr lang="hr-HR" altLang="sr-Latn-RS" dirty="0"/>
              <a:t> </a:t>
            </a:r>
            <a:r>
              <a:rPr lang="hr-HR" altLang="sr-Latn-RS" dirty="0" err="1"/>
              <a:t>Net</a:t>
            </a:r>
            <a:r>
              <a:rPr lang="hr-HR" altLang="sr-Latn-RS" dirty="0"/>
              <a:t> </a:t>
            </a:r>
            <a:r>
              <a:rPr lang="hr-HR" altLang="sr-Latn-RS" dirty="0" err="1"/>
              <a:t>incurrence</a:t>
            </a:r>
            <a:r>
              <a:rPr lang="hr-HR" altLang="sr-Latn-RS" dirty="0"/>
              <a:t> </a:t>
            </a:r>
            <a:r>
              <a:rPr lang="hr-HR" altLang="sr-Latn-RS" dirty="0" err="1"/>
              <a:t>of</a:t>
            </a:r>
            <a:r>
              <a:rPr lang="hr-HR" altLang="sr-Latn-RS" dirty="0"/>
              <a:t> </a:t>
            </a:r>
            <a:r>
              <a:rPr lang="hr-HR" altLang="sr-Latn-RS" dirty="0" err="1"/>
              <a:t>liabilities</a:t>
            </a:r>
            <a:r>
              <a:rPr lang="hr-HR" altLang="sr-Latn-RS" dirty="0"/>
              <a:t> </a:t>
            </a:r>
          </a:p>
        </p:txBody>
      </p:sp>
    </p:spTree>
    <p:extLst>
      <p:ext uri="{BB962C8B-B14F-4D97-AF65-F5344CB8AC3E}">
        <p14:creationId xmlns:p14="http://schemas.microsoft.com/office/powerpoint/2010/main" val="3838055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57</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3" name="Rezervirano mjesto teksta 2"/>
          <p:cNvSpPr>
            <a:spLocks noGrp="1"/>
          </p:cNvSpPr>
          <p:nvPr>
            <p:ph type="body" sz="quarter" idx="14"/>
          </p:nvPr>
        </p:nvSpPr>
        <p:spPr>
          <a:xfrm>
            <a:off x="6046643" y="2371725"/>
            <a:ext cx="2373457" cy="687547"/>
          </a:xfrm>
        </p:spPr>
        <p:txBody>
          <a:bodyPr/>
          <a:lstStyle/>
          <a:p>
            <a:pPr>
              <a:spcBef>
                <a:spcPct val="0"/>
              </a:spcBef>
            </a:pPr>
            <a:r>
              <a:rPr lang="en-US" altLang="sr-Latn-RS" sz="800" dirty="0"/>
              <a:t>*  Preliminary data.</a:t>
            </a:r>
          </a:p>
          <a:p>
            <a:pPr>
              <a:spcBef>
                <a:spcPct val="0"/>
              </a:spcBef>
            </a:pPr>
            <a:r>
              <a:rPr lang="en-US" altLang="sr-Latn-RS" sz="800" dirty="0"/>
              <a:t>** Refers to unknown countries and total population adjustment</a:t>
            </a:r>
            <a:br>
              <a:rPr lang="en-US" altLang="sr-Latn-RS" sz="800" dirty="0"/>
            </a:br>
            <a:r>
              <a:rPr lang="en-US" altLang="sr-Latn-RS" sz="800" dirty="0"/>
              <a:t>Source: </a:t>
            </a:r>
            <a:r>
              <a:rPr lang="en-US" altLang="sr-Latn-RS" sz="800" dirty="0" err="1"/>
              <a:t>CNB</a:t>
            </a:r>
            <a:r>
              <a:rPr lang="en-US" altLang="sr-Latn-RS" sz="800" dirty="0"/>
              <a:t>.</a:t>
            </a:r>
          </a:p>
        </p:txBody>
      </p:sp>
      <p:sp>
        <p:nvSpPr>
          <p:cNvPr id="117762" name="Rectangle 2"/>
          <p:cNvSpPr>
            <a:spLocks noGrp="1" noChangeArrowheads="1"/>
          </p:cNvSpPr>
          <p:nvPr>
            <p:ph type="title"/>
          </p:nvPr>
        </p:nvSpPr>
        <p:spPr>
          <a:xfrm>
            <a:off x="719138" y="533257"/>
            <a:ext cx="7700962" cy="643253"/>
          </a:xfrm>
        </p:spPr>
        <p:txBody>
          <a:bodyPr/>
          <a:lstStyle/>
          <a:p>
            <a:r>
              <a:rPr lang="en-US" altLang="sr-Latn-RS" dirty="0"/>
              <a:t>Foreign direct investment, </a:t>
            </a:r>
            <a:r>
              <a:rPr lang="hr-HR" altLang="sr-Latn-RS" dirty="0"/>
              <a:t>N</a:t>
            </a:r>
            <a:r>
              <a:rPr lang="en-US" altLang="sr-Latn-RS" dirty="0"/>
              <a:t>et incurrence of liabilities</a:t>
            </a:r>
            <a:r>
              <a:rPr lang="hr-HR" altLang="sr-Latn-RS" dirty="0"/>
              <a:t> </a:t>
            </a:r>
            <a:r>
              <a:rPr lang="hr-HR" altLang="sr-Latn-RS" dirty="0" err="1"/>
              <a:t>by</a:t>
            </a:r>
            <a:r>
              <a:rPr lang="hr-HR" altLang="sr-Latn-RS" dirty="0"/>
              <a:t> </a:t>
            </a:r>
            <a:r>
              <a:rPr lang="hr-HR" altLang="sr-Latn-RS" dirty="0" err="1"/>
              <a:t>country</a:t>
            </a:r>
            <a:r>
              <a:rPr lang="hr-HR" altLang="sr-Latn-RS" dirty="0"/>
              <a:t> </a:t>
            </a:r>
            <a:r>
              <a:rPr lang="hr-HR" altLang="sr-Latn-RS" dirty="0" err="1"/>
              <a:t>of</a:t>
            </a:r>
            <a:r>
              <a:rPr lang="hr-HR" altLang="sr-Latn-RS" dirty="0"/>
              <a:t> </a:t>
            </a:r>
            <a:r>
              <a:rPr lang="hr-HR" altLang="sr-Latn-RS" dirty="0" err="1"/>
              <a:t>origin</a:t>
            </a:r>
            <a:endParaRPr lang="hr-HR" altLang="sr-Latn-RS" dirty="0"/>
          </a:p>
        </p:txBody>
      </p:sp>
      <p:pic>
        <p:nvPicPr>
          <p:cNvPr id="2" name="Slika 1">
            <a:extLst>
              <a:ext uri="{FF2B5EF4-FFF2-40B4-BE49-F238E27FC236}">
                <a16:creationId xmlns:a16="http://schemas.microsoft.com/office/drawing/2014/main" id="{8B7B828F-777E-4B3B-811B-EF3D46D3B082}"/>
              </a:ext>
            </a:extLst>
          </p:cNvPr>
          <p:cNvPicPr/>
          <p:nvPr>
            <p:ph idx="1"/>
          </p:nvPr>
        </p:nvPicPr>
        <p:blipFill>
          <a:blip r:embed="rId3"/>
          <a:stretch>
            <a:fillRect/>
          </a:stretch>
        </p:blipFill>
        <p:spPr>
          <a:xfrm>
            <a:off x="719138" y="1381125"/>
            <a:ext cx="4962525" cy="3146425"/>
          </a:xfrm>
          <a:prstGeom prst="rect">
            <a:avLst/>
          </a:prstGeom>
        </p:spPr>
      </p:pic>
    </p:spTree>
    <p:extLst>
      <p:ext uri="{BB962C8B-B14F-4D97-AF65-F5344CB8AC3E}">
        <p14:creationId xmlns:p14="http://schemas.microsoft.com/office/powerpoint/2010/main" val="2479790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58</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3" name="Rectangle 6"/>
          <p:cNvSpPr>
            <a:spLocks noGrp="1" noChangeArrowheads="1"/>
          </p:cNvSpPr>
          <p:nvPr>
            <p:ph type="body" sz="quarter" idx="14"/>
          </p:nvPr>
        </p:nvSpPr>
        <p:spPr bwMode="auto">
          <a:xfrm>
            <a:off x="6160943" y="2564511"/>
            <a:ext cx="2573482" cy="5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  Preliminary data.</a:t>
            </a:r>
          </a:p>
          <a:p>
            <a:pPr>
              <a:spcBef>
                <a:spcPct val="0"/>
              </a:spcBef>
              <a:buClrTx/>
              <a:buSzTx/>
              <a:buNone/>
            </a:pPr>
            <a:r>
              <a:rPr lang="en-US" altLang="sr-Latn-RS" sz="800" dirty="0">
                <a:solidFill>
                  <a:schemeClr val="tx1"/>
                </a:solidFill>
                <a:latin typeface="+mn-lt"/>
              </a:rPr>
              <a:t>** Refers to unknown countries and total population adjustment</a:t>
            </a:r>
            <a:br>
              <a:rPr lang="en-US" altLang="sr-Latn-RS" sz="800" dirty="0">
                <a:solidFill>
                  <a:schemeClr val="tx1"/>
                </a:solidFill>
                <a:latin typeface="+mn-lt"/>
              </a:rPr>
            </a:b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119810" name="Rectangle 2"/>
          <p:cNvSpPr>
            <a:spLocks noGrp="1" noChangeArrowheads="1"/>
          </p:cNvSpPr>
          <p:nvPr>
            <p:ph type="title"/>
          </p:nvPr>
        </p:nvSpPr>
        <p:spPr/>
        <p:txBody>
          <a:bodyPr/>
          <a:lstStyle/>
          <a:p>
            <a:r>
              <a:rPr lang="en-GB" altLang="sr-Latn-RS" dirty="0"/>
              <a:t>Foreign direct investment</a:t>
            </a:r>
            <a:r>
              <a:rPr lang="hr-HR" altLang="sr-Latn-RS" dirty="0"/>
              <a:t>, </a:t>
            </a:r>
            <a:r>
              <a:rPr lang="hr-HR" altLang="sr-Latn-RS" dirty="0" err="1"/>
              <a:t>Net</a:t>
            </a:r>
            <a:r>
              <a:rPr lang="hr-HR" altLang="sr-Latn-RS" dirty="0"/>
              <a:t> </a:t>
            </a:r>
            <a:r>
              <a:rPr lang="hr-HR" altLang="sr-Latn-RS" dirty="0" err="1"/>
              <a:t>incurrence</a:t>
            </a:r>
            <a:r>
              <a:rPr lang="hr-HR" altLang="sr-Latn-RS" dirty="0"/>
              <a:t> </a:t>
            </a:r>
            <a:r>
              <a:rPr lang="hr-HR" altLang="sr-Latn-RS" dirty="0" err="1"/>
              <a:t>of</a:t>
            </a:r>
            <a:r>
              <a:rPr lang="hr-HR" altLang="sr-Latn-RS" dirty="0"/>
              <a:t> </a:t>
            </a:r>
            <a:r>
              <a:rPr lang="hr-HR" altLang="sr-Latn-RS" dirty="0" err="1"/>
              <a:t>liabilities</a:t>
            </a:r>
            <a:r>
              <a:rPr lang="hr-HR" altLang="sr-Latn-RS" dirty="0"/>
              <a:t> </a:t>
            </a:r>
          </a:p>
        </p:txBody>
      </p:sp>
      <p:sp>
        <p:nvSpPr>
          <p:cNvPr id="12" name="Text Box 6"/>
          <p:cNvSpPr txBox="1">
            <a:spLocks noGrp="1" noChangeArrowheads="1"/>
          </p:cNvSpPr>
          <p:nvPr>
            <p:ph type="body" idx="16"/>
          </p:nvPr>
        </p:nvSpPr>
        <p:spPr bwMode="auto">
          <a:xfrm>
            <a:off x="720000" y="976924"/>
            <a:ext cx="7700100" cy="233910"/>
          </a:xfrm>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fr-FR" sz="1600" dirty="0">
                <a:solidFill>
                  <a:srgbClr val="000000"/>
                </a:solidFill>
                <a:latin typeface="Arial" panose="020B0604020202020204" pitchFamily="34" charset="0"/>
              </a:rPr>
              <a:t>1993 - 2021* (38.879,4 million EUR)</a:t>
            </a:r>
            <a:r>
              <a:rPr lang="fr-FR" sz="1600" dirty="0"/>
              <a:t> </a:t>
            </a:r>
            <a:endParaRPr lang="pt-BR" altLang="sr-Latn-RS" sz="1600" b="1" dirty="0">
              <a:solidFill>
                <a:schemeClr val="tx1"/>
              </a:solidFill>
              <a:latin typeface="+mn-lt"/>
            </a:endParaRPr>
          </a:p>
        </p:txBody>
      </p:sp>
      <p:pic>
        <p:nvPicPr>
          <p:cNvPr id="2" name="Slika 1">
            <a:extLst>
              <a:ext uri="{FF2B5EF4-FFF2-40B4-BE49-F238E27FC236}">
                <a16:creationId xmlns:a16="http://schemas.microsoft.com/office/drawing/2014/main" id="{1309EC60-764A-490C-B151-616150ED6FD3}"/>
              </a:ext>
            </a:extLst>
          </p:cNvPr>
          <p:cNvPicPr/>
          <p:nvPr>
            <p:ph idx="1"/>
          </p:nvPr>
        </p:nvPicPr>
        <p:blipFill>
          <a:blip r:embed="rId3"/>
          <a:stretch>
            <a:fillRect/>
          </a:stretch>
        </p:blipFill>
        <p:spPr>
          <a:xfrm>
            <a:off x="1073150" y="1455738"/>
            <a:ext cx="4964113" cy="3109912"/>
          </a:xfrm>
          <a:prstGeom prst="rect">
            <a:avLst/>
          </a:prstGeom>
        </p:spPr>
      </p:pic>
    </p:spTree>
    <p:extLst>
      <p:ext uri="{BB962C8B-B14F-4D97-AF65-F5344CB8AC3E}">
        <p14:creationId xmlns:p14="http://schemas.microsoft.com/office/powerpoint/2010/main" val="1185291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F0B53F64-D075-43E3-89D2-78CD10F27251}"/>
              </a:ext>
            </a:extLst>
          </p:cNvPr>
          <p:cNvPicPr/>
          <p:nvPr>
            <p:ph idx="1"/>
          </p:nvPr>
        </p:nvPicPr>
        <p:blipFill>
          <a:blip r:embed="rId3"/>
          <a:stretch>
            <a:fillRect/>
          </a:stretch>
        </p:blipFill>
        <p:spPr>
          <a:xfrm>
            <a:off x="863600" y="1360488"/>
            <a:ext cx="4964113" cy="3449637"/>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59</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3" name="Rectangle 6"/>
          <p:cNvSpPr>
            <a:spLocks noGrp="1" noChangeArrowheads="1"/>
          </p:cNvSpPr>
          <p:nvPr>
            <p:ph type="body" sz="quarter" idx="14"/>
          </p:nvPr>
        </p:nvSpPr>
        <p:spPr bwMode="auto">
          <a:xfrm>
            <a:off x="6179993" y="2626154"/>
            <a:ext cx="2440132"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a:solidFill>
                  <a:schemeClr val="tx1"/>
                </a:solidFill>
                <a:latin typeface="+mn-lt"/>
              </a:rPr>
              <a:t>* </a:t>
            </a:r>
            <a:r>
              <a:rPr lang="hr-HR" altLang="sr-Latn-RS" sz="800" dirty="0" err="1">
                <a:solidFill>
                  <a:schemeClr val="tx1"/>
                </a:solidFill>
                <a:latin typeface="+mn-lt"/>
              </a:rPr>
              <a:t>Preliminary</a:t>
            </a:r>
            <a:r>
              <a:rPr lang="hr-HR" altLang="sr-Latn-RS" sz="800" dirty="0">
                <a:solidFill>
                  <a:schemeClr val="tx1"/>
                </a:solidFill>
                <a:latin typeface="+mn-lt"/>
              </a:rPr>
              <a:t> data.</a:t>
            </a:r>
          </a:p>
          <a:p>
            <a:pPr>
              <a:spcBef>
                <a:spcPct val="0"/>
              </a:spcBef>
              <a:buClrTx/>
              <a:buSzTx/>
              <a:buNone/>
            </a:pPr>
            <a:r>
              <a:rPr lang="hr-HR" altLang="sr-Latn-RS" sz="800" dirty="0" err="1">
                <a:solidFill>
                  <a:schemeClr val="tx1"/>
                </a:solidFill>
                <a:latin typeface="+mn-lt"/>
              </a:rPr>
              <a:t>Source</a:t>
            </a:r>
            <a:r>
              <a:rPr lang="hr-HR" altLang="sr-Latn-RS" sz="800" dirty="0">
                <a:solidFill>
                  <a:schemeClr val="tx1"/>
                </a:solidFill>
                <a:latin typeface="+mn-lt"/>
              </a:rPr>
              <a:t>: </a:t>
            </a:r>
            <a:r>
              <a:rPr lang="hr-HR" altLang="sr-Latn-RS" sz="800" dirty="0" err="1">
                <a:solidFill>
                  <a:schemeClr val="tx1"/>
                </a:solidFill>
                <a:latin typeface="+mn-lt"/>
              </a:rPr>
              <a:t>CNB</a:t>
            </a:r>
            <a:r>
              <a:rPr lang="hr-HR" altLang="sr-Latn-RS" sz="800" dirty="0">
                <a:solidFill>
                  <a:schemeClr val="tx1"/>
                </a:solidFill>
                <a:latin typeface="+mn-lt"/>
              </a:rPr>
              <a:t>.</a:t>
            </a:r>
          </a:p>
        </p:txBody>
      </p:sp>
      <p:sp>
        <p:nvSpPr>
          <p:cNvPr id="121858" name="Rectangle 4"/>
          <p:cNvSpPr>
            <a:spLocks noGrp="1" noChangeArrowheads="1"/>
          </p:cNvSpPr>
          <p:nvPr>
            <p:ph type="title"/>
          </p:nvPr>
        </p:nvSpPr>
        <p:spPr/>
        <p:txBody>
          <a:bodyPr/>
          <a:lstStyle/>
          <a:p>
            <a:r>
              <a:rPr lang="en-GB" altLang="sr-Latn-RS" dirty="0"/>
              <a:t>Foreign direct investment</a:t>
            </a:r>
            <a:r>
              <a:rPr lang="hr-HR" altLang="sr-Latn-RS" dirty="0"/>
              <a:t>, </a:t>
            </a:r>
            <a:r>
              <a:rPr lang="hr-HR" altLang="sr-Latn-RS" dirty="0" err="1"/>
              <a:t>Net</a:t>
            </a:r>
            <a:r>
              <a:rPr lang="hr-HR" altLang="sr-Latn-RS" dirty="0"/>
              <a:t> </a:t>
            </a:r>
            <a:r>
              <a:rPr lang="hr-HR" altLang="sr-Latn-RS" dirty="0" err="1"/>
              <a:t>incurrence</a:t>
            </a:r>
            <a:r>
              <a:rPr lang="hr-HR" altLang="sr-Latn-RS" dirty="0"/>
              <a:t> </a:t>
            </a:r>
            <a:r>
              <a:rPr lang="hr-HR" altLang="sr-Latn-RS" dirty="0" err="1"/>
              <a:t>of</a:t>
            </a:r>
            <a:r>
              <a:rPr lang="hr-HR" altLang="sr-Latn-RS" dirty="0"/>
              <a:t> </a:t>
            </a:r>
            <a:r>
              <a:rPr lang="hr-HR" altLang="sr-Latn-RS" dirty="0" err="1"/>
              <a:t>liabilities</a:t>
            </a:r>
            <a:r>
              <a:rPr lang="hr-HR" altLang="sr-Latn-RS" dirty="0"/>
              <a:t> </a:t>
            </a:r>
          </a:p>
        </p:txBody>
      </p:sp>
      <p:sp>
        <p:nvSpPr>
          <p:cNvPr id="12" name="Text Box 7"/>
          <p:cNvSpPr txBox="1">
            <a:spLocks noGrp="1" noChangeArrowheads="1"/>
          </p:cNvSpPr>
          <p:nvPr>
            <p:ph type="body" idx="16"/>
          </p:nvPr>
        </p:nvSpPr>
        <p:spPr bwMode="auto">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hr-HR" altLang="sr-Latn-RS" sz="1600" dirty="0">
                <a:solidFill>
                  <a:schemeClr val="tx1"/>
                </a:solidFill>
                <a:latin typeface="+mn-lt"/>
              </a:rPr>
              <a:t>2021* (3.776,5 </a:t>
            </a:r>
            <a:r>
              <a:rPr lang="hr-HR" altLang="sr-Latn-RS" sz="1600" dirty="0" err="1">
                <a:solidFill>
                  <a:schemeClr val="tx1"/>
                </a:solidFill>
                <a:latin typeface="+mn-lt"/>
              </a:rPr>
              <a:t>million</a:t>
            </a:r>
            <a:r>
              <a:rPr lang="hr-HR" altLang="sr-Latn-RS" sz="1600" dirty="0">
                <a:solidFill>
                  <a:schemeClr val="tx1"/>
                </a:solidFill>
                <a:latin typeface="+mn-lt"/>
              </a:rPr>
              <a:t> </a:t>
            </a:r>
            <a:r>
              <a:rPr lang="hr-HR" altLang="sr-Latn-RS" sz="1600" dirty="0" err="1">
                <a:solidFill>
                  <a:schemeClr val="tx1"/>
                </a:solidFill>
                <a:latin typeface="+mn-lt"/>
              </a:rPr>
              <a:t>EUR</a:t>
            </a:r>
            <a:r>
              <a:rPr lang="hr-HR" altLang="sr-Latn-RS" sz="1600" dirty="0">
                <a:solidFill>
                  <a:schemeClr val="tx1"/>
                </a:solidFill>
                <a:latin typeface="+mn-lt"/>
              </a:rPr>
              <a:t>)</a:t>
            </a:r>
            <a:endParaRPr lang="pt-BR" altLang="sr-Latn-RS" sz="1600" b="1" dirty="0">
              <a:solidFill>
                <a:schemeClr val="tx1"/>
              </a:solidFill>
              <a:latin typeface="+mn-lt"/>
            </a:endParaRPr>
          </a:p>
        </p:txBody>
      </p:sp>
    </p:spTree>
    <p:extLst>
      <p:ext uri="{BB962C8B-B14F-4D97-AF65-F5344CB8AC3E}">
        <p14:creationId xmlns:p14="http://schemas.microsoft.com/office/powerpoint/2010/main" val="2671970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2080" y="540714"/>
            <a:ext cx="1422400" cy="409343"/>
          </a:xfrm>
        </p:spPr>
        <p:txBody>
          <a:bodyPr/>
          <a:lstStyle/>
          <a:p>
            <a:r>
              <a:rPr lang="hr-HR" sz="1400" dirty="0" err="1"/>
              <a:t>Organizational</a:t>
            </a:r>
            <a:r>
              <a:rPr lang="hr-HR" sz="1400" dirty="0"/>
              <a:t> </a:t>
            </a:r>
            <a:r>
              <a:rPr lang="hr-HR" sz="1400" dirty="0" err="1"/>
              <a:t>chart</a:t>
            </a:r>
            <a:r>
              <a:rPr lang="hr-HR" sz="1400" dirty="0"/>
              <a:t> </a:t>
            </a:r>
            <a:r>
              <a:rPr lang="hr-HR" sz="1400" dirty="0" err="1"/>
              <a:t>of</a:t>
            </a:r>
            <a:r>
              <a:rPr lang="hr-HR" sz="1400" dirty="0"/>
              <a:t> </a:t>
            </a:r>
            <a:r>
              <a:rPr lang="hr-HR" sz="1400" dirty="0" err="1"/>
              <a:t>the</a:t>
            </a:r>
            <a:r>
              <a:rPr lang="hr-HR" sz="1400" dirty="0"/>
              <a:t> </a:t>
            </a:r>
            <a:r>
              <a:rPr lang="hr-HR" sz="1400" dirty="0" err="1"/>
              <a:t>CNB</a:t>
            </a:r>
            <a:endParaRPr lang="hr-HR" sz="1400" dirty="0"/>
          </a:p>
        </p:txBody>
      </p:sp>
      <p:sp>
        <p:nvSpPr>
          <p:cNvPr id="3" name="Rezervirano mjesto broja slajda 2"/>
          <p:cNvSpPr>
            <a:spLocks noGrp="1"/>
          </p:cNvSpPr>
          <p:nvPr>
            <p:ph type="sldNum" sz="quarter" idx="10"/>
          </p:nvPr>
        </p:nvSpPr>
        <p:spPr/>
        <p:txBody>
          <a:bodyPr/>
          <a:lstStyle/>
          <a:p>
            <a:fld id="{B3C66777-559C-41C4-AEA7-7444B2570E23}" type="slidenum">
              <a:rPr lang="hr-HR" smtClean="0"/>
              <a:t>6</a:t>
            </a:fld>
            <a:endParaRPr lang="hr-H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6252" y="40640"/>
            <a:ext cx="6877748" cy="4856480"/>
          </a:xfrm>
          <a:prstGeom prst="rect">
            <a:avLst/>
          </a:prstGeom>
        </p:spPr>
      </p:pic>
    </p:spTree>
    <p:extLst>
      <p:ext uri="{BB962C8B-B14F-4D97-AF65-F5344CB8AC3E}">
        <p14:creationId xmlns:p14="http://schemas.microsoft.com/office/powerpoint/2010/main" val="3739639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60</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6" name="Rezervirano mjesto teksta 15"/>
          <p:cNvSpPr>
            <a:spLocks noGrp="1"/>
          </p:cNvSpPr>
          <p:nvPr>
            <p:ph type="body" sz="quarter" idx="14"/>
          </p:nvPr>
        </p:nvSpPr>
        <p:spPr>
          <a:xfrm>
            <a:off x="6170468" y="2483279"/>
            <a:ext cx="2154382" cy="280718"/>
          </a:xfrm>
          <a:prstGeom prst="rect">
            <a:avLst/>
          </a:prstGeom>
        </p:spPr>
        <p:txBody>
          <a:bodyPr wrap="square">
            <a:spAutoFit/>
          </a:bodyPr>
          <a:lstStyle/>
          <a:p>
            <a:pPr>
              <a:spcBef>
                <a:spcPct val="0"/>
              </a:spcBef>
            </a:pPr>
            <a:r>
              <a:rPr lang="hr-HR" altLang="sr-Latn-RS" sz="800" dirty="0"/>
              <a:t>* </a:t>
            </a:r>
            <a:r>
              <a:rPr lang="hr-HR" altLang="sr-Latn-RS" sz="800" dirty="0" err="1"/>
              <a:t>Preliminary</a:t>
            </a:r>
            <a:r>
              <a:rPr lang="hr-HR" altLang="sr-Latn-RS" sz="800" dirty="0"/>
              <a:t> data.</a:t>
            </a:r>
          </a:p>
          <a:p>
            <a:pPr>
              <a:spcBef>
                <a:spcPct val="0"/>
              </a:spcBef>
            </a:pPr>
            <a:r>
              <a:rPr lang="hr-HR" altLang="sr-Latn-RS" sz="800" dirty="0" err="1"/>
              <a:t>Source</a:t>
            </a:r>
            <a:r>
              <a:rPr lang="hr-HR" altLang="sr-Latn-RS" sz="800" dirty="0"/>
              <a:t>: </a:t>
            </a:r>
            <a:r>
              <a:rPr lang="hr-HR" altLang="sr-Latn-RS" sz="800" dirty="0" err="1"/>
              <a:t>CNB</a:t>
            </a:r>
            <a:r>
              <a:rPr lang="hr-HR" altLang="sr-Latn-RS" sz="800" dirty="0"/>
              <a:t>.</a:t>
            </a:r>
          </a:p>
        </p:txBody>
      </p:sp>
      <p:sp>
        <p:nvSpPr>
          <p:cNvPr id="123906" name="Rectangle 2"/>
          <p:cNvSpPr>
            <a:spLocks noGrp="1" noChangeArrowheads="1"/>
          </p:cNvSpPr>
          <p:nvPr>
            <p:ph type="title"/>
          </p:nvPr>
        </p:nvSpPr>
        <p:spPr/>
        <p:txBody>
          <a:bodyPr/>
          <a:lstStyle/>
          <a:p>
            <a:r>
              <a:rPr lang="en-GB" altLang="sr-Latn-RS" dirty="0"/>
              <a:t>Foreign direct investment</a:t>
            </a:r>
            <a:r>
              <a:rPr lang="hr-HR" altLang="sr-Latn-RS" dirty="0"/>
              <a:t>, </a:t>
            </a:r>
            <a:r>
              <a:rPr lang="hr-HR" altLang="sr-Latn-RS" dirty="0" err="1"/>
              <a:t>Net</a:t>
            </a:r>
            <a:r>
              <a:rPr lang="hr-HR" altLang="sr-Latn-RS" dirty="0"/>
              <a:t> </a:t>
            </a:r>
            <a:r>
              <a:rPr lang="hr-HR" altLang="sr-Latn-RS" dirty="0" err="1"/>
              <a:t>incurrence</a:t>
            </a:r>
            <a:r>
              <a:rPr lang="hr-HR" altLang="sr-Latn-RS" dirty="0"/>
              <a:t> </a:t>
            </a:r>
            <a:r>
              <a:rPr lang="hr-HR" altLang="sr-Latn-RS" dirty="0" err="1"/>
              <a:t>of</a:t>
            </a:r>
            <a:r>
              <a:rPr lang="hr-HR" altLang="sr-Latn-RS" dirty="0"/>
              <a:t> </a:t>
            </a:r>
            <a:r>
              <a:rPr lang="hr-HR" altLang="sr-Latn-RS" dirty="0" err="1"/>
              <a:t>liabilities</a:t>
            </a:r>
            <a:endParaRPr lang="hr-HR" altLang="sr-Latn-RS" dirty="0"/>
          </a:p>
        </p:txBody>
      </p:sp>
      <p:sp>
        <p:nvSpPr>
          <p:cNvPr id="7" name="Rezervirano mjesto teksta 6"/>
          <p:cNvSpPr>
            <a:spLocks noGrp="1"/>
          </p:cNvSpPr>
          <p:nvPr>
            <p:ph type="body" idx="16"/>
          </p:nvPr>
        </p:nvSpPr>
        <p:spPr/>
        <p:txBody>
          <a:bodyPr>
            <a:normAutofit/>
          </a:bodyPr>
          <a:lstStyle/>
          <a:p>
            <a:r>
              <a:rPr lang="fr-FR" altLang="sr-Latn-RS" dirty="0"/>
              <a:t>1993 - 2021* (38.879,4 million EUR)</a:t>
            </a:r>
            <a:endParaRPr lang="pt-BR" altLang="sr-Latn-RS" dirty="0"/>
          </a:p>
        </p:txBody>
      </p:sp>
      <p:pic>
        <p:nvPicPr>
          <p:cNvPr id="2" name="Slika 1">
            <a:extLst>
              <a:ext uri="{FF2B5EF4-FFF2-40B4-BE49-F238E27FC236}">
                <a16:creationId xmlns:a16="http://schemas.microsoft.com/office/drawing/2014/main" id="{0E566F8D-AC50-4E86-9A0E-8BF6505C4FBC}"/>
              </a:ext>
            </a:extLst>
          </p:cNvPr>
          <p:cNvPicPr/>
          <p:nvPr>
            <p:ph idx="1"/>
          </p:nvPr>
        </p:nvPicPr>
        <p:blipFill>
          <a:blip r:embed="rId3"/>
          <a:stretch>
            <a:fillRect/>
          </a:stretch>
        </p:blipFill>
        <p:spPr>
          <a:xfrm>
            <a:off x="719138" y="1503363"/>
            <a:ext cx="4959350" cy="3146425"/>
          </a:xfrm>
          <a:prstGeom prst="rect">
            <a:avLst/>
          </a:prstGeom>
        </p:spPr>
      </p:pic>
    </p:spTree>
    <p:extLst>
      <p:ext uri="{BB962C8B-B14F-4D97-AF65-F5344CB8AC3E}">
        <p14:creationId xmlns:p14="http://schemas.microsoft.com/office/powerpoint/2010/main" val="181383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EFD5C2B-9FCA-4689-8BC8-82D13B293B6A}"/>
              </a:ext>
            </a:extLst>
          </p:cNvPr>
          <p:cNvPicPr/>
          <p:nvPr>
            <p:ph idx="1"/>
          </p:nvPr>
        </p:nvPicPr>
        <p:blipFill>
          <a:blip r:embed="rId3"/>
          <a:stretch>
            <a:fillRect/>
          </a:stretch>
        </p:blipFill>
        <p:spPr>
          <a:xfrm>
            <a:off x="863600" y="1465263"/>
            <a:ext cx="4964113" cy="3163887"/>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61</a:t>
            </a:fld>
            <a:endParaRPr lang="hr-HR"/>
          </a:p>
        </p:txBody>
      </p:sp>
      <p:sp>
        <p:nvSpPr>
          <p:cNvPr id="5" name="Rezervirano mjesto podnožja 4"/>
          <p:cNvSpPr>
            <a:spLocks noGrp="1"/>
          </p:cNvSpPr>
          <p:nvPr>
            <p:ph type="ftr" sz="quarter" idx="11"/>
          </p:nvPr>
        </p:nvSpPr>
        <p:spPr/>
        <p:txBody>
          <a:bodyPr/>
          <a:lstStyle/>
          <a:p>
            <a:r>
              <a:rPr lang="hr-HR" dirty="0" err="1"/>
              <a:t>EXTERNAL</a:t>
            </a:r>
            <a:r>
              <a:rPr lang="hr-HR" dirty="0"/>
              <a:t> </a:t>
            </a:r>
            <a:r>
              <a:rPr lang="hr-HR" dirty="0" err="1"/>
              <a:t>SECTOR</a:t>
            </a:r>
            <a:endParaRPr lang="hr-HR" dirty="0"/>
          </a:p>
        </p:txBody>
      </p:sp>
      <p:sp>
        <p:nvSpPr>
          <p:cNvPr id="12" name="Rectangle 6"/>
          <p:cNvSpPr>
            <a:spLocks noGrp="1" noChangeArrowheads="1"/>
          </p:cNvSpPr>
          <p:nvPr>
            <p:ph type="body" sz="quarter" idx="14"/>
          </p:nvPr>
        </p:nvSpPr>
        <p:spPr bwMode="auto">
          <a:xfrm>
            <a:off x="6360968" y="2664254"/>
            <a:ext cx="1878157"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a:solidFill>
                  <a:schemeClr val="tx1"/>
                </a:solidFill>
                <a:latin typeface="+mn-lt"/>
              </a:rPr>
              <a:t>* </a:t>
            </a:r>
            <a:r>
              <a:rPr lang="hr-HR" altLang="sr-Latn-RS" sz="800" dirty="0" err="1">
                <a:solidFill>
                  <a:schemeClr val="tx1"/>
                </a:solidFill>
                <a:latin typeface="+mn-lt"/>
              </a:rPr>
              <a:t>Preliminary</a:t>
            </a:r>
            <a:r>
              <a:rPr lang="hr-HR" altLang="sr-Latn-RS" sz="800" dirty="0">
                <a:solidFill>
                  <a:schemeClr val="tx1"/>
                </a:solidFill>
                <a:latin typeface="+mn-lt"/>
              </a:rPr>
              <a:t> data.</a:t>
            </a:r>
          </a:p>
          <a:p>
            <a:pPr>
              <a:spcBef>
                <a:spcPct val="0"/>
              </a:spcBef>
              <a:buClrTx/>
              <a:buSzTx/>
              <a:buNone/>
            </a:pPr>
            <a:r>
              <a:rPr lang="hr-HR" altLang="sr-Latn-RS" sz="800" dirty="0" err="1">
                <a:solidFill>
                  <a:schemeClr val="tx1"/>
                </a:solidFill>
                <a:latin typeface="+mn-lt"/>
              </a:rPr>
              <a:t>Source</a:t>
            </a:r>
            <a:r>
              <a:rPr lang="hr-HR" altLang="sr-Latn-RS" sz="800" dirty="0">
                <a:solidFill>
                  <a:schemeClr val="tx1"/>
                </a:solidFill>
                <a:latin typeface="+mn-lt"/>
              </a:rPr>
              <a:t>: </a:t>
            </a:r>
            <a:r>
              <a:rPr lang="hr-HR" altLang="sr-Latn-RS" sz="800" dirty="0" err="1">
                <a:solidFill>
                  <a:schemeClr val="tx1"/>
                </a:solidFill>
                <a:latin typeface="+mn-lt"/>
              </a:rPr>
              <a:t>CNB</a:t>
            </a:r>
            <a:r>
              <a:rPr lang="hr-HR" altLang="sr-Latn-RS" sz="800" dirty="0">
                <a:solidFill>
                  <a:schemeClr val="tx1"/>
                </a:solidFill>
                <a:latin typeface="+mn-lt"/>
              </a:rPr>
              <a:t>.</a:t>
            </a:r>
          </a:p>
        </p:txBody>
      </p:sp>
      <p:sp>
        <p:nvSpPr>
          <p:cNvPr id="125954" name="Rectangle 2"/>
          <p:cNvSpPr>
            <a:spLocks noGrp="1" noChangeArrowheads="1"/>
          </p:cNvSpPr>
          <p:nvPr>
            <p:ph type="title"/>
          </p:nvPr>
        </p:nvSpPr>
        <p:spPr/>
        <p:txBody>
          <a:bodyPr/>
          <a:lstStyle/>
          <a:p>
            <a:r>
              <a:rPr lang="hr-HR" altLang="sr-Latn-RS" dirty="0" err="1"/>
              <a:t>Foreign</a:t>
            </a:r>
            <a:r>
              <a:rPr lang="hr-HR" altLang="sr-Latn-RS" dirty="0"/>
              <a:t> </a:t>
            </a:r>
            <a:r>
              <a:rPr lang="hr-HR" altLang="sr-Latn-RS" dirty="0" err="1"/>
              <a:t>direct</a:t>
            </a:r>
            <a:r>
              <a:rPr lang="hr-HR" altLang="sr-Latn-RS" dirty="0"/>
              <a:t> </a:t>
            </a:r>
            <a:r>
              <a:rPr lang="hr-HR" altLang="sr-Latn-RS" dirty="0" err="1"/>
              <a:t>investments</a:t>
            </a:r>
            <a:r>
              <a:rPr lang="hr-HR" altLang="sr-Latn-RS" dirty="0"/>
              <a:t>, </a:t>
            </a:r>
            <a:r>
              <a:rPr lang="hr-HR" altLang="sr-Latn-RS" dirty="0" err="1"/>
              <a:t>Net</a:t>
            </a:r>
            <a:r>
              <a:rPr lang="hr-HR" altLang="sr-Latn-RS" dirty="0"/>
              <a:t> </a:t>
            </a:r>
            <a:r>
              <a:rPr lang="hr-HR" altLang="sr-Latn-RS" dirty="0" err="1"/>
              <a:t>incurrence</a:t>
            </a:r>
            <a:r>
              <a:rPr lang="hr-HR" altLang="sr-Latn-RS" dirty="0"/>
              <a:t> </a:t>
            </a:r>
            <a:r>
              <a:rPr lang="hr-HR" altLang="sr-Latn-RS" dirty="0" err="1"/>
              <a:t>of</a:t>
            </a:r>
            <a:r>
              <a:rPr lang="hr-HR" altLang="sr-Latn-RS" dirty="0"/>
              <a:t> </a:t>
            </a:r>
            <a:r>
              <a:rPr lang="hr-HR" altLang="sr-Latn-RS" dirty="0" err="1"/>
              <a:t>liabilities</a:t>
            </a:r>
            <a:endParaRPr lang="hr-HR" altLang="sr-Latn-RS" sz="2100" dirty="0"/>
          </a:p>
        </p:txBody>
      </p:sp>
      <p:sp>
        <p:nvSpPr>
          <p:cNvPr id="13" name="Text Box 5"/>
          <p:cNvSpPr txBox="1">
            <a:spLocks noGrp="1" noChangeArrowheads="1"/>
          </p:cNvSpPr>
          <p:nvPr>
            <p:ph type="body" idx="16"/>
          </p:nvPr>
        </p:nvSpPr>
        <p:spPr bwMode="auto">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hr-HR" altLang="sr-Latn-RS" sz="1600" dirty="0">
                <a:solidFill>
                  <a:schemeClr val="tx1"/>
                </a:solidFill>
                <a:latin typeface="+mn-lt"/>
              </a:rPr>
              <a:t>2021* (3.776,5 </a:t>
            </a:r>
            <a:r>
              <a:rPr lang="hr-HR" altLang="sr-Latn-RS" sz="1600" dirty="0" err="1">
                <a:solidFill>
                  <a:schemeClr val="tx1"/>
                </a:solidFill>
                <a:latin typeface="+mn-lt"/>
              </a:rPr>
              <a:t>mil</a:t>
            </a:r>
            <a:r>
              <a:rPr lang="hr-HR" altLang="sr-Latn-RS" sz="1600" dirty="0">
                <a:solidFill>
                  <a:schemeClr val="tx1"/>
                </a:solidFill>
                <a:latin typeface="+mn-lt"/>
              </a:rPr>
              <a:t>. </a:t>
            </a:r>
            <a:r>
              <a:rPr lang="hr-HR" altLang="sr-Latn-RS" sz="1600" dirty="0" err="1">
                <a:solidFill>
                  <a:schemeClr val="tx1"/>
                </a:solidFill>
                <a:latin typeface="+mn-lt"/>
              </a:rPr>
              <a:t>EUR</a:t>
            </a:r>
            <a:r>
              <a:rPr lang="hr-HR" altLang="sr-Latn-RS" sz="1600" dirty="0">
                <a:solidFill>
                  <a:schemeClr val="tx1"/>
                </a:solidFill>
                <a:latin typeface="+mn-lt"/>
              </a:rPr>
              <a:t>)</a:t>
            </a:r>
            <a:endParaRPr lang="pt-BR" altLang="sr-Latn-RS" sz="1600" b="1" dirty="0">
              <a:solidFill>
                <a:schemeClr val="tx1"/>
              </a:solidFill>
              <a:latin typeface="+mn-lt"/>
            </a:endParaRPr>
          </a:p>
        </p:txBody>
      </p:sp>
    </p:spTree>
    <p:extLst>
      <p:ext uri="{BB962C8B-B14F-4D97-AF65-F5344CB8AC3E}">
        <p14:creationId xmlns:p14="http://schemas.microsoft.com/office/powerpoint/2010/main" val="2691518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02672" y="2278184"/>
            <a:ext cx="2063691" cy="941412"/>
          </a:xfrm>
        </p:spPr>
        <p:txBody>
          <a:bodyPr/>
          <a:lstStyle/>
          <a:p>
            <a:pPr>
              <a:lnSpc>
                <a:spcPct val="114000"/>
              </a:lnSpc>
              <a:spcBef>
                <a:spcPts val="600"/>
              </a:spcBef>
            </a:pPr>
            <a:r>
              <a:rPr lang="hr-HR" altLang="sr-Latn-RS" sz="2800" dirty="0">
                <a:solidFill>
                  <a:schemeClr val="bg1"/>
                </a:solidFill>
              </a:rPr>
              <a:t>Banking </a:t>
            </a:r>
            <a:r>
              <a:rPr lang="hr-HR" altLang="sr-Latn-RS" sz="2800" dirty="0" err="1">
                <a:solidFill>
                  <a:schemeClr val="bg1"/>
                </a:solidFill>
              </a:rPr>
              <a:t>sector</a:t>
            </a:r>
            <a:endParaRPr lang="hr-HR" altLang="sr-Latn-RS" sz="2800" dirty="0">
              <a:solidFill>
                <a:schemeClr val="bg1"/>
              </a:solidFill>
            </a:endParaRPr>
          </a:p>
        </p:txBody>
      </p:sp>
      <p:sp>
        <p:nvSpPr>
          <p:cNvPr id="4" name="Rezervirano mjesto teksta 3"/>
          <p:cNvSpPr>
            <a:spLocks noGrp="1"/>
          </p:cNvSpPr>
          <p:nvPr>
            <p:ph type="body" idx="1"/>
          </p:nvPr>
        </p:nvSpPr>
        <p:spPr>
          <a:xfrm>
            <a:off x="3107527" y="1755766"/>
            <a:ext cx="5466022" cy="1986249"/>
          </a:xfrm>
        </p:spPr>
        <p:txBody>
          <a:bodyPr/>
          <a:lstStyle/>
          <a:p>
            <a:pPr marL="720725" lvl="1" indent="-263525">
              <a:lnSpc>
                <a:spcPct val="150000"/>
              </a:lnSpc>
              <a:spcBef>
                <a:spcPts val="800"/>
              </a:spcBef>
            </a:pPr>
            <a:r>
              <a:rPr lang="en-US" altLang="sr-Latn-RS" sz="1400" b="1" dirty="0">
                <a:solidFill>
                  <a:schemeClr val="bg1"/>
                </a:solidFill>
              </a:rPr>
              <a:t>Size, structure and concentration</a:t>
            </a:r>
          </a:p>
          <a:p>
            <a:pPr marL="720725" lvl="1" indent="-263525">
              <a:lnSpc>
                <a:spcPct val="150000"/>
              </a:lnSpc>
              <a:spcBef>
                <a:spcPts val="800"/>
              </a:spcBef>
            </a:pPr>
            <a:r>
              <a:rPr lang="en-US" altLang="sr-Latn-RS" sz="1400" b="1" dirty="0">
                <a:solidFill>
                  <a:schemeClr val="bg1"/>
                </a:solidFill>
              </a:rPr>
              <a:t>Leverage ratio and capital adequacy</a:t>
            </a:r>
          </a:p>
          <a:p>
            <a:pPr marL="720725" lvl="1" indent="-263525">
              <a:lnSpc>
                <a:spcPct val="150000"/>
              </a:lnSpc>
              <a:spcBef>
                <a:spcPts val="800"/>
              </a:spcBef>
            </a:pPr>
            <a:r>
              <a:rPr lang="en-US" altLang="sr-Latn-RS" sz="1400" b="1" dirty="0">
                <a:solidFill>
                  <a:schemeClr val="bg1"/>
                </a:solidFill>
              </a:rPr>
              <a:t>Profitability</a:t>
            </a:r>
          </a:p>
          <a:p>
            <a:pPr marL="720725" lvl="1" indent="-263525">
              <a:lnSpc>
                <a:spcPct val="150000"/>
              </a:lnSpc>
              <a:spcBef>
                <a:spcPts val="800"/>
              </a:spcBef>
            </a:pPr>
            <a:r>
              <a:rPr lang="en-US" altLang="sr-Latn-RS" sz="1400" b="1" dirty="0">
                <a:solidFill>
                  <a:schemeClr val="bg1"/>
                </a:solidFill>
              </a:rPr>
              <a:t>Quality of exposures</a:t>
            </a:r>
          </a:p>
          <a:p>
            <a:pPr marL="720725" lvl="1" indent="-263525">
              <a:lnSpc>
                <a:spcPct val="150000"/>
              </a:lnSpc>
              <a:spcBef>
                <a:spcPts val="800"/>
              </a:spcBef>
            </a:pPr>
            <a:r>
              <a:rPr lang="en-US" altLang="sr-Latn-RS" sz="1400" b="1" dirty="0">
                <a:solidFill>
                  <a:schemeClr val="bg1"/>
                </a:solidFill>
              </a:rPr>
              <a:t>Structure of loans and deposits by institutional sectors</a:t>
            </a:r>
          </a:p>
        </p:txBody>
      </p:sp>
      <p:sp>
        <p:nvSpPr>
          <p:cNvPr id="2" name="Rezervirano mjesto broja slajda 1"/>
          <p:cNvSpPr>
            <a:spLocks noGrp="1"/>
          </p:cNvSpPr>
          <p:nvPr>
            <p:ph type="sldNum" sz="quarter" idx="4"/>
          </p:nvPr>
        </p:nvSpPr>
        <p:spPr/>
        <p:txBody>
          <a:bodyPr/>
          <a:lstStyle/>
          <a:p>
            <a:fld id="{B3C66777-559C-41C4-AEA7-7444B2570E23}" type="slidenum">
              <a:rPr lang="hr-HR" smtClean="0"/>
              <a:t>62</a:t>
            </a:fld>
            <a:endParaRPr lang="hr-HR"/>
          </a:p>
        </p:txBody>
      </p:sp>
      <p:cxnSp>
        <p:nvCxnSpPr>
          <p:cNvPr id="7" name="Ravni poveznik 6"/>
          <p:cNvCxnSpPr/>
          <p:nvPr/>
        </p:nvCxnSpPr>
        <p:spPr>
          <a:xfrm>
            <a:off x="2718582" y="1653621"/>
            <a:ext cx="0" cy="2229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556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63</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0" name="Rectangle 6"/>
          <p:cNvSpPr>
            <a:spLocks noGrp="1" noChangeArrowheads="1"/>
          </p:cNvSpPr>
          <p:nvPr>
            <p:ph type="body" sz="quarter" idx="14"/>
          </p:nvPr>
        </p:nvSpPr>
        <p:spPr bwMode="auto">
          <a:xfrm>
            <a:off x="5846618" y="2937008"/>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hr-HR" altLang="sr-Latn-RS" sz="800" dirty="0">
                <a:solidFill>
                  <a:schemeClr val="tx1"/>
                </a:solidFill>
                <a:latin typeface="+mn-lt"/>
              </a:rPr>
              <a:t>*</a:t>
            </a:r>
            <a:r>
              <a:rPr lang="en-US" altLang="sr-Latn-RS" sz="800" dirty="0">
                <a:solidFill>
                  <a:schemeClr val="tx1"/>
                </a:solidFill>
                <a:latin typeface="+mn-lt"/>
              </a:rPr>
              <a:t>Audited data.</a:t>
            </a:r>
          </a:p>
          <a:p>
            <a:pPr>
              <a:spcBef>
                <a:spcPct val="0"/>
              </a:spcBef>
              <a:buClrTx/>
              <a:buSzTx/>
              <a:buNone/>
            </a:pPr>
            <a:r>
              <a:rPr lang="en-US" altLang="sr-Latn-RS" sz="800" dirty="0">
                <a:solidFill>
                  <a:schemeClr val="tx1"/>
                </a:solidFill>
                <a:latin typeface="+mn-lt"/>
              </a:rPr>
              <a:t>Source: </a:t>
            </a:r>
            <a:r>
              <a:rPr lang="en-US" altLang="sr-Latn-RS" sz="800" dirty="0" err="1">
                <a:solidFill>
                  <a:schemeClr val="tx1"/>
                </a:solidFill>
                <a:latin typeface="+mn-lt"/>
              </a:rPr>
              <a:t>CNB</a:t>
            </a:r>
            <a:r>
              <a:rPr lang="en-US" altLang="sr-Latn-RS" sz="800" dirty="0">
                <a:solidFill>
                  <a:schemeClr val="tx1"/>
                </a:solidFill>
                <a:latin typeface="+mn-lt"/>
              </a:rPr>
              <a:t>.</a:t>
            </a:r>
          </a:p>
        </p:txBody>
      </p:sp>
      <p:sp>
        <p:nvSpPr>
          <p:cNvPr id="130050" name="Rectangle 2"/>
          <p:cNvSpPr>
            <a:spLocks noGrp="1" noChangeArrowheads="1"/>
          </p:cNvSpPr>
          <p:nvPr>
            <p:ph type="title"/>
          </p:nvPr>
        </p:nvSpPr>
        <p:spPr/>
        <p:txBody>
          <a:bodyPr/>
          <a:lstStyle/>
          <a:p>
            <a:r>
              <a:rPr lang="en-US" dirty="0"/>
              <a:t>Total assets of credit institutions </a:t>
            </a:r>
            <a:endParaRPr lang="hr-HR" altLang="sr-Latn-RS" dirty="0"/>
          </a:p>
        </p:txBody>
      </p:sp>
      <p:pic>
        <p:nvPicPr>
          <p:cNvPr id="2" name="Slika 1">
            <a:extLst>
              <a:ext uri="{FF2B5EF4-FFF2-40B4-BE49-F238E27FC236}">
                <a16:creationId xmlns:a16="http://schemas.microsoft.com/office/drawing/2014/main" id="{7620D057-D804-4021-B809-382244980724}"/>
              </a:ext>
            </a:extLst>
          </p:cNvPr>
          <p:cNvPicPr/>
          <p:nvPr>
            <p:ph idx="1"/>
          </p:nvPr>
        </p:nvPicPr>
        <p:blipFill>
          <a:blip r:embed="rId3"/>
          <a:stretch>
            <a:fillRect/>
          </a:stretch>
        </p:blipFill>
        <p:spPr>
          <a:xfrm>
            <a:off x="795338" y="1172737"/>
            <a:ext cx="4962525" cy="3308350"/>
          </a:xfrm>
          <a:prstGeom prst="rect">
            <a:avLst/>
          </a:prstGeom>
        </p:spPr>
      </p:pic>
    </p:spTree>
    <p:extLst>
      <p:ext uri="{BB962C8B-B14F-4D97-AF65-F5344CB8AC3E}">
        <p14:creationId xmlns:p14="http://schemas.microsoft.com/office/powerpoint/2010/main" val="42335295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B0E95E70-42E2-4ADC-90CD-4B2B86009447}"/>
              </a:ext>
            </a:extLst>
          </p:cNvPr>
          <p:cNvPicPr/>
          <p:nvPr>
            <p:ph idx="1"/>
          </p:nvPr>
        </p:nvPicPr>
        <p:blipFill>
          <a:blip r:embed="rId3"/>
          <a:stretch>
            <a:fillRect/>
          </a:stretch>
        </p:blipFill>
        <p:spPr>
          <a:xfrm>
            <a:off x="1082024" y="1031600"/>
            <a:ext cx="4962525" cy="3233737"/>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64</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4" name="Rectangle 6"/>
          <p:cNvSpPr>
            <a:spLocks noGrp="1" noChangeArrowheads="1"/>
          </p:cNvSpPr>
          <p:nvPr>
            <p:ph type="body" sz="quarter" idx="14"/>
          </p:nvPr>
        </p:nvSpPr>
        <p:spPr bwMode="auto">
          <a:xfrm>
            <a:off x="1301381" y="4265337"/>
            <a:ext cx="2573482"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endParaRPr lang="pl-PL"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2098" name="Rectangle 2"/>
          <p:cNvSpPr>
            <a:spLocks noGrp="1" noChangeArrowheads="1"/>
          </p:cNvSpPr>
          <p:nvPr>
            <p:ph type="title"/>
          </p:nvPr>
        </p:nvSpPr>
        <p:spPr/>
        <p:txBody>
          <a:bodyPr/>
          <a:lstStyle/>
          <a:p>
            <a:r>
              <a:rPr lang="hr-HR" altLang="sr-Latn-RS" dirty="0" err="1"/>
              <a:t>Number</a:t>
            </a:r>
            <a:r>
              <a:rPr lang="hr-HR" altLang="sr-Latn-RS" dirty="0"/>
              <a:t> </a:t>
            </a:r>
            <a:r>
              <a:rPr lang="hr-HR" altLang="sr-Latn-RS" dirty="0" err="1"/>
              <a:t>of</a:t>
            </a:r>
            <a:r>
              <a:rPr lang="hr-HR" altLang="sr-Latn-RS" dirty="0"/>
              <a:t> </a:t>
            </a:r>
            <a:r>
              <a:rPr lang="hr-HR" altLang="sr-Latn-RS" dirty="0" err="1"/>
              <a:t>credit</a:t>
            </a:r>
            <a:r>
              <a:rPr lang="hr-HR" altLang="sr-Latn-RS" dirty="0"/>
              <a:t> </a:t>
            </a:r>
            <a:r>
              <a:rPr lang="hr-HR" altLang="sr-Latn-RS" dirty="0" err="1"/>
              <a:t>institutions</a:t>
            </a:r>
            <a:endParaRPr lang="hr-HR" altLang="sr-Latn-RS" dirty="0"/>
          </a:p>
        </p:txBody>
      </p:sp>
    </p:spTree>
    <p:extLst>
      <p:ext uri="{BB962C8B-B14F-4D97-AF65-F5344CB8AC3E}">
        <p14:creationId xmlns:p14="http://schemas.microsoft.com/office/powerpoint/2010/main" val="3504051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5F6CD61F-84EE-4F87-B2CC-8D192DDC4D9A}"/>
              </a:ext>
            </a:extLst>
          </p:cNvPr>
          <p:cNvPicPr/>
          <p:nvPr>
            <p:ph idx="1"/>
          </p:nvPr>
        </p:nvPicPr>
        <p:blipFill>
          <a:blip r:embed="rId3"/>
          <a:stretch>
            <a:fillRect/>
          </a:stretch>
        </p:blipFill>
        <p:spPr>
          <a:xfrm>
            <a:off x="838200" y="1422400"/>
            <a:ext cx="4727575" cy="3308350"/>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65</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3"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4146" name="Rectangle 4"/>
          <p:cNvSpPr>
            <a:spLocks noGrp="1" noChangeArrowheads="1"/>
          </p:cNvSpPr>
          <p:nvPr>
            <p:ph type="title"/>
          </p:nvPr>
        </p:nvSpPr>
        <p:spPr/>
        <p:txBody>
          <a:bodyPr/>
          <a:lstStyle/>
          <a:p>
            <a:r>
              <a:rPr lang="en-US" dirty="0"/>
              <a:t>Ownership structure of credit institutions </a:t>
            </a:r>
            <a:endParaRPr lang="hr-HR" altLang="sr-Latn-RS" dirty="0"/>
          </a:p>
        </p:txBody>
      </p:sp>
      <p:sp>
        <p:nvSpPr>
          <p:cNvPr id="6" name="Rezervirano mjesto teksta 5"/>
          <p:cNvSpPr>
            <a:spLocks noGrp="1"/>
          </p:cNvSpPr>
          <p:nvPr>
            <p:ph type="body" idx="16"/>
          </p:nvPr>
        </p:nvSpPr>
        <p:spPr>
          <a:xfrm>
            <a:off x="720000" y="976924"/>
            <a:ext cx="7700100" cy="233910"/>
          </a:xfrm>
        </p:spPr>
        <p:txBody>
          <a:bodyPr/>
          <a:lstStyle/>
          <a:p>
            <a:r>
              <a:rPr lang="hr-HR" dirty="0" err="1"/>
              <a:t>Number</a:t>
            </a:r>
            <a:r>
              <a:rPr lang="hr-HR" dirty="0"/>
              <a:t> </a:t>
            </a:r>
            <a:r>
              <a:rPr lang="hr-HR" dirty="0" err="1"/>
              <a:t>of</a:t>
            </a:r>
            <a:r>
              <a:rPr lang="hr-HR" dirty="0"/>
              <a:t> </a:t>
            </a:r>
            <a:r>
              <a:rPr lang="hr-HR" dirty="0" err="1"/>
              <a:t>credit</a:t>
            </a:r>
            <a:r>
              <a:rPr lang="hr-HR" dirty="0"/>
              <a:t> </a:t>
            </a:r>
            <a:r>
              <a:rPr lang="hr-HR" dirty="0" err="1"/>
              <a:t>institutions</a:t>
            </a:r>
            <a:endParaRPr lang="hr-HR" dirty="0"/>
          </a:p>
        </p:txBody>
      </p:sp>
    </p:spTree>
    <p:extLst>
      <p:ext uri="{BB962C8B-B14F-4D97-AF65-F5344CB8AC3E}">
        <p14:creationId xmlns:p14="http://schemas.microsoft.com/office/powerpoint/2010/main" val="2738959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66</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3"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4146" name="Rectangle 4"/>
          <p:cNvSpPr>
            <a:spLocks noGrp="1" noChangeArrowheads="1"/>
          </p:cNvSpPr>
          <p:nvPr>
            <p:ph type="title"/>
          </p:nvPr>
        </p:nvSpPr>
        <p:spPr/>
        <p:txBody>
          <a:bodyPr/>
          <a:lstStyle/>
          <a:p>
            <a:r>
              <a:rPr lang="en-US" dirty="0"/>
              <a:t>Ownership structure of credit institutions </a:t>
            </a:r>
            <a:endParaRPr lang="hr-HR" altLang="sr-Latn-RS" dirty="0"/>
          </a:p>
        </p:txBody>
      </p:sp>
      <p:sp>
        <p:nvSpPr>
          <p:cNvPr id="7" name="Rezervirano mjesto teksta 6"/>
          <p:cNvSpPr>
            <a:spLocks noGrp="1"/>
          </p:cNvSpPr>
          <p:nvPr>
            <p:ph type="body" idx="16"/>
          </p:nvPr>
        </p:nvSpPr>
        <p:spPr/>
        <p:txBody>
          <a:bodyPr/>
          <a:lstStyle/>
          <a:p>
            <a:r>
              <a:rPr lang="en-US" dirty="0"/>
              <a:t>Share of credit institutions' assets in total assets of credit institutions</a:t>
            </a:r>
          </a:p>
        </p:txBody>
      </p:sp>
      <p:pic>
        <p:nvPicPr>
          <p:cNvPr id="2" name="Slika 1">
            <a:extLst>
              <a:ext uri="{FF2B5EF4-FFF2-40B4-BE49-F238E27FC236}">
                <a16:creationId xmlns:a16="http://schemas.microsoft.com/office/drawing/2014/main" id="{59243A4D-A980-4FBE-B1CF-43E1A6F5E139}"/>
              </a:ext>
            </a:extLst>
          </p:cNvPr>
          <p:cNvPicPr/>
          <p:nvPr>
            <p:ph idx="1"/>
          </p:nvPr>
        </p:nvPicPr>
        <p:blipFill>
          <a:blip r:embed="rId3"/>
          <a:stretch>
            <a:fillRect/>
          </a:stretch>
        </p:blipFill>
        <p:spPr>
          <a:xfrm>
            <a:off x="719138" y="1454150"/>
            <a:ext cx="4967287" cy="3243263"/>
          </a:xfrm>
          <a:prstGeom prst="rect">
            <a:avLst/>
          </a:prstGeom>
        </p:spPr>
      </p:pic>
    </p:spTree>
    <p:extLst>
      <p:ext uri="{BB962C8B-B14F-4D97-AF65-F5344CB8AC3E}">
        <p14:creationId xmlns:p14="http://schemas.microsoft.com/office/powerpoint/2010/main" val="2626027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67</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36194" name="Rectangle 2"/>
          <p:cNvSpPr>
            <a:spLocks noGrp="1" noChangeArrowheads="1"/>
          </p:cNvSpPr>
          <p:nvPr>
            <p:ph type="title"/>
          </p:nvPr>
        </p:nvSpPr>
        <p:spPr/>
        <p:txBody>
          <a:bodyPr/>
          <a:lstStyle/>
          <a:p>
            <a:r>
              <a:rPr lang="en-US" dirty="0"/>
              <a:t>Indicators of asset concentration of credit institutions </a:t>
            </a:r>
            <a:endParaRPr lang="hr-HR" altLang="sr-Latn-RS" dirty="0"/>
          </a:p>
        </p:txBody>
      </p:sp>
      <p:sp>
        <p:nvSpPr>
          <p:cNvPr id="16"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pic>
        <p:nvPicPr>
          <p:cNvPr id="2" name="Slika 1">
            <a:extLst>
              <a:ext uri="{FF2B5EF4-FFF2-40B4-BE49-F238E27FC236}">
                <a16:creationId xmlns:a16="http://schemas.microsoft.com/office/drawing/2014/main" id="{CE54D902-DE24-4D28-AC31-9157E056E37F}"/>
              </a:ext>
            </a:extLst>
          </p:cNvPr>
          <p:cNvPicPr/>
          <p:nvPr>
            <p:ph idx="1"/>
          </p:nvPr>
        </p:nvPicPr>
        <p:blipFill>
          <a:blip r:embed="rId3"/>
          <a:stretch>
            <a:fillRect/>
          </a:stretch>
        </p:blipFill>
        <p:spPr>
          <a:xfrm>
            <a:off x="719138" y="1254516"/>
            <a:ext cx="4967287" cy="3240087"/>
          </a:xfrm>
          <a:prstGeom prst="rect">
            <a:avLst/>
          </a:prstGeom>
        </p:spPr>
      </p:pic>
    </p:spTree>
    <p:extLst>
      <p:ext uri="{BB962C8B-B14F-4D97-AF65-F5344CB8AC3E}">
        <p14:creationId xmlns:p14="http://schemas.microsoft.com/office/powerpoint/2010/main" val="2395197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D0902E9B-702D-4DD2-AE28-F14F61FB8400}"/>
              </a:ext>
            </a:extLst>
          </p:cNvPr>
          <p:cNvPicPr/>
          <p:nvPr>
            <p:ph idx="1"/>
          </p:nvPr>
        </p:nvPicPr>
        <p:blipFill>
          <a:blip r:embed="rId3"/>
          <a:stretch>
            <a:fillRect/>
          </a:stretch>
        </p:blipFill>
        <p:spPr>
          <a:xfrm>
            <a:off x="1129502" y="1099509"/>
            <a:ext cx="4967287" cy="3124200"/>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68</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1252315" y="4327068"/>
            <a:ext cx="1994920" cy="1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en-US" dirty="0"/>
              <a:t>Number of employees in credit institutions </a:t>
            </a:r>
            <a:endParaRPr lang="hr-HR" altLang="sr-Latn-RS" dirty="0"/>
          </a:p>
        </p:txBody>
      </p:sp>
    </p:spTree>
    <p:extLst>
      <p:ext uri="{BB962C8B-B14F-4D97-AF65-F5344CB8AC3E}">
        <p14:creationId xmlns:p14="http://schemas.microsoft.com/office/powerpoint/2010/main" val="242196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69</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en-US" dirty="0"/>
              <a:t>Return on assets (</a:t>
            </a:r>
            <a:r>
              <a:rPr lang="en-US" dirty="0" err="1"/>
              <a:t>ROA</a:t>
            </a:r>
            <a:r>
              <a:rPr lang="en-US" dirty="0"/>
              <a:t>) and return on equity</a:t>
            </a:r>
            <a:r>
              <a:rPr lang="hr-HR" dirty="0"/>
              <a:t> (</a:t>
            </a:r>
            <a:r>
              <a:rPr lang="hr-HR" dirty="0" err="1"/>
              <a:t>ROE</a:t>
            </a:r>
            <a:r>
              <a:rPr lang="hr-HR" dirty="0"/>
              <a:t>)</a:t>
            </a:r>
            <a:r>
              <a:rPr lang="en-US" dirty="0"/>
              <a:t> </a:t>
            </a:r>
            <a:endParaRPr lang="hr-HR" altLang="sr-Latn-RS" dirty="0"/>
          </a:p>
        </p:txBody>
      </p:sp>
      <p:pic>
        <p:nvPicPr>
          <p:cNvPr id="2" name="Slika 1">
            <a:extLst>
              <a:ext uri="{FF2B5EF4-FFF2-40B4-BE49-F238E27FC236}">
                <a16:creationId xmlns:a16="http://schemas.microsoft.com/office/drawing/2014/main" id="{260FDDDC-A1F5-4B23-8E43-906CE4E25C00}"/>
              </a:ext>
            </a:extLst>
          </p:cNvPr>
          <p:cNvPicPr/>
          <p:nvPr>
            <p:ph idx="1"/>
          </p:nvPr>
        </p:nvPicPr>
        <p:blipFill>
          <a:blip r:embed="rId3"/>
          <a:stretch>
            <a:fillRect/>
          </a:stretch>
        </p:blipFill>
        <p:spPr>
          <a:xfrm>
            <a:off x="719138" y="1245792"/>
            <a:ext cx="4967287" cy="3249613"/>
          </a:xfrm>
          <a:prstGeom prst="rect">
            <a:avLst/>
          </a:prstGeom>
        </p:spPr>
      </p:pic>
    </p:spTree>
    <p:extLst>
      <p:ext uri="{BB962C8B-B14F-4D97-AF65-F5344CB8AC3E}">
        <p14:creationId xmlns:p14="http://schemas.microsoft.com/office/powerpoint/2010/main" val="3407964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2672" y="2554990"/>
            <a:ext cx="2063691" cy="387798"/>
          </a:xfrm>
        </p:spPr>
        <p:txBody>
          <a:bodyPr/>
          <a:lstStyle/>
          <a:p>
            <a:pPr>
              <a:spcBef>
                <a:spcPts val="600"/>
              </a:spcBef>
            </a:pPr>
            <a:r>
              <a:rPr lang="hr-HR" sz="2800" dirty="0">
                <a:solidFill>
                  <a:schemeClr val="bg1"/>
                </a:solidFill>
              </a:rPr>
              <a:t>Real </a:t>
            </a:r>
            <a:r>
              <a:rPr lang="hr-HR" sz="2800" dirty="0" err="1">
                <a:solidFill>
                  <a:schemeClr val="bg1"/>
                </a:solidFill>
              </a:rPr>
              <a:t>sector</a:t>
            </a:r>
            <a:endParaRPr lang="hr-HR" sz="2800" dirty="0">
              <a:solidFill>
                <a:schemeClr val="bg1"/>
              </a:solidFill>
            </a:endParaRPr>
          </a:p>
        </p:txBody>
      </p:sp>
      <p:sp>
        <p:nvSpPr>
          <p:cNvPr id="3" name="Rezervirano mjesto teksta 2"/>
          <p:cNvSpPr>
            <a:spLocks noGrp="1"/>
          </p:cNvSpPr>
          <p:nvPr>
            <p:ph type="body" idx="1"/>
          </p:nvPr>
        </p:nvSpPr>
        <p:spPr/>
        <p:txBody>
          <a:bodyPr>
            <a:noAutofit/>
          </a:bodyPr>
          <a:lstStyle/>
          <a:p>
            <a:pPr lvl="1">
              <a:lnSpc>
                <a:spcPct val="150000"/>
              </a:lnSpc>
              <a:spcBef>
                <a:spcPts val="800"/>
              </a:spcBef>
            </a:pPr>
            <a:r>
              <a:rPr lang="en-US" sz="1600" b="1" dirty="0">
                <a:solidFill>
                  <a:schemeClr val="bg1"/>
                </a:solidFill>
              </a:rPr>
              <a:t>Aggregate demand and supply</a:t>
            </a:r>
          </a:p>
          <a:p>
            <a:pPr lvl="1">
              <a:lnSpc>
                <a:spcPct val="150000"/>
              </a:lnSpc>
              <a:spcBef>
                <a:spcPts val="800"/>
              </a:spcBef>
            </a:pPr>
            <a:r>
              <a:rPr lang="en-US" sz="1600" b="1" dirty="0" err="1">
                <a:solidFill>
                  <a:schemeClr val="bg1"/>
                </a:solidFill>
              </a:rPr>
              <a:t>Labour</a:t>
            </a:r>
            <a:r>
              <a:rPr lang="en-US" sz="1600" b="1" dirty="0">
                <a:solidFill>
                  <a:schemeClr val="bg1"/>
                </a:solidFill>
              </a:rPr>
              <a:t> market</a:t>
            </a:r>
          </a:p>
          <a:p>
            <a:pPr lvl="1">
              <a:lnSpc>
                <a:spcPct val="150000"/>
              </a:lnSpc>
              <a:spcBef>
                <a:spcPts val="800"/>
              </a:spcBef>
            </a:pPr>
            <a:r>
              <a:rPr lang="en-US" sz="1600" b="1" dirty="0">
                <a:solidFill>
                  <a:schemeClr val="bg1"/>
                </a:solidFill>
              </a:rPr>
              <a:t>Prices</a:t>
            </a:r>
          </a:p>
          <a:p>
            <a:pPr lvl="1">
              <a:lnSpc>
                <a:spcPct val="150000"/>
              </a:lnSpc>
              <a:spcBef>
                <a:spcPts val="800"/>
              </a:spcBef>
            </a:pPr>
            <a:r>
              <a:rPr lang="en-US" sz="1600" b="1" dirty="0">
                <a:solidFill>
                  <a:schemeClr val="bg1"/>
                </a:solidFill>
              </a:rPr>
              <a:t>Fiscal policy</a:t>
            </a:r>
          </a:p>
        </p:txBody>
      </p:sp>
      <p:sp>
        <p:nvSpPr>
          <p:cNvPr id="4" name="Rezervirano mjesto broja slajda 3"/>
          <p:cNvSpPr>
            <a:spLocks noGrp="1"/>
          </p:cNvSpPr>
          <p:nvPr>
            <p:ph type="sldNum" sz="quarter" idx="4"/>
          </p:nvPr>
        </p:nvSpPr>
        <p:spPr/>
        <p:txBody>
          <a:bodyPr/>
          <a:lstStyle/>
          <a:p>
            <a:fld id="{B3C66777-559C-41C4-AEA7-7444B2570E23}" type="slidenum">
              <a:rPr lang="hr-HR" smtClean="0"/>
              <a:t>7</a:t>
            </a:fld>
            <a:endParaRPr lang="hr-HR"/>
          </a:p>
        </p:txBody>
      </p:sp>
      <p:cxnSp>
        <p:nvCxnSpPr>
          <p:cNvPr id="5" name="Ravni poveznik 4"/>
          <p:cNvCxnSpPr/>
          <p:nvPr/>
        </p:nvCxnSpPr>
        <p:spPr>
          <a:xfrm>
            <a:off x="2718582" y="1653621"/>
            <a:ext cx="0" cy="22290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087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70</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hr-HR" dirty="0" err="1"/>
              <a:t>Cost</a:t>
            </a:r>
            <a:r>
              <a:rPr lang="hr-HR" dirty="0"/>
              <a:t>-to-</a:t>
            </a:r>
            <a:r>
              <a:rPr lang="hr-HR" dirty="0" err="1"/>
              <a:t>income</a:t>
            </a:r>
            <a:r>
              <a:rPr lang="hr-HR" dirty="0"/>
              <a:t> </a:t>
            </a:r>
            <a:r>
              <a:rPr lang="hr-HR" dirty="0" err="1"/>
              <a:t>ratio</a:t>
            </a:r>
            <a:r>
              <a:rPr lang="hr-HR" dirty="0"/>
              <a:t> (</a:t>
            </a:r>
            <a:r>
              <a:rPr lang="hr-HR" dirty="0" err="1"/>
              <a:t>CIR</a:t>
            </a:r>
            <a:r>
              <a:rPr lang="hr-HR" dirty="0"/>
              <a:t>) </a:t>
            </a:r>
            <a:endParaRPr lang="hr-HR" altLang="sr-Latn-RS" dirty="0"/>
          </a:p>
        </p:txBody>
      </p:sp>
      <p:pic>
        <p:nvPicPr>
          <p:cNvPr id="2" name="Slika 1">
            <a:extLst>
              <a:ext uri="{FF2B5EF4-FFF2-40B4-BE49-F238E27FC236}">
                <a16:creationId xmlns:a16="http://schemas.microsoft.com/office/drawing/2014/main" id="{8D6028C5-4E2C-4F7E-BE2E-9A679371E2DE}"/>
              </a:ext>
            </a:extLst>
          </p:cNvPr>
          <p:cNvPicPr/>
          <p:nvPr>
            <p:ph idx="1"/>
          </p:nvPr>
        </p:nvPicPr>
        <p:blipFill>
          <a:blip r:embed="rId3"/>
          <a:stretch>
            <a:fillRect/>
          </a:stretch>
        </p:blipFill>
        <p:spPr>
          <a:xfrm>
            <a:off x="719138" y="1312200"/>
            <a:ext cx="4967287" cy="3249613"/>
          </a:xfrm>
          <a:prstGeom prst="rect">
            <a:avLst/>
          </a:prstGeom>
        </p:spPr>
      </p:pic>
    </p:spTree>
    <p:extLst>
      <p:ext uri="{BB962C8B-B14F-4D97-AF65-F5344CB8AC3E}">
        <p14:creationId xmlns:p14="http://schemas.microsoft.com/office/powerpoint/2010/main" val="1888481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71</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5954750" y="2937007"/>
            <a:ext cx="2470275"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en-US" dirty="0"/>
              <a:t>Total capital ratio and leverage ratio </a:t>
            </a:r>
            <a:endParaRPr lang="hr-HR" altLang="sr-Latn-RS" dirty="0"/>
          </a:p>
        </p:txBody>
      </p:sp>
      <p:pic>
        <p:nvPicPr>
          <p:cNvPr id="2" name="Slika 1">
            <a:extLst>
              <a:ext uri="{FF2B5EF4-FFF2-40B4-BE49-F238E27FC236}">
                <a16:creationId xmlns:a16="http://schemas.microsoft.com/office/drawing/2014/main" id="{1973A044-C6A1-4DD0-A606-6BE1689AC903}"/>
              </a:ext>
            </a:extLst>
          </p:cNvPr>
          <p:cNvPicPr/>
          <p:nvPr>
            <p:ph idx="1"/>
          </p:nvPr>
        </p:nvPicPr>
        <p:blipFill>
          <a:blip r:embed="rId3"/>
          <a:stretch>
            <a:fillRect/>
          </a:stretch>
        </p:blipFill>
        <p:spPr>
          <a:xfrm>
            <a:off x="794967" y="1156583"/>
            <a:ext cx="5092753" cy="3249613"/>
          </a:xfrm>
          <a:prstGeom prst="rect">
            <a:avLst/>
          </a:prstGeom>
        </p:spPr>
      </p:pic>
    </p:spTree>
    <p:extLst>
      <p:ext uri="{BB962C8B-B14F-4D97-AF65-F5344CB8AC3E}">
        <p14:creationId xmlns:p14="http://schemas.microsoft.com/office/powerpoint/2010/main" val="24753771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72</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5846618" y="293700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hr-HR" dirty="0" err="1"/>
              <a:t>Quality</a:t>
            </a:r>
            <a:r>
              <a:rPr lang="hr-HR" dirty="0"/>
              <a:t> </a:t>
            </a:r>
            <a:r>
              <a:rPr lang="hr-HR" dirty="0" err="1"/>
              <a:t>of</a:t>
            </a:r>
            <a:r>
              <a:rPr lang="hr-HR" dirty="0"/>
              <a:t> </a:t>
            </a:r>
            <a:r>
              <a:rPr lang="hr-HR" dirty="0" err="1"/>
              <a:t>exposures</a:t>
            </a:r>
            <a:r>
              <a:rPr lang="hr-HR" dirty="0"/>
              <a:t> </a:t>
            </a:r>
            <a:endParaRPr lang="hr-HR" altLang="sr-Latn-RS" dirty="0"/>
          </a:p>
        </p:txBody>
      </p:sp>
      <p:pic>
        <p:nvPicPr>
          <p:cNvPr id="2" name="Slika 1">
            <a:extLst>
              <a:ext uri="{FF2B5EF4-FFF2-40B4-BE49-F238E27FC236}">
                <a16:creationId xmlns:a16="http://schemas.microsoft.com/office/drawing/2014/main" id="{E6E6FE1C-2E16-4776-BF36-6F59F0DC0422}"/>
              </a:ext>
            </a:extLst>
          </p:cNvPr>
          <p:cNvPicPr/>
          <p:nvPr>
            <p:ph idx="1"/>
          </p:nvPr>
        </p:nvPicPr>
        <p:blipFill>
          <a:blip r:embed="rId3"/>
          <a:stretch>
            <a:fillRect/>
          </a:stretch>
        </p:blipFill>
        <p:spPr>
          <a:xfrm>
            <a:off x="754821" y="1156583"/>
            <a:ext cx="4967287" cy="3249613"/>
          </a:xfrm>
          <a:prstGeom prst="rect">
            <a:avLst/>
          </a:prstGeom>
        </p:spPr>
      </p:pic>
    </p:spTree>
    <p:extLst>
      <p:ext uri="{BB962C8B-B14F-4D97-AF65-F5344CB8AC3E}">
        <p14:creationId xmlns:p14="http://schemas.microsoft.com/office/powerpoint/2010/main" val="2152487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1AB1A652-CBF8-4ECD-8A13-01540D0337C0}"/>
              </a:ext>
            </a:extLst>
          </p:cNvPr>
          <p:cNvPicPr/>
          <p:nvPr>
            <p:ph idx="1"/>
          </p:nvPr>
        </p:nvPicPr>
        <p:blipFill>
          <a:blip r:embed="rId3"/>
          <a:stretch>
            <a:fillRect/>
          </a:stretch>
        </p:blipFill>
        <p:spPr>
          <a:xfrm>
            <a:off x="841058" y="1422718"/>
            <a:ext cx="4652962" cy="2922587"/>
          </a:xfrm>
          <a:prstGeom prst="rect">
            <a:avLst/>
          </a:prstGeom>
        </p:spPr>
      </p:pic>
      <p:sp>
        <p:nvSpPr>
          <p:cNvPr id="4" name="Rezervirano mjesto broja slajda 3"/>
          <p:cNvSpPr>
            <a:spLocks noGrp="1"/>
          </p:cNvSpPr>
          <p:nvPr>
            <p:ph type="sldNum" sz="quarter" idx="10"/>
          </p:nvPr>
        </p:nvSpPr>
        <p:spPr/>
        <p:txBody>
          <a:bodyPr/>
          <a:lstStyle/>
          <a:p>
            <a:fld id="{B3C66777-559C-41C4-AEA7-7444B2570E23}" type="slidenum">
              <a:rPr lang="hr-HR" smtClean="0"/>
              <a:t>73</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3" name="Rectangle 6"/>
          <p:cNvSpPr>
            <a:spLocks noGrp="1" noChangeArrowheads="1"/>
          </p:cNvSpPr>
          <p:nvPr>
            <p:ph type="body" sz="quarter" idx="14"/>
          </p:nvPr>
        </p:nvSpPr>
        <p:spPr bwMode="auto">
          <a:xfrm>
            <a:off x="5494020" y="4647509"/>
            <a:ext cx="2578408" cy="1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19810" name="Rectangle 2"/>
          <p:cNvSpPr>
            <a:spLocks noGrp="1" noChangeArrowheads="1"/>
          </p:cNvSpPr>
          <p:nvPr>
            <p:ph type="title"/>
          </p:nvPr>
        </p:nvSpPr>
        <p:spPr>
          <a:xfrm>
            <a:off x="719138" y="533257"/>
            <a:ext cx="7700962" cy="643253"/>
          </a:xfrm>
        </p:spPr>
        <p:txBody>
          <a:bodyPr/>
          <a:lstStyle/>
          <a:p>
            <a:r>
              <a:rPr lang="en-US" altLang="sr-Latn-RS" dirty="0"/>
              <a:t>Structure of extended loans by institutional sectors</a:t>
            </a:r>
            <a:br>
              <a:rPr lang="hr-HR" altLang="sr-Latn-RS" dirty="0"/>
            </a:br>
            <a:r>
              <a:rPr lang="hr-HR" altLang="sr-Latn-RS" dirty="0"/>
              <a:t>30 June 2022</a:t>
            </a:r>
          </a:p>
        </p:txBody>
      </p:sp>
      <p:sp>
        <p:nvSpPr>
          <p:cNvPr id="12" name="Text Box 6"/>
          <p:cNvSpPr txBox="1">
            <a:spLocks noGrp="1" noChangeArrowheads="1"/>
          </p:cNvSpPr>
          <p:nvPr>
            <p:ph type="body" idx="4294967295"/>
          </p:nvPr>
        </p:nvSpPr>
        <p:spPr bwMode="auto">
          <a:xfrm>
            <a:off x="5488940" y="2365072"/>
            <a:ext cx="2931160" cy="280718"/>
          </a:xfrm>
          <a:prstGeom prst="rect">
            <a:avLst/>
          </a:prstGeom>
          <a:noFill/>
          <a:ln>
            <a:noFill/>
          </a:ln>
          <a:effectLst>
            <a:prstShdw prst="shdw17" dist="17961" dir="13500000">
              <a:srgbClr val="4D4D4D"/>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50000"/>
              </a:spcBef>
              <a:buClrTx/>
              <a:buSzTx/>
              <a:buNone/>
            </a:pPr>
            <a:r>
              <a:rPr lang="hr-HR" altLang="sr-Latn-RS" sz="1600" b="1" dirty="0" err="1">
                <a:solidFill>
                  <a:schemeClr val="tx1"/>
                </a:solidFill>
                <a:latin typeface="+mn-lt"/>
              </a:rPr>
              <a:t>Loans</a:t>
            </a:r>
            <a:r>
              <a:rPr lang="hr-HR" altLang="sr-Latn-RS" sz="1600" b="1" dirty="0">
                <a:solidFill>
                  <a:schemeClr val="tx1"/>
                </a:solidFill>
                <a:latin typeface="+mn-lt"/>
              </a:rPr>
              <a:t> </a:t>
            </a:r>
            <a:r>
              <a:rPr lang="hr-HR" altLang="sr-Latn-RS" sz="1600" b="1" dirty="0" err="1">
                <a:solidFill>
                  <a:schemeClr val="tx1"/>
                </a:solidFill>
                <a:latin typeface="+mn-lt"/>
              </a:rPr>
              <a:t>and</a:t>
            </a:r>
            <a:r>
              <a:rPr lang="hr-HR" altLang="sr-Latn-RS" sz="1600" b="1" dirty="0">
                <a:solidFill>
                  <a:schemeClr val="tx1"/>
                </a:solidFill>
                <a:latin typeface="+mn-lt"/>
              </a:rPr>
              <a:t> </a:t>
            </a:r>
            <a:r>
              <a:rPr lang="hr-HR" altLang="sr-Latn-RS" sz="1600" b="1" dirty="0" err="1">
                <a:solidFill>
                  <a:schemeClr val="tx1"/>
                </a:solidFill>
                <a:latin typeface="+mn-lt"/>
              </a:rPr>
              <a:t>advances</a:t>
            </a:r>
            <a:endParaRPr lang="hr-HR" altLang="sr-Latn-RS" sz="1600" b="1" dirty="0">
              <a:solidFill>
                <a:schemeClr val="tx1"/>
              </a:solidFill>
              <a:latin typeface="+mn-lt"/>
            </a:endParaRPr>
          </a:p>
        </p:txBody>
      </p:sp>
    </p:spTree>
    <p:extLst>
      <p:ext uri="{BB962C8B-B14F-4D97-AF65-F5344CB8AC3E}">
        <p14:creationId xmlns:p14="http://schemas.microsoft.com/office/powerpoint/2010/main" val="3009581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broja slajda 3"/>
          <p:cNvSpPr>
            <a:spLocks noGrp="1"/>
          </p:cNvSpPr>
          <p:nvPr>
            <p:ph type="sldNum" sz="quarter" idx="10"/>
          </p:nvPr>
        </p:nvSpPr>
        <p:spPr/>
        <p:txBody>
          <a:bodyPr/>
          <a:lstStyle/>
          <a:p>
            <a:fld id="{B3C66777-559C-41C4-AEA7-7444B2570E23}" type="slidenum">
              <a:rPr lang="hr-HR" smtClean="0"/>
              <a:t>74</a:t>
            </a:fld>
            <a:endParaRPr lang="hr-HR"/>
          </a:p>
        </p:txBody>
      </p:sp>
      <p:sp>
        <p:nvSpPr>
          <p:cNvPr id="5" name="Rezervirano mjesto podnožja 4"/>
          <p:cNvSpPr>
            <a:spLocks noGrp="1"/>
          </p:cNvSpPr>
          <p:nvPr>
            <p:ph type="ftr" sz="quarter" idx="11"/>
          </p:nvPr>
        </p:nvSpPr>
        <p:spPr/>
        <p:txBody>
          <a:bodyPr/>
          <a:lstStyle/>
          <a:p>
            <a:r>
              <a:rPr lang="hr-HR" dirty="0"/>
              <a:t>BANKING </a:t>
            </a:r>
            <a:r>
              <a:rPr lang="hr-HR" dirty="0" err="1"/>
              <a:t>SECTOR</a:t>
            </a:r>
            <a:endParaRPr lang="hr-HR" dirty="0"/>
          </a:p>
        </p:txBody>
      </p:sp>
      <p:sp>
        <p:nvSpPr>
          <p:cNvPr id="16" name="Rectangle 6"/>
          <p:cNvSpPr>
            <a:spLocks noGrp="1" noChangeArrowheads="1"/>
          </p:cNvSpPr>
          <p:nvPr>
            <p:ph type="body" sz="quarter" idx="14"/>
          </p:nvPr>
        </p:nvSpPr>
        <p:spPr bwMode="auto">
          <a:xfrm>
            <a:off x="5935828" y="2932547"/>
            <a:ext cx="2578408"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a:t>
            </a:r>
            <a:r>
              <a:rPr lang="pl-PL" altLang="sr-Latn-RS" sz="800" dirty="0" err="1">
                <a:solidFill>
                  <a:schemeClr val="tx1"/>
                </a:solidFill>
                <a:latin typeface="Arial" panose="020B0604020202020204" pitchFamily="34" charset="0"/>
                <a:cs typeface="Arial" panose="020B0604020202020204" pitchFamily="34" charset="0"/>
              </a:rPr>
              <a:t>Audited</a:t>
            </a:r>
            <a:r>
              <a:rPr lang="pl-PL" altLang="sr-Latn-RS" sz="800" dirty="0">
                <a:solidFill>
                  <a:schemeClr val="tx1"/>
                </a:solidFill>
                <a:latin typeface="Arial" panose="020B0604020202020204" pitchFamily="34" charset="0"/>
                <a:cs typeface="Arial" panose="020B0604020202020204" pitchFamily="34" charset="0"/>
              </a:rPr>
              <a:t> data.</a:t>
            </a:r>
          </a:p>
          <a:p>
            <a:pPr>
              <a:spcBef>
                <a:spcPct val="0"/>
              </a:spcBef>
              <a:buClrTx/>
              <a:buSzTx/>
              <a:buNone/>
            </a:pPr>
            <a:r>
              <a:rPr lang="pl-PL" altLang="sr-Latn-RS" sz="800" dirty="0">
                <a:solidFill>
                  <a:schemeClr val="tx1"/>
                </a:solidFill>
                <a:latin typeface="Arial" panose="020B0604020202020204" pitchFamily="34" charset="0"/>
                <a:cs typeface="Arial" panose="020B0604020202020204" pitchFamily="34" charset="0"/>
              </a:rPr>
              <a:t>Source: </a:t>
            </a:r>
            <a:r>
              <a:rPr lang="pl-PL" altLang="sr-Latn-RS" sz="800" dirty="0" err="1">
                <a:solidFill>
                  <a:schemeClr val="tx1"/>
                </a:solidFill>
                <a:latin typeface="Arial" panose="020B0604020202020204" pitchFamily="34" charset="0"/>
                <a:cs typeface="Arial" panose="020B0604020202020204" pitchFamily="34" charset="0"/>
              </a:rPr>
              <a:t>CNB</a:t>
            </a:r>
            <a:r>
              <a:rPr lang="pl-PL" altLang="sr-Latn-RS" sz="800" dirty="0">
                <a:solidFill>
                  <a:schemeClr val="tx1"/>
                </a:solidFill>
                <a:latin typeface="Arial" panose="020B0604020202020204" pitchFamily="34" charset="0"/>
                <a:cs typeface="Arial" panose="020B0604020202020204" pitchFamily="34" charset="0"/>
              </a:rPr>
              <a:t>.</a:t>
            </a:r>
          </a:p>
        </p:txBody>
      </p:sp>
      <p:sp>
        <p:nvSpPr>
          <p:cNvPr id="136194" name="Rectangle 2"/>
          <p:cNvSpPr>
            <a:spLocks noGrp="1" noChangeArrowheads="1"/>
          </p:cNvSpPr>
          <p:nvPr>
            <p:ph type="title"/>
          </p:nvPr>
        </p:nvSpPr>
        <p:spPr/>
        <p:txBody>
          <a:bodyPr/>
          <a:lstStyle/>
          <a:p>
            <a:r>
              <a:rPr lang="hr-HR" dirty="0" err="1"/>
              <a:t>Liquidity</a:t>
            </a:r>
            <a:r>
              <a:rPr lang="hr-HR" dirty="0"/>
              <a:t> </a:t>
            </a:r>
            <a:r>
              <a:rPr lang="hr-HR" dirty="0" err="1"/>
              <a:t>coverage</a:t>
            </a:r>
            <a:r>
              <a:rPr lang="hr-HR" dirty="0"/>
              <a:t> </a:t>
            </a:r>
            <a:r>
              <a:rPr lang="hr-HR" dirty="0" err="1"/>
              <a:t>ratio</a:t>
            </a:r>
            <a:r>
              <a:rPr lang="hr-HR" dirty="0"/>
              <a:t> (</a:t>
            </a:r>
            <a:r>
              <a:rPr lang="hr-HR" dirty="0" err="1"/>
              <a:t>LCR</a:t>
            </a:r>
            <a:r>
              <a:rPr lang="hr-HR" dirty="0"/>
              <a:t>) </a:t>
            </a:r>
            <a:endParaRPr lang="hr-HR" altLang="sr-Latn-RS" dirty="0"/>
          </a:p>
        </p:txBody>
      </p:sp>
      <p:pic>
        <p:nvPicPr>
          <p:cNvPr id="2" name="Slika 1">
            <a:extLst>
              <a:ext uri="{FF2B5EF4-FFF2-40B4-BE49-F238E27FC236}">
                <a16:creationId xmlns:a16="http://schemas.microsoft.com/office/drawing/2014/main" id="{2DFAFD24-6F76-48BF-A5C4-9C81C01EE08F}"/>
              </a:ext>
            </a:extLst>
          </p:cNvPr>
          <p:cNvPicPr/>
          <p:nvPr>
            <p:ph idx="1"/>
          </p:nvPr>
        </p:nvPicPr>
        <p:blipFill>
          <a:blip r:embed="rId3"/>
          <a:stretch>
            <a:fillRect/>
          </a:stretch>
        </p:blipFill>
        <p:spPr>
          <a:xfrm>
            <a:off x="777125" y="1254713"/>
            <a:ext cx="4967287" cy="3249613"/>
          </a:xfrm>
          <a:prstGeom prst="rect">
            <a:avLst/>
          </a:prstGeom>
        </p:spPr>
      </p:pic>
    </p:spTree>
    <p:extLst>
      <p:ext uri="{BB962C8B-B14F-4D97-AF65-F5344CB8AC3E}">
        <p14:creationId xmlns:p14="http://schemas.microsoft.com/office/powerpoint/2010/main" val="1567809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idx="1"/>
          </p:nvPr>
        </p:nvSpPr>
        <p:spPr/>
        <p:txBody>
          <a:bodyPr/>
          <a:lstStyle/>
          <a:p>
            <a:r>
              <a:rPr lang="hr-HR" altLang="sr-Latn-RS" dirty="0"/>
              <a:t>Croatia</a:t>
            </a:r>
          </a:p>
        </p:txBody>
      </p:sp>
      <p:sp>
        <p:nvSpPr>
          <p:cNvPr id="3" name="Rezervirano mjesto teksta 2"/>
          <p:cNvSpPr>
            <a:spLocks noGrp="1"/>
          </p:cNvSpPr>
          <p:nvPr>
            <p:ph type="body" sz="quarter" idx="3"/>
          </p:nvPr>
        </p:nvSpPr>
        <p:spPr/>
        <p:txBody>
          <a:bodyPr/>
          <a:lstStyle/>
          <a:p>
            <a:r>
              <a:rPr lang="hr-HR" altLang="sr-Latn-RS" dirty="0" err="1"/>
              <a:t>Peer</a:t>
            </a:r>
            <a:r>
              <a:rPr lang="hr-HR" altLang="sr-Latn-RS" dirty="0"/>
              <a:t> </a:t>
            </a:r>
            <a:r>
              <a:rPr lang="hr-HR" altLang="sr-Latn-RS" dirty="0" err="1"/>
              <a:t>countries</a:t>
            </a:r>
            <a:endParaRPr lang="hr-HR" altLang="sr-Latn-RS" dirty="0"/>
          </a:p>
        </p:txBody>
      </p:sp>
      <p:sp>
        <p:nvSpPr>
          <p:cNvPr id="9" name="Rezervirano mjesto broja slajda 8"/>
          <p:cNvSpPr>
            <a:spLocks noGrp="1"/>
          </p:cNvSpPr>
          <p:nvPr>
            <p:ph type="sldNum" sz="quarter" idx="10"/>
          </p:nvPr>
        </p:nvSpPr>
        <p:spPr/>
        <p:txBody>
          <a:bodyPr/>
          <a:lstStyle/>
          <a:p>
            <a:fld id="{B3C66777-559C-41C4-AEA7-7444B2570E23}" type="slidenum">
              <a:rPr lang="hr-HR" smtClean="0"/>
              <a:t>8</a:t>
            </a:fld>
            <a:endParaRPr lang="hr-HR"/>
          </a:p>
        </p:txBody>
      </p:sp>
      <p:sp>
        <p:nvSpPr>
          <p:cNvPr id="10" name="Rezervirano mjesto podnožja 9"/>
          <p:cNvSpPr>
            <a:spLocks noGrp="1"/>
          </p:cNvSpPr>
          <p:nvPr>
            <p:ph type="ftr" sz="quarter" idx="11"/>
          </p:nvPr>
        </p:nvSpPr>
        <p:spPr/>
        <p:txBody>
          <a:bodyPr/>
          <a:lstStyle/>
          <a:p>
            <a:r>
              <a:rPr lang="hr-HR" dirty="0"/>
              <a:t>REAL </a:t>
            </a:r>
            <a:r>
              <a:rPr lang="hr-HR" dirty="0" err="1"/>
              <a:t>SECTOR</a:t>
            </a:r>
            <a:endParaRPr lang="hr-HR" dirty="0"/>
          </a:p>
        </p:txBody>
      </p:sp>
      <p:sp>
        <p:nvSpPr>
          <p:cNvPr id="17410" name="Rectangle 2"/>
          <p:cNvSpPr>
            <a:spLocks noGrp="1" noChangeArrowheads="1"/>
          </p:cNvSpPr>
          <p:nvPr>
            <p:ph type="title"/>
          </p:nvPr>
        </p:nvSpPr>
        <p:spPr/>
        <p:txBody>
          <a:bodyPr/>
          <a:lstStyle/>
          <a:p>
            <a:r>
              <a:rPr lang="en-GB" altLang="sr-Latn-RS" dirty="0"/>
              <a:t>Real GDP rates</a:t>
            </a:r>
            <a:r>
              <a:rPr lang="hr-HR" altLang="sr-Latn-RS" dirty="0"/>
              <a:t> </a:t>
            </a:r>
            <a:r>
              <a:rPr lang="hr-HR" altLang="sr-Latn-RS" dirty="0" err="1"/>
              <a:t>of</a:t>
            </a:r>
            <a:r>
              <a:rPr lang="hr-HR" altLang="sr-Latn-RS" dirty="0"/>
              <a:t> </a:t>
            </a:r>
            <a:r>
              <a:rPr lang="hr-HR" altLang="sr-Latn-RS" dirty="0" err="1"/>
              <a:t>change</a:t>
            </a:r>
            <a:endParaRPr lang="hr-HR" altLang="sr-Latn-RS" dirty="0"/>
          </a:p>
        </p:txBody>
      </p:sp>
      <p:sp>
        <p:nvSpPr>
          <p:cNvPr id="18" name="Text Box 10"/>
          <p:cNvSpPr txBox="1">
            <a:spLocks noGrp="1" noChangeArrowheads="1"/>
          </p:cNvSpPr>
          <p:nvPr>
            <p:ph type="body" sz="quarter" idx="13"/>
          </p:nvPr>
        </p:nvSpPr>
        <p:spPr bwMode="auto">
          <a:xfrm>
            <a:off x="4644000" y="4043493"/>
            <a:ext cx="3780000" cy="4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Average annual growth rate, 2003 – 20</a:t>
            </a:r>
            <a:r>
              <a:rPr lang="hr-HR" altLang="sr-Latn-RS" sz="800" dirty="0">
                <a:solidFill>
                  <a:schemeClr val="tx1"/>
                </a:solidFill>
                <a:latin typeface="Arial" panose="020B0604020202020204" pitchFamily="34" charset="0"/>
                <a:cs typeface="Arial" panose="020B0604020202020204" pitchFamily="34" charset="0"/>
              </a:rPr>
              <a:t>21</a:t>
            </a:r>
            <a:br>
              <a:rPr lang="en-US" altLang="sr-Latn-RS" sz="800" dirty="0">
                <a:solidFill>
                  <a:schemeClr val="tx1"/>
                </a:solidFill>
                <a:latin typeface="Arial" panose="020B0604020202020204" pitchFamily="34" charset="0"/>
                <a:cs typeface="Arial" panose="020B0604020202020204" pitchFamily="34" charset="0"/>
              </a:rPr>
            </a:br>
            <a:r>
              <a:rPr lang="en-US" altLang="sr-Latn-RS" sz="800" dirty="0">
                <a:solidFill>
                  <a:schemeClr val="tx1"/>
                </a:solidFill>
                <a:latin typeface="Arial" panose="020B0604020202020204" pitchFamily="34" charset="0"/>
                <a:cs typeface="Arial" panose="020B0604020202020204" pitchFamily="34" charset="0"/>
              </a:rPr>
              <a:t>Note: The data are according to ESA 2010 methodology.</a:t>
            </a: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Sources: Eurostat and CBS.</a:t>
            </a:r>
          </a:p>
        </p:txBody>
      </p:sp>
      <p:sp>
        <p:nvSpPr>
          <p:cNvPr id="17" name="Text Box 12"/>
          <p:cNvSpPr txBox="1">
            <a:spLocks noGrp="1" noChangeArrowheads="1"/>
          </p:cNvSpPr>
          <p:nvPr>
            <p:ph type="body" sz="quarter" idx="14"/>
          </p:nvPr>
        </p:nvSpPr>
        <p:spPr bwMode="auto">
          <a:xfrm>
            <a:off x="719138" y="4043493"/>
            <a:ext cx="3780000" cy="56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*The data refer to the first </a:t>
            </a:r>
            <a:r>
              <a:rPr lang="hr-HR" altLang="sr-Latn-RS" sz="800" dirty="0" err="1">
                <a:solidFill>
                  <a:schemeClr val="tx1"/>
                </a:solidFill>
                <a:latin typeface="Arial" panose="020B0604020202020204" pitchFamily="34" charset="0"/>
                <a:cs typeface="Arial" panose="020B0604020202020204" pitchFamily="34" charset="0"/>
              </a:rPr>
              <a:t>two</a:t>
            </a:r>
            <a:r>
              <a:rPr lang="hr-HR" altLang="sr-Latn-RS" sz="800" dirty="0">
                <a:solidFill>
                  <a:schemeClr val="tx1"/>
                </a:solidFill>
                <a:latin typeface="Arial" panose="020B0604020202020204" pitchFamily="34" charset="0"/>
                <a:cs typeface="Arial" panose="020B0604020202020204" pitchFamily="34" charset="0"/>
              </a:rPr>
              <a:t> </a:t>
            </a:r>
            <a:r>
              <a:rPr lang="en-US" altLang="sr-Latn-RS" sz="800" dirty="0">
                <a:solidFill>
                  <a:schemeClr val="tx1"/>
                </a:solidFill>
                <a:latin typeface="Arial" panose="020B0604020202020204" pitchFamily="34" charset="0"/>
                <a:cs typeface="Arial" panose="020B0604020202020204" pitchFamily="34" charset="0"/>
              </a:rPr>
              <a:t>quarter</a:t>
            </a:r>
            <a:r>
              <a:rPr lang="hr-HR" altLang="sr-Latn-RS" sz="800" dirty="0">
                <a:solidFill>
                  <a:schemeClr val="tx1"/>
                </a:solidFill>
                <a:latin typeface="Arial" panose="020B0604020202020204" pitchFamily="34" charset="0"/>
                <a:cs typeface="Arial" panose="020B0604020202020204" pitchFamily="34" charset="0"/>
              </a:rPr>
              <a:t>s</a:t>
            </a:r>
            <a:r>
              <a:rPr lang="en-US" altLang="sr-Latn-RS" sz="800" dirty="0">
                <a:solidFill>
                  <a:schemeClr val="tx1"/>
                </a:solidFill>
                <a:latin typeface="Arial" panose="020B0604020202020204" pitchFamily="34" charset="0"/>
                <a:cs typeface="Arial" panose="020B0604020202020204" pitchFamily="34" charset="0"/>
              </a:rPr>
              <a:t> of 2022.</a:t>
            </a:r>
            <a:endParaRPr lang="hr-HR" altLang="sr-Latn-RS" sz="800" dirty="0">
              <a:solidFill>
                <a:schemeClr val="tx1"/>
              </a:solidFill>
              <a:latin typeface="Arial" panose="020B0604020202020204" pitchFamily="34" charset="0"/>
              <a:cs typeface="Arial" panose="020B0604020202020204" pitchFamily="34" charset="0"/>
            </a:endParaRP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Note: The data are according to ESA 2010 methodology, from 2019 are provisional. More information can be found on www.dzs.hr.</a:t>
            </a:r>
          </a:p>
          <a:p>
            <a:pPr>
              <a:spcBef>
                <a:spcPct val="0"/>
              </a:spcBef>
              <a:buClrTx/>
              <a:buSzTx/>
              <a:buNone/>
            </a:pPr>
            <a:r>
              <a:rPr lang="en-US" altLang="sr-Latn-RS" sz="800" dirty="0">
                <a:solidFill>
                  <a:schemeClr val="tx1"/>
                </a:solidFill>
                <a:latin typeface="Arial" panose="020B0604020202020204" pitchFamily="34" charset="0"/>
                <a:cs typeface="Arial" panose="020B0604020202020204" pitchFamily="34" charset="0"/>
              </a:rPr>
              <a:t>Source: CBS.</a:t>
            </a:r>
          </a:p>
        </p:txBody>
      </p:sp>
      <p:pic>
        <p:nvPicPr>
          <p:cNvPr id="4" name="Slika 3">
            <a:extLst>
              <a:ext uri="{FF2B5EF4-FFF2-40B4-BE49-F238E27FC236}">
                <a16:creationId xmlns:a16="http://schemas.microsoft.com/office/drawing/2014/main" id="{5F0BB2E3-C644-4AEB-91D9-0D35C4F53321}"/>
              </a:ext>
            </a:extLst>
          </p:cNvPr>
          <p:cNvPicPr/>
          <p:nvPr>
            <p:ph sz="quarter" idx="15"/>
          </p:nvPr>
        </p:nvPicPr>
        <p:blipFill>
          <a:blip r:embed="rId3"/>
          <a:stretch>
            <a:fillRect/>
          </a:stretch>
        </p:blipFill>
        <p:spPr>
          <a:xfrm>
            <a:off x="809625" y="1498600"/>
            <a:ext cx="3598863" cy="2276475"/>
          </a:xfrm>
          <a:prstGeom prst="rect">
            <a:avLst/>
          </a:prstGeom>
        </p:spPr>
      </p:pic>
      <p:pic>
        <p:nvPicPr>
          <p:cNvPr id="5" name="Slika 4">
            <a:extLst>
              <a:ext uri="{FF2B5EF4-FFF2-40B4-BE49-F238E27FC236}">
                <a16:creationId xmlns:a16="http://schemas.microsoft.com/office/drawing/2014/main" id="{4E02ADC1-0A92-4097-A54A-6A80B7B8EC7B}"/>
              </a:ext>
            </a:extLst>
          </p:cNvPr>
          <p:cNvPicPr/>
          <p:nvPr>
            <p:ph sz="half" idx="2"/>
          </p:nvPr>
        </p:nvPicPr>
        <p:blipFill>
          <a:blip r:embed="rId4"/>
          <a:stretch>
            <a:fillRect/>
          </a:stretch>
        </p:blipFill>
        <p:spPr>
          <a:xfrm>
            <a:off x="4735513" y="1381125"/>
            <a:ext cx="3598862" cy="2468563"/>
          </a:xfrm>
          <a:prstGeom prst="rect">
            <a:avLst/>
          </a:prstGeom>
        </p:spPr>
      </p:pic>
    </p:spTree>
    <p:extLst>
      <p:ext uri="{BB962C8B-B14F-4D97-AF65-F5344CB8AC3E}">
        <p14:creationId xmlns:p14="http://schemas.microsoft.com/office/powerpoint/2010/main" val="2918251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zervirano mjesto broja slajda 5"/>
          <p:cNvSpPr>
            <a:spLocks noGrp="1"/>
          </p:cNvSpPr>
          <p:nvPr>
            <p:ph type="sldNum" sz="quarter" idx="10"/>
          </p:nvPr>
        </p:nvSpPr>
        <p:spPr/>
        <p:txBody>
          <a:bodyPr/>
          <a:lstStyle/>
          <a:p>
            <a:fld id="{B3C66777-559C-41C4-AEA7-7444B2570E23}" type="slidenum">
              <a:rPr lang="hr-HR" smtClean="0"/>
              <a:t>9</a:t>
            </a:fld>
            <a:endParaRPr lang="hr-HR"/>
          </a:p>
        </p:txBody>
      </p:sp>
      <p:sp>
        <p:nvSpPr>
          <p:cNvPr id="7" name="Rezervirano mjesto podnožja 6"/>
          <p:cNvSpPr>
            <a:spLocks noGrp="1"/>
          </p:cNvSpPr>
          <p:nvPr>
            <p:ph type="ftr" sz="quarter" idx="11"/>
          </p:nvPr>
        </p:nvSpPr>
        <p:spPr/>
        <p:txBody>
          <a:bodyPr/>
          <a:lstStyle/>
          <a:p>
            <a:r>
              <a:rPr lang="hr-HR" dirty="0"/>
              <a:t>REAL </a:t>
            </a:r>
            <a:r>
              <a:rPr lang="hr-HR" dirty="0" err="1"/>
              <a:t>SECTOR</a:t>
            </a:r>
            <a:endParaRPr lang="hr-HR" dirty="0"/>
          </a:p>
        </p:txBody>
      </p:sp>
      <p:sp>
        <p:nvSpPr>
          <p:cNvPr id="16" name="Text Box 7"/>
          <p:cNvSpPr txBox="1">
            <a:spLocks noGrp="1" noChangeArrowheads="1"/>
          </p:cNvSpPr>
          <p:nvPr>
            <p:ph type="body" sz="quarter" idx="14"/>
          </p:nvPr>
        </p:nvSpPr>
        <p:spPr bwMode="auto">
          <a:xfrm>
            <a:off x="719138" y="4174836"/>
            <a:ext cx="4951989" cy="28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3300"/>
              </a:buClr>
              <a:buSzPct val="80000"/>
              <a:buFont typeface="Wingdings" panose="05000000000000000000" pitchFamily="2" charset="2"/>
              <a:buChar char="p"/>
              <a:defRPr sz="2400">
                <a:solidFill>
                  <a:srgbClr val="4D4D4D"/>
                </a:solidFill>
                <a:latin typeface="Life L2" panose="02020602060305020304" pitchFamily="18" charset="-18"/>
              </a:defRPr>
            </a:lvl1pPr>
            <a:lvl2pPr marL="742950" indent="-285750">
              <a:spcBef>
                <a:spcPct val="20000"/>
              </a:spcBef>
              <a:buClr>
                <a:srgbClr val="FF3300"/>
              </a:buClr>
              <a:buSzPct val="80000"/>
              <a:buFont typeface="Wingdings" panose="05000000000000000000" pitchFamily="2" charset="2"/>
              <a:buChar char="n"/>
              <a:defRPr sz="2000">
                <a:solidFill>
                  <a:srgbClr val="4D4D4D"/>
                </a:solidFill>
                <a:latin typeface="Life L2" panose="02020602060305020304" pitchFamily="18" charset="-18"/>
              </a:defRPr>
            </a:lvl2pPr>
            <a:lvl3pPr marL="1143000" indent="-228600">
              <a:spcBef>
                <a:spcPct val="20000"/>
              </a:spcBef>
              <a:buClr>
                <a:srgbClr val="FF3300"/>
              </a:buClr>
              <a:buSzPct val="80000"/>
              <a:buFont typeface="Wingdings" panose="05000000000000000000" pitchFamily="2" charset="2"/>
              <a:buChar char="p"/>
              <a:defRPr>
                <a:solidFill>
                  <a:srgbClr val="4D4D4D"/>
                </a:solidFill>
                <a:latin typeface="Life L2" panose="02020602060305020304" pitchFamily="18" charset="-18"/>
              </a:defRPr>
            </a:lvl3pPr>
            <a:lvl4pPr marL="1600200" indent="-228600">
              <a:spcBef>
                <a:spcPct val="20000"/>
              </a:spcBef>
              <a:buClr>
                <a:srgbClr val="FF3300"/>
              </a:buClr>
              <a:buSzPct val="80000"/>
              <a:buFont typeface="Wingdings" panose="05000000000000000000" pitchFamily="2" charset="2"/>
              <a:buChar char="§"/>
              <a:defRPr sz="1600">
                <a:solidFill>
                  <a:srgbClr val="4D4D4D"/>
                </a:solidFill>
                <a:latin typeface="Life L2" panose="02020602060305020304" pitchFamily="18" charset="-18"/>
              </a:defRPr>
            </a:lvl4pPr>
            <a:lvl5pPr marL="2057400" indent="-228600">
              <a:spcBef>
                <a:spcPct val="20000"/>
              </a:spcBef>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5pPr>
            <a:lvl6pPr marL="25146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6pPr>
            <a:lvl7pPr marL="29718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7pPr>
            <a:lvl8pPr marL="34290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8pPr>
            <a:lvl9pPr marL="3886200" indent="-228600" eaLnBrk="0" fontAlgn="base" hangingPunct="0">
              <a:spcBef>
                <a:spcPct val="20000"/>
              </a:spcBef>
              <a:spcAft>
                <a:spcPct val="0"/>
              </a:spcAft>
              <a:buClr>
                <a:srgbClr val="FF3300"/>
              </a:buClr>
              <a:buSzPct val="80000"/>
              <a:buFont typeface="Wingdings" panose="05000000000000000000" pitchFamily="2" charset="2"/>
              <a:buChar char="§"/>
              <a:defRPr sz="1400">
                <a:solidFill>
                  <a:srgbClr val="4D4D4D"/>
                </a:solidFill>
                <a:latin typeface="Life L2" panose="02020602060305020304" pitchFamily="18" charset="-18"/>
              </a:defRPr>
            </a:lvl9pPr>
          </a:lstStyle>
          <a:p>
            <a:pPr>
              <a:spcBef>
                <a:spcPct val="0"/>
              </a:spcBef>
              <a:buClrTx/>
              <a:buSzTx/>
              <a:buNone/>
            </a:pPr>
            <a:r>
              <a:rPr lang="en-US" altLang="sr-Latn-RS" sz="800" dirty="0">
                <a:solidFill>
                  <a:schemeClr val="tx1"/>
                </a:solidFill>
                <a:latin typeface="+mn-lt"/>
              </a:rPr>
              <a:t>*The data refer to the first </a:t>
            </a:r>
            <a:r>
              <a:rPr lang="hr-HR" altLang="sr-Latn-RS" sz="800" dirty="0" err="1">
                <a:solidFill>
                  <a:schemeClr val="tx1"/>
                </a:solidFill>
                <a:latin typeface="+mn-lt"/>
              </a:rPr>
              <a:t>two</a:t>
            </a:r>
            <a:r>
              <a:rPr lang="hr-HR" altLang="sr-Latn-RS" sz="800" dirty="0">
                <a:solidFill>
                  <a:schemeClr val="tx1"/>
                </a:solidFill>
                <a:latin typeface="+mn-lt"/>
              </a:rPr>
              <a:t> </a:t>
            </a:r>
            <a:r>
              <a:rPr lang="en-US" altLang="sr-Latn-RS" sz="800" dirty="0">
                <a:solidFill>
                  <a:schemeClr val="tx1"/>
                </a:solidFill>
                <a:latin typeface="+mn-lt"/>
              </a:rPr>
              <a:t>quarter</a:t>
            </a:r>
            <a:r>
              <a:rPr lang="hr-HR" altLang="sr-Latn-RS" sz="800" dirty="0">
                <a:solidFill>
                  <a:schemeClr val="tx1"/>
                </a:solidFill>
                <a:latin typeface="+mn-lt"/>
              </a:rPr>
              <a:t>s</a:t>
            </a:r>
            <a:r>
              <a:rPr lang="en-US" altLang="sr-Latn-RS" sz="800" dirty="0">
                <a:solidFill>
                  <a:schemeClr val="tx1"/>
                </a:solidFill>
                <a:latin typeface="+mn-lt"/>
              </a:rPr>
              <a:t> of 2022.</a:t>
            </a:r>
            <a:endParaRPr lang="hr-HR" altLang="sr-Latn-RS" sz="800" dirty="0">
              <a:solidFill>
                <a:schemeClr val="tx1"/>
              </a:solidFill>
              <a:latin typeface="+mn-lt"/>
            </a:endParaRPr>
          </a:p>
          <a:p>
            <a:pPr>
              <a:spcBef>
                <a:spcPct val="0"/>
              </a:spcBef>
              <a:buClrTx/>
              <a:buSzTx/>
              <a:buNone/>
            </a:pPr>
            <a:r>
              <a:rPr lang="en-GB" altLang="sr-Latn-RS" sz="800" dirty="0">
                <a:solidFill>
                  <a:schemeClr val="tx1"/>
                </a:solidFill>
                <a:latin typeface="+mn-lt"/>
              </a:rPr>
              <a:t>Source: CBS</a:t>
            </a:r>
            <a:r>
              <a:rPr lang="hr-HR" altLang="sr-Latn-RS" sz="800" dirty="0">
                <a:solidFill>
                  <a:schemeClr val="tx1"/>
                </a:solidFill>
                <a:latin typeface="+mn-lt"/>
              </a:rPr>
              <a:t>.</a:t>
            </a:r>
            <a:endParaRPr lang="en-GB" altLang="sr-Latn-RS" sz="800" dirty="0">
              <a:solidFill>
                <a:schemeClr val="tx1"/>
              </a:solidFill>
              <a:latin typeface="+mn-lt"/>
            </a:endParaRPr>
          </a:p>
        </p:txBody>
      </p:sp>
      <p:sp>
        <p:nvSpPr>
          <p:cNvPr id="19458" name="Rectangle 2"/>
          <p:cNvSpPr>
            <a:spLocks noGrp="1" noChangeArrowheads="1"/>
          </p:cNvSpPr>
          <p:nvPr>
            <p:ph type="title"/>
          </p:nvPr>
        </p:nvSpPr>
        <p:spPr/>
        <p:txBody>
          <a:bodyPr/>
          <a:lstStyle/>
          <a:p>
            <a:r>
              <a:rPr lang="pl-PL" altLang="sr-Latn-RS" dirty="0"/>
              <a:t>Gross </a:t>
            </a:r>
            <a:r>
              <a:rPr lang="pl-PL" altLang="sr-Latn-RS" dirty="0" err="1"/>
              <a:t>value</a:t>
            </a:r>
            <a:r>
              <a:rPr lang="pl-PL" altLang="sr-Latn-RS" dirty="0"/>
              <a:t> </a:t>
            </a:r>
            <a:r>
              <a:rPr lang="pl-PL" altLang="sr-Latn-RS" dirty="0" err="1"/>
              <a:t>added</a:t>
            </a:r>
            <a:r>
              <a:rPr lang="pl-PL" altLang="sr-Latn-RS" dirty="0"/>
              <a:t> </a:t>
            </a:r>
            <a:r>
              <a:rPr lang="pl-PL" altLang="sr-Latn-RS" dirty="0" err="1"/>
              <a:t>structure</a:t>
            </a:r>
            <a:endParaRPr lang="hr-HR" altLang="sr-Latn-RS" sz="2100" dirty="0">
              <a:solidFill>
                <a:schemeClr val="tx1"/>
              </a:solidFill>
            </a:endParaRPr>
          </a:p>
        </p:txBody>
      </p:sp>
      <p:sp>
        <p:nvSpPr>
          <p:cNvPr id="26" name="Rezervirano mjesto teksta 25"/>
          <p:cNvSpPr>
            <a:spLocks noGrp="1"/>
          </p:cNvSpPr>
          <p:nvPr>
            <p:ph type="body" idx="16"/>
          </p:nvPr>
        </p:nvSpPr>
        <p:spPr/>
        <p:txBody>
          <a:bodyPr/>
          <a:lstStyle/>
          <a:p>
            <a:r>
              <a:rPr lang="hr-HR" altLang="sr-Latn-RS" dirty="0"/>
              <a:t>In </a:t>
            </a:r>
            <a:r>
              <a:rPr lang="hr-HR" altLang="sr-Latn-RS" dirty="0" err="1"/>
              <a:t>current</a:t>
            </a:r>
            <a:r>
              <a:rPr lang="hr-HR" altLang="sr-Latn-RS" dirty="0"/>
              <a:t> </a:t>
            </a:r>
            <a:r>
              <a:rPr lang="hr-HR" altLang="sr-Latn-RS" dirty="0" err="1"/>
              <a:t>prices</a:t>
            </a:r>
            <a:r>
              <a:rPr lang="hr-HR" altLang="sr-Latn-RS" dirty="0"/>
              <a:t>, 2022</a:t>
            </a:r>
            <a:endParaRPr lang="hr-HR" dirty="0"/>
          </a:p>
        </p:txBody>
      </p:sp>
      <p:pic>
        <p:nvPicPr>
          <p:cNvPr id="2" name="Slika 1">
            <a:extLst>
              <a:ext uri="{FF2B5EF4-FFF2-40B4-BE49-F238E27FC236}">
                <a16:creationId xmlns:a16="http://schemas.microsoft.com/office/drawing/2014/main" id="{20CAC946-4C34-4179-9FF0-9A38CD370603}"/>
              </a:ext>
            </a:extLst>
          </p:cNvPr>
          <p:cNvPicPr/>
          <p:nvPr/>
        </p:nvPicPr>
        <p:blipFill>
          <a:blip r:embed="rId3"/>
          <a:stretch>
            <a:fillRect/>
          </a:stretch>
        </p:blipFill>
        <p:spPr>
          <a:xfrm>
            <a:off x="715963" y="1379538"/>
            <a:ext cx="3970337" cy="2638425"/>
          </a:xfrm>
          <a:prstGeom prst="rect">
            <a:avLst/>
          </a:prstGeom>
        </p:spPr>
      </p:pic>
      <p:pic>
        <p:nvPicPr>
          <p:cNvPr id="14" name="Rezervirano mjesto sadržaja 13"/>
          <p:cNvPicPr>
            <a:picLocks noGrp="1" noChangeAspect="1"/>
          </p:cNvPicPr>
          <p:nvPr>
            <p:ph sz="quarter" idx="15"/>
          </p:nvPr>
        </p:nvPicPr>
        <p:blipFill>
          <a:blip r:embed="rId4"/>
          <a:stretch>
            <a:fillRect/>
          </a:stretch>
        </p:blipFill>
        <p:spPr>
          <a:xfrm>
            <a:off x="4905730" y="1210835"/>
            <a:ext cx="3600000" cy="2989643"/>
          </a:xfrm>
          <a:prstGeom prst="rect">
            <a:avLst/>
          </a:prstGeom>
        </p:spPr>
      </p:pic>
    </p:spTree>
    <p:extLst>
      <p:ext uri="{BB962C8B-B14F-4D97-AF65-F5344CB8AC3E}">
        <p14:creationId xmlns:p14="http://schemas.microsoft.com/office/powerpoint/2010/main" val="625043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HNB-theme-2018-arial">
  <a:themeElements>
    <a:clrScheme name="HNB-theme-color">
      <a:dk1>
        <a:srgbClr val="424242"/>
      </a:dk1>
      <a:lt1>
        <a:srgbClr val="FFFFFF"/>
      </a:lt1>
      <a:dk2>
        <a:srgbClr val="3F3F3F"/>
      </a:dk2>
      <a:lt2>
        <a:srgbClr val="F2F2F2"/>
      </a:lt2>
      <a:accent1>
        <a:srgbClr val="C00000"/>
      </a:accent1>
      <a:accent2>
        <a:srgbClr val="A3A3E0"/>
      </a:accent2>
      <a:accent3>
        <a:srgbClr val="7575D1"/>
      </a:accent3>
      <a:accent4>
        <a:srgbClr val="FFC000"/>
      </a:accent4>
      <a:accent5>
        <a:srgbClr val="FF6566"/>
      </a:accent5>
      <a:accent6>
        <a:srgbClr val="FFFF00"/>
      </a:accent6>
      <a:hlink>
        <a:srgbClr val="FF0000"/>
      </a:hlink>
      <a:folHlink>
        <a:srgbClr val="7575D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NB-prezentacija-predlozak-16-9-arial.pptx [Samo za čitanje]" id="{B287E035-BF8C-44AE-B738-B4C250577F9F}" vid="{10C9A163-6E65-4C68-B051-8FEC9D3E0D13}"/>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HNB-prezentacija-predlozak-arial</Template>
  <TotalTime>12492</TotalTime>
  <Words>2684</Words>
  <Application>Microsoft Office PowerPoint</Application>
  <PresentationFormat>Prikaz na zaslonu (16:9)</PresentationFormat>
  <Paragraphs>509</Paragraphs>
  <Slides>74</Slides>
  <Notes>73</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74</vt:i4>
      </vt:variant>
    </vt:vector>
  </HeadingPairs>
  <TitlesOfParts>
    <vt:vector size="80" baseType="lpstr">
      <vt:lpstr>Arial</vt:lpstr>
      <vt:lpstr>Calibri</vt:lpstr>
      <vt:lpstr>Life L2</vt:lpstr>
      <vt:lpstr>Segoe UI</vt:lpstr>
      <vt:lpstr>Wingdings</vt:lpstr>
      <vt:lpstr>HNB-theme-2018-arial</vt:lpstr>
      <vt:lpstr>Standard presentation format</vt:lpstr>
      <vt:lpstr>Agenda</vt:lpstr>
      <vt:lpstr>Central bank’s objectives and tasks</vt:lpstr>
      <vt:lpstr>Independence of the CNB</vt:lpstr>
      <vt:lpstr>Structure of the CNB</vt:lpstr>
      <vt:lpstr>Organizational chart of the CNB</vt:lpstr>
      <vt:lpstr>Real sector</vt:lpstr>
      <vt:lpstr>Real GDP rates of change</vt:lpstr>
      <vt:lpstr>Gross value added structure</vt:lpstr>
      <vt:lpstr>Contributions of domestic and net foreign demand to GDP growth</vt:lpstr>
      <vt:lpstr>Unemployment rate</vt:lpstr>
      <vt:lpstr>Nominal and real net wages</vt:lpstr>
      <vt:lpstr>Average monthly compensation per employee in economy, 2021</vt:lpstr>
      <vt:lpstr>Gross value added in industry per person employed</vt:lpstr>
      <vt:lpstr>Inflation</vt:lpstr>
      <vt:lpstr>Inflation in Croatia, euro area and peer countries </vt:lpstr>
      <vt:lpstr>Consolidated general government revenues and expenditures</vt:lpstr>
      <vt:lpstr>Consolidated General Government Balance </vt:lpstr>
      <vt:lpstr>General government debt </vt:lpstr>
      <vt:lpstr>Monetary policy</vt:lpstr>
      <vt:lpstr>Foreign exchange interventions and exchange rate</vt:lpstr>
      <vt:lpstr>Exchange rate movements before CNB intervention and amount of intervention, 2015 – 2022</vt:lpstr>
      <vt:lpstr>Creation and withdrawal of reserve money</vt:lpstr>
      <vt:lpstr>Reserve requirements and minimum f/c liquidity</vt:lpstr>
      <vt:lpstr>Liquidity surplus and overnight interest rate</vt:lpstr>
      <vt:lpstr>Base money M0</vt:lpstr>
      <vt:lpstr>CNB's international reserves and money supply</vt:lpstr>
      <vt:lpstr>Other monetary financial institutions' assets</vt:lpstr>
      <vt:lpstr>Placements to other domestic sectors (excluding government)</vt:lpstr>
      <vt:lpstr>Loans of other monetary financial institutions</vt:lpstr>
      <vt:lpstr>Loans to households - structure</vt:lpstr>
      <vt:lpstr>Currency structure of other monetary financial institutions' placements</vt:lpstr>
      <vt:lpstr>Broad money (M4)</vt:lpstr>
      <vt:lpstr>Euroisation</vt:lpstr>
      <vt:lpstr>Average lending interest rates</vt:lpstr>
      <vt:lpstr>Average deposit interest rates</vt:lpstr>
      <vt:lpstr>Interest rate spread</vt:lpstr>
      <vt:lpstr>Yield on T-bills and kuna government bond</vt:lpstr>
      <vt:lpstr>Bonds listed on the ZSE</vt:lpstr>
      <vt:lpstr>External sector</vt:lpstr>
      <vt:lpstr>Exchange rate policy</vt:lpstr>
      <vt:lpstr>Foreign exchange market</vt:lpstr>
      <vt:lpstr>Current and capital account balance and FDI liabilities</vt:lpstr>
      <vt:lpstr>Structure of the current and capital account balance</vt:lpstr>
      <vt:lpstr>Current and capital account balance by countries, 2021 </vt:lpstr>
      <vt:lpstr>Daily nominal exchange rates  HRK vs. EUR, USD and CHF </vt:lpstr>
      <vt:lpstr>Index of nominal and real effective kuna exchange rate</vt:lpstr>
      <vt:lpstr>Index of real effective exchange rate deflated by CPI</vt:lpstr>
      <vt:lpstr>Merchandise trade </vt:lpstr>
      <vt:lpstr>Gross external debt by debtors </vt:lpstr>
      <vt:lpstr>Gross external debt by creditors</vt:lpstr>
      <vt:lpstr>Estimated future principal and interest payments</vt:lpstr>
      <vt:lpstr>International reserves in EUR and in months of imports of goods and services</vt:lpstr>
      <vt:lpstr>External debt ratios</vt:lpstr>
      <vt:lpstr>External debt ratios by countries, 2021</vt:lpstr>
      <vt:lpstr>Foreign direct investment, Net incurrence of liabilities </vt:lpstr>
      <vt:lpstr>Foreign direct investment, Net incurrence of liabilities by country of origin</vt:lpstr>
      <vt:lpstr>Foreign direct investment, Net incurrence of liabilities </vt:lpstr>
      <vt:lpstr>Foreign direct investment, Net incurrence of liabilities </vt:lpstr>
      <vt:lpstr>Foreign direct investment, Net incurrence of liabilities</vt:lpstr>
      <vt:lpstr>Foreign direct investments, Net incurrence of liabilities</vt:lpstr>
      <vt:lpstr>Banking sector</vt:lpstr>
      <vt:lpstr>Total assets of credit institutions </vt:lpstr>
      <vt:lpstr>Number of credit institutions</vt:lpstr>
      <vt:lpstr>Ownership structure of credit institutions </vt:lpstr>
      <vt:lpstr>Ownership structure of credit institutions </vt:lpstr>
      <vt:lpstr>Indicators of asset concentration of credit institutions </vt:lpstr>
      <vt:lpstr>Number of employees in credit institutions </vt:lpstr>
      <vt:lpstr>Return on assets (ROA) and return on equity (ROE) </vt:lpstr>
      <vt:lpstr>Cost-to-income ratio (CIR) </vt:lpstr>
      <vt:lpstr>Total capital ratio and leverage ratio </vt:lpstr>
      <vt:lpstr>Quality of exposures </vt:lpstr>
      <vt:lpstr>Structure of extended loans by institutional sectors 30 June 2022</vt:lpstr>
      <vt:lpstr>Liquidity coverage ratio (LCR) </vt:lpstr>
    </vt:vector>
  </TitlesOfParts>
  <Company>HNB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Standardni prezentacijski format</dc:title>
  <dc:creator>Vjekoslav Gjergja</dc:creator>
  <cp:lastModifiedBy>Nevena Jerak Muravec</cp:lastModifiedBy>
  <cp:revision>403</cp:revision>
  <dcterms:created xsi:type="dcterms:W3CDTF">2021-03-15T11:48:12Z</dcterms:created>
  <dcterms:modified xsi:type="dcterms:W3CDTF">2022-11-07T14:47:01Z</dcterms:modified>
</cp:coreProperties>
</file>