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9" r:id="rId1"/>
  </p:sldMasterIdLst>
  <p:notesMasterIdLst>
    <p:notesMasterId r:id="rId31"/>
  </p:notesMasterIdLst>
  <p:handoutMasterIdLst>
    <p:handoutMasterId r:id="rId32"/>
  </p:handoutMasterIdLst>
  <p:sldIdLst>
    <p:sldId id="256" r:id="rId2"/>
    <p:sldId id="298" r:id="rId3"/>
    <p:sldId id="379" r:id="rId4"/>
    <p:sldId id="356" r:id="rId5"/>
    <p:sldId id="380" r:id="rId6"/>
    <p:sldId id="351" r:id="rId7"/>
    <p:sldId id="360" r:id="rId8"/>
    <p:sldId id="383" r:id="rId9"/>
    <p:sldId id="385" r:id="rId10"/>
    <p:sldId id="386" r:id="rId11"/>
    <p:sldId id="366" r:id="rId12"/>
    <p:sldId id="306" r:id="rId13"/>
    <p:sldId id="350" r:id="rId14"/>
    <p:sldId id="353" r:id="rId15"/>
    <p:sldId id="376" r:id="rId16"/>
    <p:sldId id="378" r:id="rId17"/>
    <p:sldId id="367" r:id="rId18"/>
    <p:sldId id="368" r:id="rId19"/>
    <p:sldId id="372" r:id="rId20"/>
    <p:sldId id="373" r:id="rId21"/>
    <p:sldId id="382" r:id="rId22"/>
    <p:sldId id="374" r:id="rId23"/>
    <p:sldId id="369" r:id="rId24"/>
    <p:sldId id="370" r:id="rId25"/>
    <p:sldId id="371" r:id="rId26"/>
    <p:sldId id="384" r:id="rId27"/>
    <p:sldId id="377" r:id="rId28"/>
    <p:sldId id="381" r:id="rId29"/>
    <p:sldId id="354"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EAEAEA"/>
    <a:srgbClr val="66CCFF"/>
    <a:srgbClr val="FFFFCC"/>
    <a:srgbClr val="CC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25" autoAdjust="0"/>
    <p:restoredTop sz="90351" autoAdjust="0"/>
  </p:normalViewPr>
  <p:slideViewPr>
    <p:cSldViewPr>
      <p:cViewPr varScale="1">
        <p:scale>
          <a:sx n="62" d="100"/>
          <a:sy n="62" d="100"/>
        </p:scale>
        <p:origin x="-140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rmen\Documents\0_research\0_papers\1%201%20ed\bnkng.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hovakimian\Documents\0_research\0_papers\1%201%20ed\bnkng.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hovakimian\Documents\0_research\0_papers\1%201%20ed\bnkng.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rmen\Documents\0_research\0_papers\1%201%20ed\bnkng.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armen\Documents\0_research\0_papers\1%201%20ed\old\correlation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rmen\Documents\0_research\0_papers\1%201%20ed\bnkng.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armen\Documents\0_research\0_papers\1%201%20ed\bnk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Mean Stand-Alone </a:t>
            </a:r>
            <a:r>
              <a:rPr lang="en-US" baseline="0"/>
              <a:t>Risk (IPD) at Sampled</a:t>
            </a:r>
            <a:r>
              <a:rPr lang="en-US"/>
              <a:t> Banks</a:t>
            </a:r>
          </a:p>
        </c:rich>
      </c:tx>
    </c:title>
    <c:plotArea>
      <c:layout/>
      <c:barChart>
        <c:barDir val="col"/>
        <c:grouping val="clustered"/>
        <c:ser>
          <c:idx val="0"/>
          <c:order val="0"/>
          <c:cat>
            <c:strRef>
              <c:f>yrq!$E$3:$E$150</c:f>
              <c:strCache>
                <c:ptCount val="148"/>
                <c:pt idx="3">
                  <c:v>74</c:v>
                </c:pt>
                <c:pt idx="11">
                  <c:v>76</c:v>
                </c:pt>
                <c:pt idx="19">
                  <c:v>78</c:v>
                </c:pt>
                <c:pt idx="27">
                  <c:v>80</c:v>
                </c:pt>
                <c:pt idx="35">
                  <c:v>82</c:v>
                </c:pt>
                <c:pt idx="43">
                  <c:v>84</c:v>
                </c:pt>
                <c:pt idx="51">
                  <c:v>86</c:v>
                </c:pt>
                <c:pt idx="59">
                  <c:v>88</c:v>
                </c:pt>
                <c:pt idx="67">
                  <c:v>90</c:v>
                </c:pt>
                <c:pt idx="75">
                  <c:v>92</c:v>
                </c:pt>
                <c:pt idx="83">
                  <c:v>94</c:v>
                </c:pt>
                <c:pt idx="91">
                  <c:v>96</c:v>
                </c:pt>
                <c:pt idx="99">
                  <c:v>98</c:v>
                </c:pt>
                <c:pt idx="107">
                  <c:v>00</c:v>
                </c:pt>
                <c:pt idx="115">
                  <c:v>02</c:v>
                </c:pt>
                <c:pt idx="123">
                  <c:v>04</c:v>
                </c:pt>
                <c:pt idx="131">
                  <c:v>06</c:v>
                </c:pt>
                <c:pt idx="139">
                  <c:v>08</c:v>
                </c:pt>
                <c:pt idx="147">
                  <c:v>10</c:v>
                </c:pt>
              </c:strCache>
            </c:strRef>
          </c:cat>
          <c:val>
            <c:numRef>
              <c:f>yrq!$AA$3:$AA$150</c:f>
              <c:numCache>
                <c:formatCode>General</c:formatCode>
                <c:ptCount val="148"/>
                <c:pt idx="0">
                  <c:v>9.8885710000000024</c:v>
                </c:pt>
                <c:pt idx="1">
                  <c:v>31.72758</c:v>
                </c:pt>
                <c:pt idx="2">
                  <c:v>62.622310000000276</c:v>
                </c:pt>
                <c:pt idx="3">
                  <c:v>66.583630000000014</c:v>
                </c:pt>
                <c:pt idx="4">
                  <c:v>35.159330000000011</c:v>
                </c:pt>
                <c:pt idx="5">
                  <c:v>21.336729999999989</c:v>
                </c:pt>
                <c:pt idx="6">
                  <c:v>30.580019999999884</c:v>
                </c:pt>
                <c:pt idx="7">
                  <c:v>38.959419999999994</c:v>
                </c:pt>
                <c:pt idx="8">
                  <c:v>24.373970000000035</c:v>
                </c:pt>
                <c:pt idx="9">
                  <c:v>24.728539999999835</c:v>
                </c:pt>
                <c:pt idx="10">
                  <c:v>21.282039999999817</c:v>
                </c:pt>
                <c:pt idx="11">
                  <c:v>18.55556</c:v>
                </c:pt>
                <c:pt idx="12">
                  <c:v>17.655190000000001</c:v>
                </c:pt>
                <c:pt idx="13">
                  <c:v>15.974580000000024</c:v>
                </c:pt>
                <c:pt idx="14">
                  <c:v>21.241239999999891</c:v>
                </c:pt>
                <c:pt idx="15">
                  <c:v>23.045929999999899</c:v>
                </c:pt>
                <c:pt idx="16">
                  <c:v>17.759</c:v>
                </c:pt>
                <c:pt idx="17">
                  <c:v>33.172440000000002</c:v>
                </c:pt>
                <c:pt idx="18">
                  <c:v>16.111210000000035</c:v>
                </c:pt>
                <c:pt idx="19">
                  <c:v>28.926329999999869</c:v>
                </c:pt>
                <c:pt idx="20">
                  <c:v>21.03941</c:v>
                </c:pt>
                <c:pt idx="21">
                  <c:v>20.42597</c:v>
                </c:pt>
                <c:pt idx="22">
                  <c:v>20.82621</c:v>
                </c:pt>
                <c:pt idx="23">
                  <c:v>31.75027</c:v>
                </c:pt>
                <c:pt idx="24">
                  <c:v>51.145900000000012</c:v>
                </c:pt>
                <c:pt idx="25">
                  <c:v>32.231200000000001</c:v>
                </c:pt>
                <c:pt idx="26">
                  <c:v>28.675619999999903</c:v>
                </c:pt>
                <c:pt idx="27">
                  <c:v>29.69943</c:v>
                </c:pt>
                <c:pt idx="28">
                  <c:v>22.532699999999899</c:v>
                </c:pt>
                <c:pt idx="29">
                  <c:v>20.30076</c:v>
                </c:pt>
                <c:pt idx="30">
                  <c:v>29.830159999999999</c:v>
                </c:pt>
                <c:pt idx="31">
                  <c:v>23.393409999999989</c:v>
                </c:pt>
                <c:pt idx="32">
                  <c:v>29.796779999999899</c:v>
                </c:pt>
                <c:pt idx="33">
                  <c:v>35.411339999999996</c:v>
                </c:pt>
                <c:pt idx="34">
                  <c:v>31.995170000000002</c:v>
                </c:pt>
                <c:pt idx="35">
                  <c:v>26.373830000000005</c:v>
                </c:pt>
                <c:pt idx="36">
                  <c:v>17.45589</c:v>
                </c:pt>
                <c:pt idx="37">
                  <c:v>11.88527</c:v>
                </c:pt>
                <c:pt idx="38">
                  <c:v>10.812800000000006</c:v>
                </c:pt>
                <c:pt idx="39">
                  <c:v>11.710460000000001</c:v>
                </c:pt>
                <c:pt idx="40">
                  <c:v>11.163490000000024</c:v>
                </c:pt>
                <c:pt idx="41">
                  <c:v>19.6115600000001</c:v>
                </c:pt>
                <c:pt idx="42">
                  <c:v>22.159410000000001</c:v>
                </c:pt>
                <c:pt idx="43">
                  <c:v>11.243849999999998</c:v>
                </c:pt>
                <c:pt idx="44">
                  <c:v>8.7860980000000009</c:v>
                </c:pt>
                <c:pt idx="45">
                  <c:v>6.7407079999999997</c:v>
                </c:pt>
                <c:pt idx="46">
                  <c:v>9.6021320000000028</c:v>
                </c:pt>
                <c:pt idx="47">
                  <c:v>7.3702880000000004</c:v>
                </c:pt>
                <c:pt idx="48">
                  <c:v>14.825990000000004</c:v>
                </c:pt>
                <c:pt idx="49">
                  <c:v>17.85859</c:v>
                </c:pt>
                <c:pt idx="50">
                  <c:v>13.99986</c:v>
                </c:pt>
                <c:pt idx="51">
                  <c:v>16.270600000000002</c:v>
                </c:pt>
                <c:pt idx="52">
                  <c:v>15.23509</c:v>
                </c:pt>
                <c:pt idx="53">
                  <c:v>12.991850000000001</c:v>
                </c:pt>
                <c:pt idx="54">
                  <c:v>14.865720000000024</c:v>
                </c:pt>
                <c:pt idx="55">
                  <c:v>64.419590000000127</c:v>
                </c:pt>
                <c:pt idx="56">
                  <c:v>26.91375</c:v>
                </c:pt>
                <c:pt idx="57">
                  <c:v>22.037279999999999</c:v>
                </c:pt>
                <c:pt idx="58">
                  <c:v>16.91723</c:v>
                </c:pt>
                <c:pt idx="59">
                  <c:v>19.749639999999847</c:v>
                </c:pt>
                <c:pt idx="60">
                  <c:v>20.842779999999891</c:v>
                </c:pt>
                <c:pt idx="61">
                  <c:v>21.14133</c:v>
                </c:pt>
                <c:pt idx="62">
                  <c:v>9.3348910000000025</c:v>
                </c:pt>
                <c:pt idx="63">
                  <c:v>20.798139999999869</c:v>
                </c:pt>
                <c:pt idx="64">
                  <c:v>51.204220000000007</c:v>
                </c:pt>
                <c:pt idx="65">
                  <c:v>23.122260000000001</c:v>
                </c:pt>
                <c:pt idx="66">
                  <c:v>49.826280000000004</c:v>
                </c:pt>
                <c:pt idx="67">
                  <c:v>95.648079999999979</c:v>
                </c:pt>
                <c:pt idx="68">
                  <c:v>99.040270000000007</c:v>
                </c:pt>
                <c:pt idx="69">
                  <c:v>46.161720000000003</c:v>
                </c:pt>
                <c:pt idx="70">
                  <c:v>36.994950000000003</c:v>
                </c:pt>
                <c:pt idx="71">
                  <c:v>30.783709999999843</c:v>
                </c:pt>
                <c:pt idx="72">
                  <c:v>58.059930000000001</c:v>
                </c:pt>
                <c:pt idx="73">
                  <c:v>27.9</c:v>
                </c:pt>
                <c:pt idx="74">
                  <c:v>28.190629999999903</c:v>
                </c:pt>
                <c:pt idx="75">
                  <c:v>105.771</c:v>
                </c:pt>
                <c:pt idx="76">
                  <c:v>121.94260000000033</c:v>
                </c:pt>
                <c:pt idx="77">
                  <c:v>43.64132</c:v>
                </c:pt>
                <c:pt idx="78">
                  <c:v>24.567509999999903</c:v>
                </c:pt>
                <c:pt idx="79">
                  <c:v>104.98699999999999</c:v>
                </c:pt>
                <c:pt idx="80">
                  <c:v>99.184969999999993</c:v>
                </c:pt>
                <c:pt idx="81">
                  <c:v>125.65219999999998</c:v>
                </c:pt>
                <c:pt idx="82">
                  <c:v>87.329629999999995</c:v>
                </c:pt>
                <c:pt idx="83">
                  <c:v>82.514430000000004</c:v>
                </c:pt>
                <c:pt idx="84">
                  <c:v>85.727170000000001</c:v>
                </c:pt>
                <c:pt idx="85">
                  <c:v>49.336839999999995</c:v>
                </c:pt>
                <c:pt idx="86">
                  <c:v>50.037030000000001</c:v>
                </c:pt>
                <c:pt idx="87">
                  <c:v>53.701420000000006</c:v>
                </c:pt>
                <c:pt idx="88">
                  <c:v>40.971889999999995</c:v>
                </c:pt>
                <c:pt idx="89">
                  <c:v>42.898150000000172</c:v>
                </c:pt>
                <c:pt idx="90">
                  <c:v>32.762960000000113</c:v>
                </c:pt>
                <c:pt idx="91">
                  <c:v>33.936580000000006</c:v>
                </c:pt>
                <c:pt idx="92">
                  <c:v>13.267720000000001</c:v>
                </c:pt>
                <c:pt idx="93">
                  <c:v>10.91595</c:v>
                </c:pt>
                <c:pt idx="94">
                  <c:v>9.8621100000000048</c:v>
                </c:pt>
                <c:pt idx="95">
                  <c:v>16.765389999999869</c:v>
                </c:pt>
                <c:pt idx="96">
                  <c:v>9.6139390000000002</c:v>
                </c:pt>
                <c:pt idx="97">
                  <c:v>8.4265310000000007</c:v>
                </c:pt>
                <c:pt idx="98">
                  <c:v>23.440079999999899</c:v>
                </c:pt>
                <c:pt idx="99">
                  <c:v>39.179840000000006</c:v>
                </c:pt>
                <c:pt idx="100">
                  <c:v>32.231670000000001</c:v>
                </c:pt>
                <c:pt idx="101">
                  <c:v>84.335239999999999</c:v>
                </c:pt>
                <c:pt idx="102">
                  <c:v>16.84083</c:v>
                </c:pt>
                <c:pt idx="103">
                  <c:v>43.14067</c:v>
                </c:pt>
                <c:pt idx="104">
                  <c:v>60.785000000000011</c:v>
                </c:pt>
                <c:pt idx="105">
                  <c:v>62.162530000000224</c:v>
                </c:pt>
                <c:pt idx="106">
                  <c:v>41.44867</c:v>
                </c:pt>
                <c:pt idx="107">
                  <c:v>52.698050000000187</c:v>
                </c:pt>
                <c:pt idx="108">
                  <c:v>53.802160000000001</c:v>
                </c:pt>
                <c:pt idx="109">
                  <c:v>31.484729999999836</c:v>
                </c:pt>
                <c:pt idx="110">
                  <c:v>13.84009</c:v>
                </c:pt>
                <c:pt idx="111">
                  <c:v>42.891940000000005</c:v>
                </c:pt>
                <c:pt idx="112">
                  <c:v>25.748129999999861</c:v>
                </c:pt>
                <c:pt idx="113">
                  <c:v>13.523260000000001</c:v>
                </c:pt>
                <c:pt idx="114">
                  <c:v>21.252099999999903</c:v>
                </c:pt>
                <c:pt idx="115">
                  <c:v>18.991629999999876</c:v>
                </c:pt>
                <c:pt idx="116">
                  <c:v>22.387989999999999</c:v>
                </c:pt>
                <c:pt idx="117">
                  <c:v>8.6937779999999982</c:v>
                </c:pt>
                <c:pt idx="118">
                  <c:v>13.99577</c:v>
                </c:pt>
                <c:pt idx="119">
                  <c:v>4.1203589999999846</c:v>
                </c:pt>
                <c:pt idx="120">
                  <c:v>2.7572899999999998</c:v>
                </c:pt>
                <c:pt idx="121">
                  <c:v>4.0551209999999855</c:v>
                </c:pt>
                <c:pt idx="122">
                  <c:v>9.7221870000000035</c:v>
                </c:pt>
                <c:pt idx="123">
                  <c:v>20.354600000000001</c:v>
                </c:pt>
                <c:pt idx="124">
                  <c:v>1.3068259999999998</c:v>
                </c:pt>
                <c:pt idx="125">
                  <c:v>6.623259</c:v>
                </c:pt>
                <c:pt idx="126">
                  <c:v>1.4089949999999913</c:v>
                </c:pt>
                <c:pt idx="127">
                  <c:v>3.4882719999999998</c:v>
                </c:pt>
                <c:pt idx="128">
                  <c:v>5.300751</c:v>
                </c:pt>
                <c:pt idx="129">
                  <c:v>1.436877</c:v>
                </c:pt>
                <c:pt idx="130">
                  <c:v>2.3212389999999967</c:v>
                </c:pt>
                <c:pt idx="131">
                  <c:v>0.64428609999999997</c:v>
                </c:pt>
                <c:pt idx="132">
                  <c:v>5.0126020000000002</c:v>
                </c:pt>
                <c:pt idx="133">
                  <c:v>5.9178509999999855</c:v>
                </c:pt>
                <c:pt idx="134">
                  <c:v>17.807130000000001</c:v>
                </c:pt>
                <c:pt idx="135">
                  <c:v>36.165290000000013</c:v>
                </c:pt>
                <c:pt idx="136">
                  <c:v>75.048689999999993</c:v>
                </c:pt>
                <c:pt idx="137">
                  <c:v>91.033940000000001</c:v>
                </c:pt>
                <c:pt idx="138">
                  <c:v>458.66680000000002</c:v>
                </c:pt>
                <c:pt idx="139">
                  <c:v>745.24450000000002</c:v>
                </c:pt>
                <c:pt idx="140">
                  <c:v>678.04649999999947</c:v>
                </c:pt>
                <c:pt idx="141">
                  <c:v>470.18270000000001</c:v>
                </c:pt>
                <c:pt idx="142">
                  <c:v>154.04559999999998</c:v>
                </c:pt>
                <c:pt idx="143">
                  <c:v>175.10890000000001</c:v>
                </c:pt>
                <c:pt idx="144">
                  <c:v>137.96810000000065</c:v>
                </c:pt>
                <c:pt idx="145">
                  <c:v>131.86660000000001</c:v>
                </c:pt>
                <c:pt idx="146">
                  <c:v>96.953810000000004</c:v>
                </c:pt>
                <c:pt idx="147">
                  <c:v>89.767489999999995</c:v>
                </c:pt>
              </c:numCache>
            </c:numRef>
          </c:val>
        </c:ser>
        <c:axId val="47616384"/>
        <c:axId val="47617920"/>
      </c:barChart>
      <c:catAx>
        <c:axId val="47616384"/>
        <c:scaling>
          <c:orientation val="minMax"/>
        </c:scaling>
        <c:axPos val="b"/>
        <c:numFmt formatCode="General" sourceLinked="1"/>
        <c:majorTickMark val="none"/>
        <c:tickLblPos val="nextTo"/>
        <c:crossAx val="47617920"/>
        <c:crosses val="autoZero"/>
        <c:auto val="1"/>
        <c:lblAlgn val="ctr"/>
        <c:lblOffset val="100"/>
      </c:catAx>
      <c:valAx>
        <c:axId val="47617920"/>
        <c:scaling>
          <c:orientation val="minMax"/>
        </c:scaling>
        <c:axPos val="l"/>
        <c:majorGridlines/>
        <c:numFmt formatCode="General" sourceLinked="1"/>
        <c:majorTickMark val="none"/>
        <c:tickLblPos val="nextTo"/>
        <c:crossAx val="47616384"/>
        <c:crosses val="autoZero"/>
        <c:crossBetween val="between"/>
      </c:val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baseline="0"/>
              <a:t>Using the Dividend-Forbearance Model</a:t>
            </a:r>
            <a:endParaRPr lang="en-US"/>
          </a:p>
        </c:rich>
      </c:tx>
    </c:title>
    <c:plotArea>
      <c:layout/>
      <c:barChart>
        <c:barDir val="col"/>
        <c:grouping val="clustered"/>
        <c:ser>
          <c:idx val="0"/>
          <c:order val="0"/>
          <c:cat>
            <c:strRef>
              <c:f>sectoral!$G$2741:$G$3184</c:f>
              <c:strCache>
                <c:ptCount val="444"/>
                <c:pt idx="11">
                  <c:v>74</c:v>
                </c:pt>
                <c:pt idx="23">
                  <c:v>75</c:v>
                </c:pt>
                <c:pt idx="35">
                  <c:v>76</c:v>
                </c:pt>
                <c:pt idx="47">
                  <c:v>77</c:v>
                </c:pt>
                <c:pt idx="59">
                  <c:v>78</c:v>
                </c:pt>
                <c:pt idx="71">
                  <c:v>79</c:v>
                </c:pt>
                <c:pt idx="83">
                  <c:v>80</c:v>
                </c:pt>
                <c:pt idx="95">
                  <c:v>81</c:v>
                </c:pt>
                <c:pt idx="107">
                  <c:v>82</c:v>
                </c:pt>
                <c:pt idx="119">
                  <c:v>83</c:v>
                </c:pt>
                <c:pt idx="131">
                  <c:v>84</c:v>
                </c:pt>
                <c:pt idx="143">
                  <c:v>85</c:v>
                </c:pt>
                <c:pt idx="155">
                  <c:v>86</c:v>
                </c:pt>
                <c:pt idx="167">
                  <c:v>87</c:v>
                </c:pt>
                <c:pt idx="179">
                  <c:v>88</c:v>
                </c:pt>
                <c:pt idx="191">
                  <c:v>89</c:v>
                </c:pt>
                <c:pt idx="203">
                  <c:v>90</c:v>
                </c:pt>
                <c:pt idx="215">
                  <c:v>91</c:v>
                </c:pt>
                <c:pt idx="227">
                  <c:v>92</c:v>
                </c:pt>
                <c:pt idx="239">
                  <c:v>93</c:v>
                </c:pt>
                <c:pt idx="251">
                  <c:v>94</c:v>
                </c:pt>
                <c:pt idx="263">
                  <c:v>95</c:v>
                </c:pt>
                <c:pt idx="275">
                  <c:v>96</c:v>
                </c:pt>
                <c:pt idx="287">
                  <c:v>97</c:v>
                </c:pt>
                <c:pt idx="299">
                  <c:v>98</c:v>
                </c:pt>
                <c:pt idx="311">
                  <c:v>99</c:v>
                </c:pt>
                <c:pt idx="323">
                  <c:v>00</c:v>
                </c:pt>
                <c:pt idx="335">
                  <c:v>01</c:v>
                </c:pt>
                <c:pt idx="347">
                  <c:v>02</c:v>
                </c:pt>
                <c:pt idx="359">
                  <c:v>03</c:v>
                </c:pt>
                <c:pt idx="371">
                  <c:v>04</c:v>
                </c:pt>
                <c:pt idx="383">
                  <c:v>05</c:v>
                </c:pt>
                <c:pt idx="395">
                  <c:v>06</c:v>
                </c:pt>
                <c:pt idx="407">
                  <c:v>07</c:v>
                </c:pt>
                <c:pt idx="419">
                  <c:v>08</c:v>
                </c:pt>
                <c:pt idx="431">
                  <c:v>09</c:v>
                </c:pt>
                <c:pt idx="443">
                  <c:v>10</c:v>
                </c:pt>
              </c:strCache>
            </c:strRef>
          </c:cat>
          <c:val>
            <c:numRef>
              <c:f>sectoral!$AA$2741:$AA$3184</c:f>
              <c:numCache>
                <c:formatCode>0</c:formatCode>
                <c:ptCount val="444"/>
                <c:pt idx="0">
                  <c:v>1.8258099999999999E-2</c:v>
                </c:pt>
                <c:pt idx="1">
                  <c:v>2.3278000000000001E-3</c:v>
                </c:pt>
                <c:pt idx="2">
                  <c:v>2.7010000000000169E-4</c:v>
                </c:pt>
                <c:pt idx="3">
                  <c:v>2.1780000000000052E-4</c:v>
                </c:pt>
                <c:pt idx="4">
                  <c:v>0.10602930000000002</c:v>
                </c:pt>
                <c:pt idx="5">
                  <c:v>2.9827949999999999</c:v>
                </c:pt>
                <c:pt idx="6">
                  <c:v>11.405630000000055</c:v>
                </c:pt>
                <c:pt idx="7">
                  <c:v>21.191510000000001</c:v>
                </c:pt>
                <c:pt idx="8">
                  <c:v>35.192620000000012</c:v>
                </c:pt>
                <c:pt idx="9">
                  <c:v>19.738900000000001</c:v>
                </c:pt>
                <c:pt idx="10">
                  <c:v>19.694230000000001</c:v>
                </c:pt>
                <c:pt idx="11">
                  <c:v>20.853890000000035</c:v>
                </c:pt>
                <c:pt idx="12">
                  <c:v>4.8808139999999955</c:v>
                </c:pt>
                <c:pt idx="13">
                  <c:v>5.5014200000000004</c:v>
                </c:pt>
                <c:pt idx="14">
                  <c:v>2.0355289999999977</c:v>
                </c:pt>
                <c:pt idx="15">
                  <c:v>0.28788330000000145</c:v>
                </c:pt>
                <c:pt idx="16">
                  <c:v>0.10060959999999998</c:v>
                </c:pt>
                <c:pt idx="17">
                  <c:v>3.7481600000000191E-2</c:v>
                </c:pt>
                <c:pt idx="18">
                  <c:v>7.1469299999999999E-2</c:v>
                </c:pt>
                <c:pt idx="19">
                  <c:v>0.34316360000000001</c:v>
                </c:pt>
                <c:pt idx="20">
                  <c:v>2.0572140000000001</c:v>
                </c:pt>
                <c:pt idx="21">
                  <c:v>3.8626119999999977</c:v>
                </c:pt>
                <c:pt idx="22">
                  <c:v>3.2441200000000134</c:v>
                </c:pt>
                <c:pt idx="23">
                  <c:v>4.0059959999999855</c:v>
                </c:pt>
                <c:pt idx="24">
                  <c:v>1.0407709999999999</c:v>
                </c:pt>
                <c:pt idx="25">
                  <c:v>0.69976919999999998</c:v>
                </c:pt>
                <c:pt idx="26">
                  <c:v>4.4047099999999999E-2</c:v>
                </c:pt>
                <c:pt idx="27">
                  <c:v>1.0214599999999999E-2</c:v>
                </c:pt>
                <c:pt idx="28">
                  <c:v>7.3837000000000321E-3</c:v>
                </c:pt>
                <c:pt idx="29">
                  <c:v>1.2742999999999999E-3</c:v>
                </c:pt>
                <c:pt idx="30">
                  <c:v>1.6479999999999999E-4</c:v>
                </c:pt>
                <c:pt idx="31">
                  <c:v>3.6750000000000156E-4</c:v>
                </c:pt>
                <c:pt idx="32">
                  <c:v>8.495000000000065E-4</c:v>
                </c:pt>
                <c:pt idx="33">
                  <c:v>1.7804000000000064E-3</c:v>
                </c:pt>
                <c:pt idx="34">
                  <c:v>2.1731000000000137E-3</c:v>
                </c:pt>
                <c:pt idx="35">
                  <c:v>1.4668999999999999E-3</c:v>
                </c:pt>
                <c:pt idx="36">
                  <c:v>2.11446E-2</c:v>
                </c:pt>
                <c:pt idx="37">
                  <c:v>2.4421399999999999E-2</c:v>
                </c:pt>
                <c:pt idx="38">
                  <c:v>1.2836E-3</c:v>
                </c:pt>
                <c:pt idx="39">
                  <c:v>3.2410000000000208E-4</c:v>
                </c:pt>
                <c:pt idx="40">
                  <c:v>7.4330000000000565E-4</c:v>
                </c:pt>
                <c:pt idx="41">
                  <c:v>2.3530000000000011E-4</c:v>
                </c:pt>
                <c:pt idx="42">
                  <c:v>7.760000000000045E-5</c:v>
                </c:pt>
                <c:pt idx="43">
                  <c:v>3.8800000000000238E-5</c:v>
                </c:pt>
                <c:pt idx="44">
                  <c:v>2.1167999999999998E-3</c:v>
                </c:pt>
                <c:pt idx="45">
                  <c:v>4.1198800000000001E-2</c:v>
                </c:pt>
                <c:pt idx="46">
                  <c:v>4.1508799999999985E-2</c:v>
                </c:pt>
                <c:pt idx="47">
                  <c:v>0.51309059999999951</c:v>
                </c:pt>
                <c:pt idx="48">
                  <c:v>1.0335529999999999</c:v>
                </c:pt>
                <c:pt idx="49">
                  <c:v>1.019156</c:v>
                </c:pt>
                <c:pt idx="50">
                  <c:v>0.11116920000000002</c:v>
                </c:pt>
                <c:pt idx="51">
                  <c:v>5.4022400000000345E-2</c:v>
                </c:pt>
                <c:pt idx="52">
                  <c:v>5.3336000000000133E-2</c:v>
                </c:pt>
                <c:pt idx="53">
                  <c:v>0.50244369999999949</c:v>
                </c:pt>
                <c:pt idx="54">
                  <c:v>5.1085600000000002E-2</c:v>
                </c:pt>
                <c:pt idx="55">
                  <c:v>2.5552599999999977E-2</c:v>
                </c:pt>
                <c:pt idx="56">
                  <c:v>4.29796E-2</c:v>
                </c:pt>
                <c:pt idx="57">
                  <c:v>1.5672599999999999</c:v>
                </c:pt>
                <c:pt idx="58">
                  <c:v>2.3116709999999872</c:v>
                </c:pt>
                <c:pt idx="59">
                  <c:v>4.9583830000000004</c:v>
                </c:pt>
                <c:pt idx="60">
                  <c:v>2.1957870000000002</c:v>
                </c:pt>
                <c:pt idx="61">
                  <c:v>2.2212890000000001</c:v>
                </c:pt>
                <c:pt idx="62">
                  <c:v>0.6168985000000029</c:v>
                </c:pt>
                <c:pt idx="63">
                  <c:v>0.2245801</c:v>
                </c:pt>
                <c:pt idx="64">
                  <c:v>0.18392520000000093</c:v>
                </c:pt>
                <c:pt idx="65">
                  <c:v>0.22049489999999999</c:v>
                </c:pt>
                <c:pt idx="66">
                  <c:v>5.5314600000000387E-2</c:v>
                </c:pt>
                <c:pt idx="67">
                  <c:v>2.3651300000000052E-2</c:v>
                </c:pt>
                <c:pt idx="68">
                  <c:v>0.39168330000000146</c:v>
                </c:pt>
                <c:pt idx="69">
                  <c:v>11.552340000000004</c:v>
                </c:pt>
                <c:pt idx="70">
                  <c:v>9.2033509999999996</c:v>
                </c:pt>
                <c:pt idx="71">
                  <c:v>9.5695460000000594</c:v>
                </c:pt>
                <c:pt idx="72">
                  <c:v>3.6874530000000001</c:v>
                </c:pt>
                <c:pt idx="73">
                  <c:v>13.485190000000006</c:v>
                </c:pt>
                <c:pt idx="74">
                  <c:v>32.821459999999995</c:v>
                </c:pt>
                <c:pt idx="75">
                  <c:v>21.02393</c:v>
                </c:pt>
                <c:pt idx="76">
                  <c:v>15.619910000000001</c:v>
                </c:pt>
                <c:pt idx="77">
                  <c:v>10.27046</c:v>
                </c:pt>
                <c:pt idx="78">
                  <c:v>6.9401970000000004</c:v>
                </c:pt>
                <c:pt idx="79">
                  <c:v>2.6664559999999899</c:v>
                </c:pt>
                <c:pt idx="80">
                  <c:v>6.3086359999999955</c:v>
                </c:pt>
                <c:pt idx="81">
                  <c:v>6.3566710000000004</c:v>
                </c:pt>
                <c:pt idx="82">
                  <c:v>6.5686790000000004</c:v>
                </c:pt>
                <c:pt idx="83">
                  <c:v>5.6144209999999743</c:v>
                </c:pt>
                <c:pt idx="84">
                  <c:v>6.991697000000026</c:v>
                </c:pt>
                <c:pt idx="85">
                  <c:v>3.878458999999979</c:v>
                </c:pt>
                <c:pt idx="86">
                  <c:v>1.0509659999999998</c:v>
                </c:pt>
                <c:pt idx="87">
                  <c:v>0.38323810000000008</c:v>
                </c:pt>
                <c:pt idx="88">
                  <c:v>0.23093169999999999</c:v>
                </c:pt>
                <c:pt idx="89">
                  <c:v>0.57024500000000289</c:v>
                </c:pt>
                <c:pt idx="90">
                  <c:v>1.7125339999999998</c:v>
                </c:pt>
                <c:pt idx="91">
                  <c:v>3.7201350000000102</c:v>
                </c:pt>
                <c:pt idx="92">
                  <c:v>6.233905</c:v>
                </c:pt>
                <c:pt idx="93">
                  <c:v>3.7506810000000002</c:v>
                </c:pt>
                <c:pt idx="94">
                  <c:v>1.5670629999999999</c:v>
                </c:pt>
                <c:pt idx="95">
                  <c:v>2.012327</c:v>
                </c:pt>
                <c:pt idx="96">
                  <c:v>4.1139429999999955</c:v>
                </c:pt>
                <c:pt idx="97">
                  <c:v>5.6830990000000003</c:v>
                </c:pt>
                <c:pt idx="98">
                  <c:v>8.4881519999999995</c:v>
                </c:pt>
                <c:pt idx="99">
                  <c:v>4.8138129999999855</c:v>
                </c:pt>
                <c:pt idx="100">
                  <c:v>11.34647</c:v>
                </c:pt>
                <c:pt idx="101">
                  <c:v>19.264539999999872</c:v>
                </c:pt>
                <c:pt idx="102">
                  <c:v>29.005289999999903</c:v>
                </c:pt>
                <c:pt idx="103">
                  <c:v>21.487729999999836</c:v>
                </c:pt>
                <c:pt idx="104">
                  <c:v>16.372739999999872</c:v>
                </c:pt>
                <c:pt idx="105">
                  <c:v>6.3168499999999996</c:v>
                </c:pt>
                <c:pt idx="106">
                  <c:v>4.6631729999999845</c:v>
                </c:pt>
                <c:pt idx="107">
                  <c:v>10.68599</c:v>
                </c:pt>
                <c:pt idx="108">
                  <c:v>4.8654929999999945</c:v>
                </c:pt>
                <c:pt idx="109">
                  <c:v>3.352948999999978</c:v>
                </c:pt>
                <c:pt idx="110">
                  <c:v>1.1501170000000065</c:v>
                </c:pt>
                <c:pt idx="111">
                  <c:v>0.20827180000000001</c:v>
                </c:pt>
                <c:pt idx="112">
                  <c:v>9.5558000000000268E-2</c:v>
                </c:pt>
                <c:pt idx="113">
                  <c:v>6.9618399999999997E-2</c:v>
                </c:pt>
                <c:pt idx="114">
                  <c:v>3.6975200000000201E-2</c:v>
                </c:pt>
                <c:pt idx="115">
                  <c:v>1.2893199999999999E-2</c:v>
                </c:pt>
                <c:pt idx="116">
                  <c:v>9.7546000000000247E-3</c:v>
                </c:pt>
                <c:pt idx="117">
                  <c:v>2.2289100000000166E-2</c:v>
                </c:pt>
                <c:pt idx="118">
                  <c:v>1.1007800000000057E-2</c:v>
                </c:pt>
                <c:pt idx="119">
                  <c:v>8.3971000000000028E-3</c:v>
                </c:pt>
                <c:pt idx="120">
                  <c:v>3.9340000000000159E-4</c:v>
                </c:pt>
                <c:pt idx="121">
                  <c:v>1.1177599999999999E-2</c:v>
                </c:pt>
                <c:pt idx="122">
                  <c:v>2.49178E-2</c:v>
                </c:pt>
                <c:pt idx="123">
                  <c:v>1.1374199999999999E-2</c:v>
                </c:pt>
                <c:pt idx="124">
                  <c:v>0.36026050000000032</c:v>
                </c:pt>
                <c:pt idx="125">
                  <c:v>1.6902090000000001</c:v>
                </c:pt>
                <c:pt idx="126">
                  <c:v>1.8542650000000001</c:v>
                </c:pt>
                <c:pt idx="127">
                  <c:v>0.35525770000000001</c:v>
                </c:pt>
                <c:pt idx="128">
                  <c:v>0.16885349999999999</c:v>
                </c:pt>
                <c:pt idx="129">
                  <c:v>0.16886229999999999</c:v>
                </c:pt>
                <c:pt idx="130">
                  <c:v>2.7033300000000249E-2</c:v>
                </c:pt>
                <c:pt idx="131">
                  <c:v>2.5887000000000145E-3</c:v>
                </c:pt>
                <c:pt idx="132">
                  <c:v>2.0140000000000002E-4</c:v>
                </c:pt>
                <c:pt idx="133">
                  <c:v>1.2266000000000041E-3</c:v>
                </c:pt>
                <c:pt idx="134">
                  <c:v>5.2430000000000337E-4</c:v>
                </c:pt>
                <c:pt idx="135">
                  <c:v>3.7800000000000362E-6</c:v>
                </c:pt>
                <c:pt idx="136">
                  <c:v>3.7300000000000341E-7</c:v>
                </c:pt>
                <c:pt idx="137">
                  <c:v>4.8200000000000265E-7</c:v>
                </c:pt>
                <c:pt idx="138">
                  <c:v>1.2740000000000079E-4</c:v>
                </c:pt>
                <c:pt idx="139">
                  <c:v>5.7400000000000509E-6</c:v>
                </c:pt>
                <c:pt idx="140">
                  <c:v>3.2260000000000182E-4</c:v>
                </c:pt>
                <c:pt idx="141">
                  <c:v>5.0500000000000338E-6</c:v>
                </c:pt>
                <c:pt idx="142">
                  <c:v>1.1500000000000127E-6</c:v>
                </c:pt>
                <c:pt idx="143">
                  <c:v>6.9400000000000906E-9</c:v>
                </c:pt>
                <c:pt idx="144">
                  <c:v>3.125000000000019E-4</c:v>
                </c:pt>
                <c:pt idx="145">
                  <c:v>6.2870000000000124E-4</c:v>
                </c:pt>
                <c:pt idx="146">
                  <c:v>3.2260000000000182E-4</c:v>
                </c:pt>
                <c:pt idx="147">
                  <c:v>5.6400000000000287E-5</c:v>
                </c:pt>
                <c:pt idx="148">
                  <c:v>1.0400000000000093E-6</c:v>
                </c:pt>
                <c:pt idx="149">
                  <c:v>9.9200000000000888E-7</c:v>
                </c:pt>
                <c:pt idx="150">
                  <c:v>7.6100000000000449E-6</c:v>
                </c:pt>
                <c:pt idx="151">
                  <c:v>8.5500000000000875E-7</c:v>
                </c:pt>
                <c:pt idx="152">
                  <c:v>3.145700000000016E-3</c:v>
                </c:pt>
                <c:pt idx="153">
                  <c:v>7.1040000000000003E-4</c:v>
                </c:pt>
                <c:pt idx="154">
                  <c:v>5.5090000000000347E-4</c:v>
                </c:pt>
                <c:pt idx="155">
                  <c:v>1.4300000000000146E-8</c:v>
                </c:pt>
                <c:pt idx="156">
                  <c:v>2.2400000000000209E-5</c:v>
                </c:pt>
                <c:pt idx="157">
                  <c:v>1.9800000000000166E-5</c:v>
                </c:pt>
                <c:pt idx="158">
                  <c:v>1.8200000000000144E-5</c:v>
                </c:pt>
                <c:pt idx="159">
                  <c:v>1.0030000000000001E-4</c:v>
                </c:pt>
                <c:pt idx="160">
                  <c:v>3.1810000000000188E-4</c:v>
                </c:pt>
                <c:pt idx="161">
                  <c:v>5.0460000000000327E-4</c:v>
                </c:pt>
                <c:pt idx="162">
                  <c:v>1.9400000000000195E-6</c:v>
                </c:pt>
                <c:pt idx="163">
                  <c:v>9.8700000000001105E-7</c:v>
                </c:pt>
                <c:pt idx="164">
                  <c:v>4.5500000000000276E-6</c:v>
                </c:pt>
                <c:pt idx="165">
                  <c:v>18.591830000000005</c:v>
                </c:pt>
                <c:pt idx="166">
                  <c:v>22.446280000000002</c:v>
                </c:pt>
                <c:pt idx="167">
                  <c:v>24.897290000000005</c:v>
                </c:pt>
                <c:pt idx="168">
                  <c:v>1.2767379999999999</c:v>
                </c:pt>
                <c:pt idx="169">
                  <c:v>0.35418110000000008</c:v>
                </c:pt>
                <c:pt idx="170">
                  <c:v>2.4495099999999999E-2</c:v>
                </c:pt>
                <c:pt idx="171">
                  <c:v>2.570000000000013E-5</c:v>
                </c:pt>
                <c:pt idx="172">
                  <c:v>2.1600000000000193E-5</c:v>
                </c:pt>
                <c:pt idx="173">
                  <c:v>4.2800000000000349E-5</c:v>
                </c:pt>
                <c:pt idx="174">
                  <c:v>7.8300000000000548E-5</c:v>
                </c:pt>
                <c:pt idx="175">
                  <c:v>7.3200000000000356E-5</c:v>
                </c:pt>
                <c:pt idx="176">
                  <c:v>5.3900000000000428E-7</c:v>
                </c:pt>
                <c:pt idx="177">
                  <c:v>1.1500000000000153E-8</c:v>
                </c:pt>
                <c:pt idx="178">
                  <c:v>3.3000000000000309E-8</c:v>
                </c:pt>
                <c:pt idx="179">
                  <c:v>6.270000000000078E-8</c:v>
                </c:pt>
                <c:pt idx="180">
                  <c:v>9.9700000000001267E-9</c:v>
                </c:pt>
                <c:pt idx="181">
                  <c:v>3.6600000000000453E-8</c:v>
                </c:pt>
                <c:pt idx="182">
                  <c:v>2.0100000000000144E-7</c:v>
                </c:pt>
                <c:pt idx="183">
                  <c:v>4.5500000000000364E-7</c:v>
                </c:pt>
                <c:pt idx="184">
                  <c:v>3.5900000000000403E-9</c:v>
                </c:pt>
                <c:pt idx="185">
                  <c:v>9.0700000000001044E-8</c:v>
                </c:pt>
                <c:pt idx="186">
                  <c:v>1.1900000000000184E-9</c:v>
                </c:pt>
                <c:pt idx="187">
                  <c:v>9.2200000000000871E-10</c:v>
                </c:pt>
                <c:pt idx="188">
                  <c:v>5.3600000000000709E-12</c:v>
                </c:pt>
                <c:pt idx="189">
                  <c:v>1.4300000000000057E-3</c:v>
                </c:pt>
                <c:pt idx="190">
                  <c:v>4.4291000000000113E-3</c:v>
                </c:pt>
                <c:pt idx="191">
                  <c:v>4.9334600000000388E-2</c:v>
                </c:pt>
                <c:pt idx="192">
                  <c:v>2.61424E-2</c:v>
                </c:pt>
                <c:pt idx="193">
                  <c:v>3.343900000000001E-2</c:v>
                </c:pt>
                <c:pt idx="194">
                  <c:v>2.6049000000000133E-3</c:v>
                </c:pt>
                <c:pt idx="195">
                  <c:v>1.0828600000000001E-2</c:v>
                </c:pt>
                <c:pt idx="196">
                  <c:v>1.2704000000000001E-3</c:v>
                </c:pt>
                <c:pt idx="197">
                  <c:v>4.5570600000000003E-2</c:v>
                </c:pt>
                <c:pt idx="198">
                  <c:v>4.3474600000000002E-2</c:v>
                </c:pt>
                <c:pt idx="199">
                  <c:v>1.5585289999999998</c:v>
                </c:pt>
                <c:pt idx="200">
                  <c:v>8.787408000000001</c:v>
                </c:pt>
                <c:pt idx="201">
                  <c:v>19.63853999999991</c:v>
                </c:pt>
                <c:pt idx="202">
                  <c:v>14.205770000000001</c:v>
                </c:pt>
                <c:pt idx="203">
                  <c:v>12.202369999999998</c:v>
                </c:pt>
                <c:pt idx="204">
                  <c:v>6.8604279999999855</c:v>
                </c:pt>
                <c:pt idx="205">
                  <c:v>4.9864649999999999</c:v>
                </c:pt>
                <c:pt idx="206">
                  <c:v>1.5507150000000001</c:v>
                </c:pt>
                <c:pt idx="207">
                  <c:v>1.0601739999999999</c:v>
                </c:pt>
                <c:pt idx="208">
                  <c:v>4.7991400000000024E-2</c:v>
                </c:pt>
                <c:pt idx="209">
                  <c:v>3.8765300000000009E-2</c:v>
                </c:pt>
                <c:pt idx="210">
                  <c:v>3.1928E-3</c:v>
                </c:pt>
                <c:pt idx="211">
                  <c:v>2.6417300000000168E-2</c:v>
                </c:pt>
                <c:pt idx="212">
                  <c:v>1.54594E-2</c:v>
                </c:pt>
                <c:pt idx="213">
                  <c:v>9.5383000000000013E-3</c:v>
                </c:pt>
                <c:pt idx="214">
                  <c:v>1.4593E-3</c:v>
                </c:pt>
                <c:pt idx="215">
                  <c:v>1.27282E-2</c:v>
                </c:pt>
                <c:pt idx="216">
                  <c:v>8.6643000000000015E-3</c:v>
                </c:pt>
                <c:pt idx="217">
                  <c:v>7.0940000000000033E-4</c:v>
                </c:pt>
                <c:pt idx="218">
                  <c:v>1.4200000000000097E-6</c:v>
                </c:pt>
                <c:pt idx="219">
                  <c:v>2.3380000000000002E-4</c:v>
                </c:pt>
                <c:pt idx="220">
                  <c:v>1.7050000000000021E-4</c:v>
                </c:pt>
                <c:pt idx="221">
                  <c:v>1.4640000000000074E-4</c:v>
                </c:pt>
                <c:pt idx="222">
                  <c:v>2.4100000000000159E-7</c:v>
                </c:pt>
                <c:pt idx="223">
                  <c:v>3.2800000000000334E-6</c:v>
                </c:pt>
                <c:pt idx="224">
                  <c:v>7.470000000000075E-6</c:v>
                </c:pt>
                <c:pt idx="225">
                  <c:v>1.1000000000000125E-7</c:v>
                </c:pt>
                <c:pt idx="226">
                  <c:v>6.240000000000101E-12</c:v>
                </c:pt>
                <c:pt idx="227">
                  <c:v>6.040000000000142E-18</c:v>
                </c:pt>
                <c:pt idx="228">
                  <c:v>2.2700000000000445E-14</c:v>
                </c:pt>
                <c:pt idx="229">
                  <c:v>3.2000000000000406E-8</c:v>
                </c:pt>
                <c:pt idx="230">
                  <c:v>3.4500000000000257E-7</c:v>
                </c:pt>
                <c:pt idx="231">
                  <c:v>1.4048000000000001E-3</c:v>
                </c:pt>
                <c:pt idx="232">
                  <c:v>2.8601000000000143E-3</c:v>
                </c:pt>
                <c:pt idx="233">
                  <c:v>1.0627800000000001E-2</c:v>
                </c:pt>
                <c:pt idx="234">
                  <c:v>1.8060000000000111E-4</c:v>
                </c:pt>
                <c:pt idx="235">
                  <c:v>1.6600000000000188E-7</c:v>
                </c:pt>
                <c:pt idx="236">
                  <c:v>1.8000000000000271E-11</c:v>
                </c:pt>
                <c:pt idx="237">
                  <c:v>5.6400000000000575E-9</c:v>
                </c:pt>
                <c:pt idx="238">
                  <c:v>1.1300000000000107E-5</c:v>
                </c:pt>
                <c:pt idx="239">
                  <c:v>1.1100000000000123E-7</c:v>
                </c:pt>
                <c:pt idx="240">
                  <c:v>8.3600000000001109E-9</c:v>
                </c:pt>
                <c:pt idx="241">
                  <c:v>1.17000000000002E-10</c:v>
                </c:pt>
                <c:pt idx="242">
                  <c:v>1.1000000000000142E-8</c:v>
                </c:pt>
                <c:pt idx="243">
                  <c:v>2.3200000000000202E-7</c:v>
                </c:pt>
                <c:pt idx="244">
                  <c:v>1.9100000000000231E-8</c:v>
                </c:pt>
                <c:pt idx="245">
                  <c:v>6.4100000000000686E-8</c:v>
                </c:pt>
                <c:pt idx="246">
                  <c:v>2.200000000000038E-11</c:v>
                </c:pt>
                <c:pt idx="247">
                  <c:v>1.3700000000000309E-16</c:v>
                </c:pt>
                <c:pt idx="248">
                  <c:v>9.9500000000002629E-19</c:v>
                </c:pt>
                <c:pt idx="249">
                  <c:v>6.4600000000001278E-15</c:v>
                </c:pt>
                <c:pt idx="250">
                  <c:v>2.8500000000000235E-8</c:v>
                </c:pt>
                <c:pt idx="251">
                  <c:v>9.0000000000000779E-7</c:v>
                </c:pt>
                <c:pt idx="252">
                  <c:v>4.9200000000000359E-6</c:v>
                </c:pt>
                <c:pt idx="253">
                  <c:v>8.7000000000000739E-8</c:v>
                </c:pt>
                <c:pt idx="254">
                  <c:v>2.1400000000000258E-8</c:v>
                </c:pt>
                <c:pt idx="255">
                  <c:v>4.4300000000000871E-13</c:v>
                </c:pt>
                <c:pt idx="256">
                  <c:v>1.4400000000000269E-15</c:v>
                </c:pt>
                <c:pt idx="257">
                  <c:v>2.5600000000000401E-11</c:v>
                </c:pt>
                <c:pt idx="258">
                  <c:v>1.7400000000000214E-10</c:v>
                </c:pt>
                <c:pt idx="259">
                  <c:v>1.5800000000000239E-11</c:v>
                </c:pt>
                <c:pt idx="260">
                  <c:v>6.3600000000001081E-15</c:v>
                </c:pt>
                <c:pt idx="261">
                  <c:v>5.5900000000000758E-11</c:v>
                </c:pt>
                <c:pt idx="262">
                  <c:v>1.4000000000000166E-10</c:v>
                </c:pt>
                <c:pt idx="263">
                  <c:v>2.7700000000000301E-8</c:v>
                </c:pt>
                <c:pt idx="264">
                  <c:v>3.6000000000000359E-7</c:v>
                </c:pt>
                <c:pt idx="265">
                  <c:v>2.8800000000000247E-7</c:v>
                </c:pt>
                <c:pt idx="266">
                  <c:v>1.4900000000000116E-6</c:v>
                </c:pt>
                <c:pt idx="267">
                  <c:v>6.1400000000000494E-7</c:v>
                </c:pt>
                <c:pt idx="268">
                  <c:v>2.2000000000000234E-6</c:v>
                </c:pt>
                <c:pt idx="269">
                  <c:v>7.3700000000000799E-8</c:v>
                </c:pt>
                <c:pt idx="270">
                  <c:v>9.9300000000000896E-8</c:v>
                </c:pt>
                <c:pt idx="271">
                  <c:v>5.3300000000000557E-8</c:v>
                </c:pt>
                <c:pt idx="272">
                  <c:v>1.9900000000000251E-8</c:v>
                </c:pt>
                <c:pt idx="273">
                  <c:v>1.0000000000000176E-13</c:v>
                </c:pt>
                <c:pt idx="274">
                  <c:v>1.1300000000000251E-15</c:v>
                </c:pt>
                <c:pt idx="275">
                  <c:v>4.2000000000000434E-7</c:v>
                </c:pt>
                <c:pt idx="276">
                  <c:v>2.9400000000000239E-6</c:v>
                </c:pt>
                <c:pt idx="277">
                  <c:v>1.6500000000000147E-5</c:v>
                </c:pt>
                <c:pt idx="278">
                  <c:v>3.8980000000000096E-4</c:v>
                </c:pt>
                <c:pt idx="279">
                  <c:v>4.7188000000000004E-3</c:v>
                </c:pt>
                <c:pt idx="280">
                  <c:v>6.8607000000000034E-3</c:v>
                </c:pt>
                <c:pt idx="281">
                  <c:v>5.2940000000000029E-4</c:v>
                </c:pt>
                <c:pt idx="282">
                  <c:v>1.2000000000000073E-5</c:v>
                </c:pt>
                <c:pt idx="283">
                  <c:v>4.9100000000000419E-6</c:v>
                </c:pt>
                <c:pt idx="284">
                  <c:v>5.7800000000000505E-6</c:v>
                </c:pt>
                <c:pt idx="285">
                  <c:v>2.9866000000000011E-3</c:v>
                </c:pt>
                <c:pt idx="286">
                  <c:v>5.296700000000024E-3</c:v>
                </c:pt>
                <c:pt idx="287">
                  <c:v>7.9563000000000411E-3</c:v>
                </c:pt>
                <c:pt idx="288">
                  <c:v>8.7610000000000042E-4</c:v>
                </c:pt>
                <c:pt idx="289">
                  <c:v>6.4200000000000422E-5</c:v>
                </c:pt>
                <c:pt idx="290">
                  <c:v>5.3700000000000443E-6</c:v>
                </c:pt>
                <c:pt idx="291">
                  <c:v>8.5700000000000704E-6</c:v>
                </c:pt>
                <c:pt idx="292">
                  <c:v>2.5000000000000181E-5</c:v>
                </c:pt>
                <c:pt idx="293">
                  <c:v>2.3500000000000002E-5</c:v>
                </c:pt>
                <c:pt idx="294">
                  <c:v>5.960000000000055E-7</c:v>
                </c:pt>
                <c:pt idx="295">
                  <c:v>6.2860200000000338E-2</c:v>
                </c:pt>
                <c:pt idx="296">
                  <c:v>2.35016899999999</c:v>
                </c:pt>
                <c:pt idx="297">
                  <c:v>4.8879039999999945</c:v>
                </c:pt>
                <c:pt idx="298">
                  <c:v>2.1575929999999999</c:v>
                </c:pt>
                <c:pt idx="299">
                  <c:v>0.21278069999999999</c:v>
                </c:pt>
                <c:pt idx="300">
                  <c:v>1.3002800000000063E-2</c:v>
                </c:pt>
                <c:pt idx="301">
                  <c:v>1.4506399999999999E-2</c:v>
                </c:pt>
                <c:pt idx="302">
                  <c:v>8.3702000000000047E-3</c:v>
                </c:pt>
                <c:pt idx="303">
                  <c:v>4.3540000000000001E-4</c:v>
                </c:pt>
                <c:pt idx="304">
                  <c:v>1.6578999999999999E-3</c:v>
                </c:pt>
                <c:pt idx="305">
                  <c:v>5.9760000000000531E-4</c:v>
                </c:pt>
                <c:pt idx="306">
                  <c:v>3.3680000000000168E-4</c:v>
                </c:pt>
                <c:pt idx="307">
                  <c:v>5.0109999999999998E-4</c:v>
                </c:pt>
                <c:pt idx="308">
                  <c:v>2.4666000000000002E-3</c:v>
                </c:pt>
                <c:pt idx="309">
                  <c:v>0.2523591</c:v>
                </c:pt>
                <c:pt idx="310">
                  <c:v>0.22991550000000024</c:v>
                </c:pt>
                <c:pt idx="311">
                  <c:v>0.35420040000000008</c:v>
                </c:pt>
                <c:pt idx="312">
                  <c:v>0.42811510000000008</c:v>
                </c:pt>
                <c:pt idx="313">
                  <c:v>0.66955390000000004</c:v>
                </c:pt>
                <c:pt idx="314">
                  <c:v>4.2893920000000261</c:v>
                </c:pt>
                <c:pt idx="315">
                  <c:v>4.5429279999999945</c:v>
                </c:pt>
                <c:pt idx="316">
                  <c:v>3.4229619999999987</c:v>
                </c:pt>
                <c:pt idx="317">
                  <c:v>2.172987</c:v>
                </c:pt>
                <c:pt idx="318">
                  <c:v>0.5432378999999995</c:v>
                </c:pt>
                <c:pt idx="319">
                  <c:v>0.33934220000000226</c:v>
                </c:pt>
                <c:pt idx="320">
                  <c:v>9.9913000000000016E-3</c:v>
                </c:pt>
                <c:pt idx="321">
                  <c:v>0.21250400000000041</c:v>
                </c:pt>
                <c:pt idx="322">
                  <c:v>0.24994740000000151</c:v>
                </c:pt>
                <c:pt idx="323">
                  <c:v>0.40458990000000128</c:v>
                </c:pt>
                <c:pt idx="324">
                  <c:v>8.4580900000000028E-2</c:v>
                </c:pt>
                <c:pt idx="325">
                  <c:v>5.2963300000000033E-2</c:v>
                </c:pt>
                <c:pt idx="326">
                  <c:v>0.43434440000000163</c:v>
                </c:pt>
                <c:pt idx="327">
                  <c:v>0.35267560000000031</c:v>
                </c:pt>
                <c:pt idx="328">
                  <c:v>0.18929490000000102</c:v>
                </c:pt>
                <c:pt idx="329">
                  <c:v>3.8660000000000056E-4</c:v>
                </c:pt>
                <c:pt idx="330">
                  <c:v>5.6000000000000406E-7</c:v>
                </c:pt>
                <c:pt idx="331">
                  <c:v>1.2900000000000133E-7</c:v>
                </c:pt>
                <c:pt idx="332">
                  <c:v>6.7038000000000306E-3</c:v>
                </c:pt>
                <c:pt idx="333">
                  <c:v>3.5895000000000052E-2</c:v>
                </c:pt>
                <c:pt idx="334">
                  <c:v>7.8719200000000114E-2</c:v>
                </c:pt>
                <c:pt idx="335">
                  <c:v>6.8580000000000268E-4</c:v>
                </c:pt>
                <c:pt idx="336">
                  <c:v>4.5100000000000114E-5</c:v>
                </c:pt>
                <c:pt idx="337">
                  <c:v>2.3530000000000011E-4</c:v>
                </c:pt>
                <c:pt idx="338">
                  <c:v>6.9760000000000579E-4</c:v>
                </c:pt>
                <c:pt idx="339">
                  <c:v>3.8700000000000202E-5</c:v>
                </c:pt>
                <c:pt idx="340">
                  <c:v>3.4500000000000216E-6</c:v>
                </c:pt>
                <c:pt idx="341">
                  <c:v>5.6600000000000014E-5</c:v>
                </c:pt>
                <c:pt idx="342">
                  <c:v>0.23952000000000001</c:v>
                </c:pt>
                <c:pt idx="343">
                  <c:v>0.82711920000000005</c:v>
                </c:pt>
                <c:pt idx="344">
                  <c:v>1.605453</c:v>
                </c:pt>
                <c:pt idx="345">
                  <c:v>2.7760639999999968</c:v>
                </c:pt>
                <c:pt idx="346">
                  <c:v>2.2432780000000001</c:v>
                </c:pt>
                <c:pt idx="347">
                  <c:v>1.294753</c:v>
                </c:pt>
                <c:pt idx="348">
                  <c:v>1.4749199999999999E-2</c:v>
                </c:pt>
                <c:pt idx="349">
                  <c:v>1.3594000000000021E-3</c:v>
                </c:pt>
                <c:pt idx="350">
                  <c:v>9.9881000000000067E-3</c:v>
                </c:pt>
                <c:pt idx="351">
                  <c:v>2.7720000000000002E-3</c:v>
                </c:pt>
                <c:pt idx="352">
                  <c:v>1.2999000000000001E-3</c:v>
                </c:pt>
                <c:pt idx="353">
                  <c:v>2.360000000000012E-5</c:v>
                </c:pt>
                <c:pt idx="354">
                  <c:v>3.0500000000000216E-6</c:v>
                </c:pt>
                <c:pt idx="355">
                  <c:v>8.3900000000000872E-7</c:v>
                </c:pt>
                <c:pt idx="356">
                  <c:v>3.0600000000000303E-7</c:v>
                </c:pt>
                <c:pt idx="357">
                  <c:v>7.0000000000000801E-9</c:v>
                </c:pt>
                <c:pt idx="358">
                  <c:v>1.17000000000002E-10</c:v>
                </c:pt>
                <c:pt idx="359">
                  <c:v>3.2700000000000627E-14</c:v>
                </c:pt>
                <c:pt idx="360">
                  <c:v>1.0100000000000208E-15</c:v>
                </c:pt>
                <c:pt idx="361">
                  <c:v>1.6500000000000391E-17</c:v>
                </c:pt>
                <c:pt idx="362">
                  <c:v>2.9100000000000407E-12</c:v>
                </c:pt>
                <c:pt idx="363">
                  <c:v>6.9400000000001001E-10</c:v>
                </c:pt>
                <c:pt idx="364">
                  <c:v>4.1700000000000446E-8</c:v>
                </c:pt>
                <c:pt idx="365">
                  <c:v>8.9200000000001098E-10</c:v>
                </c:pt>
                <c:pt idx="366">
                  <c:v>4.7100000000000861E-14</c:v>
                </c:pt>
                <c:pt idx="367">
                  <c:v>2.2400000000000537E-17</c:v>
                </c:pt>
                <c:pt idx="368">
                  <c:v>2.0700000000000408E-16</c:v>
                </c:pt>
                <c:pt idx="369">
                  <c:v>3.1400000000000583E-13</c:v>
                </c:pt>
                <c:pt idx="370">
                  <c:v>2.7400000000000541E-14</c:v>
                </c:pt>
                <c:pt idx="371">
                  <c:v>1.8300000000000331E-13</c:v>
                </c:pt>
                <c:pt idx="372">
                  <c:v>2.9100000000000464E-14</c:v>
                </c:pt>
                <c:pt idx="373">
                  <c:v>1.0900000000000211E-13</c:v>
                </c:pt>
                <c:pt idx="374">
                  <c:v>1.7200000000000258E-12</c:v>
                </c:pt>
                <c:pt idx="375">
                  <c:v>3.4800000000000449E-10</c:v>
                </c:pt>
                <c:pt idx="376">
                  <c:v>3.1200000000000409E-9</c:v>
                </c:pt>
                <c:pt idx="377">
                  <c:v>3.2300000000000473E-11</c:v>
                </c:pt>
                <c:pt idx="378">
                  <c:v>3.1100000000000584E-15</c:v>
                </c:pt>
                <c:pt idx="379">
                  <c:v>1.2800000000000311E-18</c:v>
                </c:pt>
                <c:pt idx="380">
                  <c:v>2.2300000000000407E-13</c:v>
                </c:pt>
                <c:pt idx="381">
                  <c:v>1.5300000000000203E-10</c:v>
                </c:pt>
                <c:pt idx="382">
                  <c:v>9.0600000000001321E-10</c:v>
                </c:pt>
                <c:pt idx="383">
                  <c:v>9.9100000000001563E-12</c:v>
                </c:pt>
                <c:pt idx="384">
                  <c:v>7.0800000000001261E-14</c:v>
                </c:pt>
                <c:pt idx="385">
                  <c:v>4.2700000000000903E-15</c:v>
                </c:pt>
                <c:pt idx="386">
                  <c:v>4.5600000000000804E-15</c:v>
                </c:pt>
                <c:pt idx="387">
                  <c:v>1.5800000000000302E-14</c:v>
                </c:pt>
                <c:pt idx="388">
                  <c:v>4.5800000000000738E-12</c:v>
                </c:pt>
                <c:pt idx="389">
                  <c:v>9.910000000000104E-8</c:v>
                </c:pt>
                <c:pt idx="390">
                  <c:v>6.6200000000000431E-7</c:v>
                </c:pt>
                <c:pt idx="391">
                  <c:v>3.6400000000000432E-8</c:v>
                </c:pt>
                <c:pt idx="392">
                  <c:v>9.8000000000001763E-13</c:v>
                </c:pt>
                <c:pt idx="393">
                  <c:v>9.2600000000003213E-27</c:v>
                </c:pt>
                <c:pt idx="394">
                  <c:v>2.2800000000000848E-26</c:v>
                </c:pt>
                <c:pt idx="395">
                  <c:v>8.340000000000286E-27</c:v>
                </c:pt>
                <c:pt idx="396">
                  <c:v>6.500000000000227E-27</c:v>
                </c:pt>
                <c:pt idx="397">
                  <c:v>8.6000000000001807E-18</c:v>
                </c:pt>
                <c:pt idx="398">
                  <c:v>1.180000000000016E-8</c:v>
                </c:pt>
                <c:pt idx="399">
                  <c:v>2.7400000000000317E-7</c:v>
                </c:pt>
                <c:pt idx="400">
                  <c:v>8.2600000000000902E-9</c:v>
                </c:pt>
                <c:pt idx="401">
                  <c:v>1.860000000000029E-11</c:v>
                </c:pt>
                <c:pt idx="402">
                  <c:v>6.7800000000000668E-7</c:v>
                </c:pt>
                <c:pt idx="403">
                  <c:v>3.560470000000001E-2</c:v>
                </c:pt>
                <c:pt idx="404">
                  <c:v>0.11828959999999998</c:v>
                </c:pt>
                <c:pt idx="405">
                  <c:v>7.7378400000000014E-2</c:v>
                </c:pt>
                <c:pt idx="406">
                  <c:v>0.60295650000000001</c:v>
                </c:pt>
                <c:pt idx="407">
                  <c:v>1.127032</c:v>
                </c:pt>
                <c:pt idx="408">
                  <c:v>6.7725590000000002</c:v>
                </c:pt>
                <c:pt idx="409">
                  <c:v>3.8922919999999968</c:v>
                </c:pt>
                <c:pt idx="410">
                  <c:v>13.353990000000024</c:v>
                </c:pt>
                <c:pt idx="411">
                  <c:v>8.1426670000000012</c:v>
                </c:pt>
                <c:pt idx="412">
                  <c:v>7.3760719999999997</c:v>
                </c:pt>
                <c:pt idx="413">
                  <c:v>3.7891520000000001</c:v>
                </c:pt>
                <c:pt idx="414">
                  <c:v>58.939190000000011</c:v>
                </c:pt>
                <c:pt idx="415">
                  <c:v>77.598039999999983</c:v>
                </c:pt>
                <c:pt idx="416">
                  <c:v>304.64800000000002</c:v>
                </c:pt>
                <c:pt idx="417">
                  <c:v>284.83969999999999</c:v>
                </c:pt>
                <c:pt idx="418">
                  <c:v>478.09529999999899</c:v>
                </c:pt>
                <c:pt idx="419">
                  <c:v>301.00060000000002</c:v>
                </c:pt>
                <c:pt idx="420">
                  <c:v>407.61430000000001</c:v>
                </c:pt>
                <c:pt idx="421">
                  <c:v>385.26979999999969</c:v>
                </c:pt>
                <c:pt idx="422">
                  <c:v>613.22390000000053</c:v>
                </c:pt>
                <c:pt idx="423">
                  <c:v>549.81919999999946</c:v>
                </c:pt>
                <c:pt idx="424">
                  <c:v>518.65940000000001</c:v>
                </c:pt>
                <c:pt idx="425">
                  <c:v>149.33720000000065</c:v>
                </c:pt>
                <c:pt idx="426">
                  <c:v>42.53134</c:v>
                </c:pt>
                <c:pt idx="427">
                  <c:v>3.7631429999999999</c:v>
                </c:pt>
                <c:pt idx="428">
                  <c:v>2.2364739999999967</c:v>
                </c:pt>
                <c:pt idx="429">
                  <c:v>3.8841549999999998</c:v>
                </c:pt>
                <c:pt idx="430">
                  <c:v>2.3418419999999927</c:v>
                </c:pt>
                <c:pt idx="431">
                  <c:v>1.0817919999999936</c:v>
                </c:pt>
                <c:pt idx="432">
                  <c:v>0.1666232</c:v>
                </c:pt>
                <c:pt idx="433">
                  <c:v>0.1083018</c:v>
                </c:pt>
                <c:pt idx="434">
                  <c:v>3.5336100000000002E-2</c:v>
                </c:pt>
                <c:pt idx="435">
                  <c:v>2.0632500000000002E-2</c:v>
                </c:pt>
                <c:pt idx="436">
                  <c:v>1.0065329999999999</c:v>
                </c:pt>
                <c:pt idx="437">
                  <c:v>3.3194999999999872</c:v>
                </c:pt>
                <c:pt idx="438">
                  <c:v>4.5664829999999945</c:v>
                </c:pt>
                <c:pt idx="439">
                  <c:v>1.680661</c:v>
                </c:pt>
                <c:pt idx="440">
                  <c:v>1.2598449999999943</c:v>
                </c:pt>
                <c:pt idx="441">
                  <c:v>0.46002250000000128</c:v>
                </c:pt>
                <c:pt idx="442">
                  <c:v>0.54617890000000002</c:v>
                </c:pt>
                <c:pt idx="443">
                  <c:v>0.11668439999999998</c:v>
                </c:pt>
              </c:numCache>
            </c:numRef>
          </c:val>
        </c:ser>
        <c:axId val="47982464"/>
        <c:axId val="47984000"/>
      </c:barChart>
      <c:catAx>
        <c:axId val="47982464"/>
        <c:scaling>
          <c:orientation val="minMax"/>
        </c:scaling>
        <c:axPos val="b"/>
        <c:numFmt formatCode="General" sourceLinked="1"/>
        <c:majorTickMark val="none"/>
        <c:tickLblPos val="nextTo"/>
        <c:crossAx val="47984000"/>
        <c:crosses val="autoZero"/>
        <c:auto val="1"/>
        <c:lblAlgn val="ctr"/>
        <c:lblOffset val="100"/>
      </c:catAx>
      <c:valAx>
        <c:axId val="47984000"/>
        <c:scaling>
          <c:orientation val="minMax"/>
        </c:scaling>
        <c:axPos val="l"/>
        <c:majorGridlines/>
        <c:numFmt formatCode="0" sourceLinked="1"/>
        <c:majorTickMark val="none"/>
        <c:tickLblPos val="nextTo"/>
        <c:crossAx val="47982464"/>
        <c:crosses val="autoZero"/>
        <c:crossBetween val="between"/>
      </c:valAx>
    </c:plotArea>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baseline="0"/>
              <a:t>Introducing a Dividend Stopper</a:t>
            </a:r>
            <a:endParaRPr lang="en-US"/>
          </a:p>
        </c:rich>
      </c:tx>
    </c:title>
    <c:plotArea>
      <c:layout>
        <c:manualLayout>
          <c:layoutTarget val="inner"/>
          <c:xMode val="edge"/>
          <c:yMode val="edge"/>
          <c:x val="7.6254464819216577E-2"/>
          <c:y val="0.15791303535129478"/>
          <c:w val="0.901237446499626"/>
          <c:h val="0.63564413498758154"/>
        </c:manualLayout>
      </c:layout>
      <c:barChart>
        <c:barDir val="col"/>
        <c:grouping val="clustered"/>
        <c:ser>
          <c:idx val="0"/>
          <c:order val="0"/>
          <c:cat>
            <c:strRef>
              <c:f>sectoral!$G$2741:$G$3184</c:f>
              <c:strCache>
                <c:ptCount val="444"/>
                <c:pt idx="11">
                  <c:v>74</c:v>
                </c:pt>
                <c:pt idx="23">
                  <c:v>75</c:v>
                </c:pt>
                <c:pt idx="35">
                  <c:v>76</c:v>
                </c:pt>
                <c:pt idx="47">
                  <c:v>77</c:v>
                </c:pt>
                <c:pt idx="59">
                  <c:v>78</c:v>
                </c:pt>
                <c:pt idx="71">
                  <c:v>79</c:v>
                </c:pt>
                <c:pt idx="83">
                  <c:v>80</c:v>
                </c:pt>
                <c:pt idx="95">
                  <c:v>81</c:v>
                </c:pt>
                <c:pt idx="107">
                  <c:v>82</c:v>
                </c:pt>
                <c:pt idx="119">
                  <c:v>83</c:v>
                </c:pt>
                <c:pt idx="131">
                  <c:v>84</c:v>
                </c:pt>
                <c:pt idx="143">
                  <c:v>85</c:v>
                </c:pt>
                <c:pt idx="155">
                  <c:v>86</c:v>
                </c:pt>
                <c:pt idx="167">
                  <c:v>87</c:v>
                </c:pt>
                <c:pt idx="179">
                  <c:v>88</c:v>
                </c:pt>
                <c:pt idx="191">
                  <c:v>89</c:v>
                </c:pt>
                <c:pt idx="203">
                  <c:v>90</c:v>
                </c:pt>
                <c:pt idx="215">
                  <c:v>91</c:v>
                </c:pt>
                <c:pt idx="227">
                  <c:v>92</c:v>
                </c:pt>
                <c:pt idx="239">
                  <c:v>93</c:v>
                </c:pt>
                <c:pt idx="251">
                  <c:v>94</c:v>
                </c:pt>
                <c:pt idx="263">
                  <c:v>95</c:v>
                </c:pt>
                <c:pt idx="275">
                  <c:v>96</c:v>
                </c:pt>
                <c:pt idx="287">
                  <c:v>97</c:v>
                </c:pt>
                <c:pt idx="299">
                  <c:v>98</c:v>
                </c:pt>
                <c:pt idx="311">
                  <c:v>99</c:v>
                </c:pt>
                <c:pt idx="323">
                  <c:v>00</c:v>
                </c:pt>
                <c:pt idx="335">
                  <c:v>01</c:v>
                </c:pt>
                <c:pt idx="347">
                  <c:v>02</c:v>
                </c:pt>
                <c:pt idx="359">
                  <c:v>03</c:v>
                </c:pt>
                <c:pt idx="371">
                  <c:v>04</c:v>
                </c:pt>
                <c:pt idx="383">
                  <c:v>05</c:v>
                </c:pt>
                <c:pt idx="395">
                  <c:v>06</c:v>
                </c:pt>
                <c:pt idx="407">
                  <c:v>07</c:v>
                </c:pt>
                <c:pt idx="419">
                  <c:v>08</c:v>
                </c:pt>
                <c:pt idx="431">
                  <c:v>09</c:v>
                </c:pt>
                <c:pt idx="443">
                  <c:v>10</c:v>
                </c:pt>
              </c:strCache>
            </c:strRef>
          </c:cat>
          <c:val>
            <c:numRef>
              <c:f>sectoral!$U$2741:$U$3184</c:f>
              <c:numCache>
                <c:formatCode>0</c:formatCode>
                <c:ptCount val="444"/>
                <c:pt idx="0">
                  <c:v>4.0400000000000481E-9</c:v>
                </c:pt>
                <c:pt idx="1">
                  <c:v>6.1500000000000859E-12</c:v>
                </c:pt>
                <c:pt idx="2">
                  <c:v>8.8800000000002042E-17</c:v>
                </c:pt>
                <c:pt idx="3">
                  <c:v>4.3100000000000983E-19</c:v>
                </c:pt>
                <c:pt idx="4">
                  <c:v>9.2000000000001091E-11</c:v>
                </c:pt>
                <c:pt idx="5">
                  <c:v>4.7000000000000471E-7</c:v>
                </c:pt>
                <c:pt idx="6">
                  <c:v>1.1157999999999999E-3</c:v>
                </c:pt>
                <c:pt idx="7">
                  <c:v>1.9890000000000099E-3</c:v>
                </c:pt>
                <c:pt idx="8">
                  <c:v>9.4785000000000268E-3</c:v>
                </c:pt>
                <c:pt idx="9">
                  <c:v>1.3549500000000063E-2</c:v>
                </c:pt>
                <c:pt idx="10">
                  <c:v>7.1192000000000321E-3</c:v>
                </c:pt>
                <c:pt idx="11">
                  <c:v>8.1620000000000564E-4</c:v>
                </c:pt>
                <c:pt idx="12">
                  <c:v>4.2800000000000349E-5</c:v>
                </c:pt>
                <c:pt idx="13">
                  <c:v>2.2700000000000176E-5</c:v>
                </c:pt>
                <c:pt idx="14">
                  <c:v>1.3700000000000166E-7</c:v>
                </c:pt>
                <c:pt idx="15">
                  <c:v>7.3500000000001074E-12</c:v>
                </c:pt>
                <c:pt idx="16">
                  <c:v>3.5500000000000606E-14</c:v>
                </c:pt>
                <c:pt idx="17">
                  <c:v>6.3000000000001181E-15</c:v>
                </c:pt>
                <c:pt idx="18">
                  <c:v>1.760000000000037E-16</c:v>
                </c:pt>
                <c:pt idx="19">
                  <c:v>2.8400000000000509E-14</c:v>
                </c:pt>
                <c:pt idx="20">
                  <c:v>2.3100000000000291E-12</c:v>
                </c:pt>
                <c:pt idx="21">
                  <c:v>3.3000000000000309E-8</c:v>
                </c:pt>
                <c:pt idx="22">
                  <c:v>9.2900000000000799E-8</c:v>
                </c:pt>
                <c:pt idx="23">
                  <c:v>8.7700000000000779E-8</c:v>
                </c:pt>
                <c:pt idx="24">
                  <c:v>4.9800000000000701E-9</c:v>
                </c:pt>
                <c:pt idx="25">
                  <c:v>4.530000000000065E-10</c:v>
                </c:pt>
                <c:pt idx="26">
                  <c:v>4.810000000000093E-16</c:v>
                </c:pt>
                <c:pt idx="27">
                  <c:v>1.8800000000000501E-20</c:v>
                </c:pt>
                <c:pt idx="28">
                  <c:v>1.6200000000000461E-22</c:v>
                </c:pt>
                <c:pt idx="29">
                  <c:v>2.2000000000000778E-25</c:v>
                </c:pt>
                <c:pt idx="30">
                  <c:v>1.8100000000000778E-33</c:v>
                </c:pt>
                <c:pt idx="31">
                  <c:v>2.2000000000001085E-36</c:v>
                </c:pt>
                <c:pt idx="32">
                  <c:v>1.1500000000000546E-35</c:v>
                </c:pt>
                <c:pt idx="33">
                  <c:v>3.0600000000001254E-31</c:v>
                </c:pt>
                <c:pt idx="34">
                  <c:v>1.150000000000046E-30</c:v>
                </c:pt>
                <c:pt idx="35">
                  <c:v>3.2400000000001131E-26</c:v>
                </c:pt>
                <c:pt idx="36">
                  <c:v>1.1600000000000338E-20</c:v>
                </c:pt>
                <c:pt idx="37">
                  <c:v>3.0800000000000915E-22</c:v>
                </c:pt>
                <c:pt idx="38">
                  <c:v>4.1400000000001969E-37</c:v>
                </c:pt>
                <c:pt idx="39">
                  <c:v>0</c:v>
                </c:pt>
                <c:pt idx="40">
                  <c:v>0</c:v>
                </c:pt>
                <c:pt idx="41">
                  <c:v>0</c:v>
                </c:pt>
                <c:pt idx="42">
                  <c:v>0</c:v>
                </c:pt>
                <c:pt idx="43">
                  <c:v>0</c:v>
                </c:pt>
                <c:pt idx="44">
                  <c:v>0</c:v>
                </c:pt>
                <c:pt idx="45">
                  <c:v>0</c:v>
                </c:pt>
                <c:pt idx="46">
                  <c:v>2.8100000000001057E-31</c:v>
                </c:pt>
                <c:pt idx="47">
                  <c:v>5.8600000000001809E-25</c:v>
                </c:pt>
                <c:pt idx="48">
                  <c:v>1.08000000000004E-27</c:v>
                </c:pt>
                <c:pt idx="49">
                  <c:v>3.490000000000131E-30</c:v>
                </c:pt>
                <c:pt idx="50">
                  <c:v>1.5600000000000782E-38</c:v>
                </c:pt>
                <c:pt idx="51">
                  <c:v>4.5100000000001533E-27</c:v>
                </c:pt>
                <c:pt idx="52">
                  <c:v>5.6400000000001849E-26</c:v>
                </c:pt>
                <c:pt idx="53">
                  <c:v>8.9100000000002359E-21</c:v>
                </c:pt>
                <c:pt idx="54">
                  <c:v>4.6100000000001632E-29</c:v>
                </c:pt>
                <c:pt idx="55">
                  <c:v>7.3900000000002307E-25</c:v>
                </c:pt>
                <c:pt idx="56">
                  <c:v>5.0300000000001861E-27</c:v>
                </c:pt>
                <c:pt idx="57">
                  <c:v>4.5300000000000983E-16</c:v>
                </c:pt>
                <c:pt idx="58">
                  <c:v>2.0000000000000375E-14</c:v>
                </c:pt>
                <c:pt idx="59">
                  <c:v>5.890000000000092E-13</c:v>
                </c:pt>
                <c:pt idx="60">
                  <c:v>2.6900000000000601E-17</c:v>
                </c:pt>
                <c:pt idx="61">
                  <c:v>1.8200000000000591E-25</c:v>
                </c:pt>
                <c:pt idx="62">
                  <c:v>2.1900000000000978E-35</c:v>
                </c:pt>
                <c:pt idx="63">
                  <c:v>0</c:v>
                </c:pt>
                <c:pt idx="64">
                  <c:v>0</c:v>
                </c:pt>
                <c:pt idx="65">
                  <c:v>0</c:v>
                </c:pt>
                <c:pt idx="66">
                  <c:v>0</c:v>
                </c:pt>
                <c:pt idx="67">
                  <c:v>0</c:v>
                </c:pt>
                <c:pt idx="68">
                  <c:v>1.2600000000000565E-35</c:v>
                </c:pt>
                <c:pt idx="69">
                  <c:v>7.430000000000143E-13</c:v>
                </c:pt>
                <c:pt idx="70">
                  <c:v>4.2400000000000676E-11</c:v>
                </c:pt>
                <c:pt idx="71">
                  <c:v>2.0600000000000319E-11</c:v>
                </c:pt>
                <c:pt idx="72">
                  <c:v>4.3800000000001437E-26</c:v>
                </c:pt>
                <c:pt idx="73">
                  <c:v>4.1800000000001539E-29</c:v>
                </c:pt>
                <c:pt idx="74">
                  <c:v>1.7000000000000257E-12</c:v>
                </c:pt>
                <c:pt idx="75">
                  <c:v>8.9600000000001386E-10</c:v>
                </c:pt>
                <c:pt idx="76">
                  <c:v>5.1400000000000493E-8</c:v>
                </c:pt>
                <c:pt idx="77">
                  <c:v>1.790000000000031E-13</c:v>
                </c:pt>
                <c:pt idx="78">
                  <c:v>9.6400000000001823E-17</c:v>
                </c:pt>
                <c:pt idx="79">
                  <c:v>5.2800000000002681E-38</c:v>
                </c:pt>
                <c:pt idx="80">
                  <c:v>6.34000000000025E-31</c:v>
                </c:pt>
                <c:pt idx="81">
                  <c:v>3.9500000000001548E-31</c:v>
                </c:pt>
                <c:pt idx="82">
                  <c:v>1.4100000000000378E-22</c:v>
                </c:pt>
                <c:pt idx="83">
                  <c:v>1.9000000000000356E-13</c:v>
                </c:pt>
                <c:pt idx="84">
                  <c:v>3.4200000000000533E-12</c:v>
                </c:pt>
                <c:pt idx="85">
                  <c:v>7.3000000000001267E-14</c:v>
                </c:pt>
                <c:pt idx="86">
                  <c:v>1.2500000000000454E-26</c:v>
                </c:pt>
                <c:pt idx="87">
                  <c:v>3.9700000000001487E-30</c:v>
                </c:pt>
                <c:pt idx="88">
                  <c:v>1.4800000000000512E-27</c:v>
                </c:pt>
                <c:pt idx="89">
                  <c:v>1.2900000000000345E-20</c:v>
                </c:pt>
                <c:pt idx="90">
                  <c:v>8.2300000000001527E-18</c:v>
                </c:pt>
                <c:pt idx="91">
                  <c:v>1.2400000000000251E-16</c:v>
                </c:pt>
                <c:pt idx="92">
                  <c:v>2.5100000000000482E-16</c:v>
                </c:pt>
                <c:pt idx="93">
                  <c:v>3.2500000000000654E-15</c:v>
                </c:pt>
                <c:pt idx="94">
                  <c:v>9.1700000000001877E-17</c:v>
                </c:pt>
                <c:pt idx="95">
                  <c:v>2.0900000000000612E-23</c:v>
                </c:pt>
                <c:pt idx="96">
                  <c:v>1.440000000000037E-20</c:v>
                </c:pt>
                <c:pt idx="97">
                  <c:v>2.060000000000056E-20</c:v>
                </c:pt>
                <c:pt idx="98">
                  <c:v>1.6800000000000429E-18</c:v>
                </c:pt>
                <c:pt idx="99">
                  <c:v>2.0600000000000662E-24</c:v>
                </c:pt>
                <c:pt idx="100">
                  <c:v>3.4500000000001108E-26</c:v>
                </c:pt>
                <c:pt idx="101">
                  <c:v>1.2800000000000459E-26</c:v>
                </c:pt>
                <c:pt idx="102">
                  <c:v>1.1300000000000322E-20</c:v>
                </c:pt>
                <c:pt idx="103">
                  <c:v>2.690000000000038E-11</c:v>
                </c:pt>
                <c:pt idx="104">
                  <c:v>1.1300000000000185E-10</c:v>
                </c:pt>
                <c:pt idx="105">
                  <c:v>1.6300000000000184E-7</c:v>
                </c:pt>
                <c:pt idx="106">
                  <c:v>1.0800000000000114E-7</c:v>
                </c:pt>
                <c:pt idx="107">
                  <c:v>1.7800000000000145E-6</c:v>
                </c:pt>
                <c:pt idx="108">
                  <c:v>4.250000000000053E-10</c:v>
                </c:pt>
                <c:pt idx="109">
                  <c:v>4.7800000000000834E-12</c:v>
                </c:pt>
                <c:pt idx="110">
                  <c:v>4.5100000000000717E-13</c:v>
                </c:pt>
                <c:pt idx="111">
                  <c:v>1.2000000000000211E-13</c:v>
                </c:pt>
                <c:pt idx="112">
                  <c:v>4.6200000000000761E-16</c:v>
                </c:pt>
                <c:pt idx="113">
                  <c:v>1.5000000000000402E-20</c:v>
                </c:pt>
                <c:pt idx="114">
                  <c:v>4.9600000000001529E-23</c:v>
                </c:pt>
                <c:pt idx="115">
                  <c:v>1.5800000000000549E-26</c:v>
                </c:pt>
                <c:pt idx="116">
                  <c:v>2.510000000000081E-26</c:v>
                </c:pt>
                <c:pt idx="117">
                  <c:v>4.0500000000001552E-30</c:v>
                </c:pt>
                <c:pt idx="118">
                  <c:v>6.0900000000001974E-26</c:v>
                </c:pt>
                <c:pt idx="119">
                  <c:v>1.0400000000000426E-31</c:v>
                </c:pt>
                <c:pt idx="120">
                  <c:v>0</c:v>
                </c:pt>
                <c:pt idx="121">
                  <c:v>8.1600000000003477E-33</c:v>
                </c:pt>
                <c:pt idx="122">
                  <c:v>1.190000000000051E-31</c:v>
                </c:pt>
                <c:pt idx="123">
                  <c:v>5.1400000000002433E-38</c:v>
                </c:pt>
                <c:pt idx="124">
                  <c:v>6.1800000000002501E-32</c:v>
                </c:pt>
                <c:pt idx="125">
                  <c:v>1.3300000000000458E-25</c:v>
                </c:pt>
                <c:pt idx="126">
                  <c:v>9.460000000000306E-24</c:v>
                </c:pt>
                <c:pt idx="127">
                  <c:v>7.4400000000002254E-22</c:v>
                </c:pt>
                <c:pt idx="128">
                  <c:v>7.4700000000002143E-20</c:v>
                </c:pt>
                <c:pt idx="129">
                  <c:v>2.6400000000000689E-19</c:v>
                </c:pt>
                <c:pt idx="130">
                  <c:v>2.0300000000000676E-27</c:v>
                </c:pt>
                <c:pt idx="131">
                  <c:v>6.9100000000003207E-36</c:v>
                </c:pt>
                <c:pt idx="132">
                  <c:v>1.030000000000046E-34</c:v>
                </c:pt>
                <c:pt idx="133">
                  <c:v>1.2100000000000415E-27</c:v>
                </c:pt>
                <c:pt idx="134">
                  <c:v>1.0800000000000458E-30</c:v>
                </c:pt>
                <c:pt idx="135">
                  <c:v>0</c:v>
                </c:pt>
                <c:pt idx="136">
                  <c:v>0</c:v>
                </c:pt>
                <c:pt idx="137">
                  <c:v>1.3100000000000655E-38</c:v>
                </c:pt>
                <c:pt idx="138">
                  <c:v>5.3400000000001855E-27</c:v>
                </c:pt>
                <c:pt idx="139">
                  <c:v>8.8400000000004048E-36</c:v>
                </c:pt>
                <c:pt idx="140">
                  <c:v>5.4800000000002311E-31</c:v>
                </c:pt>
                <c:pt idx="141">
                  <c:v>6.3800000000002857E-35</c:v>
                </c:pt>
                <c:pt idx="142">
                  <c:v>8.2300000000003209E-33</c:v>
                </c:pt>
                <c:pt idx="143">
                  <c:v>0</c:v>
                </c:pt>
                <c:pt idx="144">
                  <c:v>2.9600000000000772E-20</c:v>
                </c:pt>
                <c:pt idx="145">
                  <c:v>2.1200000000000463E-15</c:v>
                </c:pt>
                <c:pt idx="146">
                  <c:v>7.1200000000001204E-15</c:v>
                </c:pt>
                <c:pt idx="147">
                  <c:v>2.6500000000000588E-17</c:v>
                </c:pt>
                <c:pt idx="148">
                  <c:v>3.4200000000000908E-21</c:v>
                </c:pt>
                <c:pt idx="149">
                  <c:v>2.5000000000000672E-21</c:v>
                </c:pt>
                <c:pt idx="150">
                  <c:v>5.8000000000001549E-21</c:v>
                </c:pt>
                <c:pt idx="151">
                  <c:v>2.6800000000000803E-22</c:v>
                </c:pt>
                <c:pt idx="152">
                  <c:v>2.7000000000000511E-13</c:v>
                </c:pt>
                <c:pt idx="153">
                  <c:v>1.8400000000000358E-15</c:v>
                </c:pt>
                <c:pt idx="154">
                  <c:v>3.6600000000000817E-16</c:v>
                </c:pt>
                <c:pt idx="155">
                  <c:v>1.1900000000000609E-37</c:v>
                </c:pt>
                <c:pt idx="156">
                  <c:v>2.3000000000000589E-20</c:v>
                </c:pt>
                <c:pt idx="157">
                  <c:v>2.8100000000000634E-19</c:v>
                </c:pt>
                <c:pt idx="158">
                  <c:v>1.1900000000000337E-19</c:v>
                </c:pt>
                <c:pt idx="159">
                  <c:v>3.5700000000000773E-18</c:v>
                </c:pt>
                <c:pt idx="160">
                  <c:v>1.4500000000000292E-16</c:v>
                </c:pt>
                <c:pt idx="161">
                  <c:v>1.2300000000000229E-14</c:v>
                </c:pt>
                <c:pt idx="162">
                  <c:v>2.5000000000000759E-23</c:v>
                </c:pt>
                <c:pt idx="163">
                  <c:v>1.3500000000000415E-22</c:v>
                </c:pt>
                <c:pt idx="164">
                  <c:v>9.570000000000269E-22</c:v>
                </c:pt>
                <c:pt idx="165">
                  <c:v>0.33265960000000128</c:v>
                </c:pt>
                <c:pt idx="166">
                  <c:v>0.36724320000000005</c:v>
                </c:pt>
                <c:pt idx="167">
                  <c:v>0.62163870000000065</c:v>
                </c:pt>
                <c:pt idx="168">
                  <c:v>3.0900000000000189E-5</c:v>
                </c:pt>
                <c:pt idx="169">
                  <c:v>4.6400000000000336E-7</c:v>
                </c:pt>
                <c:pt idx="170">
                  <c:v>2.6400000000000469E-12</c:v>
                </c:pt>
                <c:pt idx="171">
                  <c:v>7.080000000000252E-27</c:v>
                </c:pt>
                <c:pt idx="172">
                  <c:v>2.2800000000000794E-25</c:v>
                </c:pt>
                <c:pt idx="173">
                  <c:v>1.3400000000000368E-20</c:v>
                </c:pt>
                <c:pt idx="174">
                  <c:v>9.9400000000002505E-20</c:v>
                </c:pt>
                <c:pt idx="175">
                  <c:v>7.9800000000002252E-20</c:v>
                </c:pt>
                <c:pt idx="176">
                  <c:v>4.7500000000001731E-27</c:v>
                </c:pt>
                <c:pt idx="177">
                  <c:v>6.2400000000002794E-34</c:v>
                </c:pt>
                <c:pt idx="178">
                  <c:v>8.6400000000003498E-34</c:v>
                </c:pt>
                <c:pt idx="179">
                  <c:v>1.0200000000000459E-34</c:v>
                </c:pt>
                <c:pt idx="180">
                  <c:v>2.6800000000001207E-34</c:v>
                </c:pt>
                <c:pt idx="181">
                  <c:v>1.3500000000000568E-32</c:v>
                </c:pt>
                <c:pt idx="182">
                  <c:v>1.2800000000000458E-27</c:v>
                </c:pt>
                <c:pt idx="183">
                  <c:v>8.3500000000003051E-25</c:v>
                </c:pt>
                <c:pt idx="184">
                  <c:v>6.4400000000002567E-30</c:v>
                </c:pt>
                <c:pt idx="185">
                  <c:v>7.8500000000002633E-27</c:v>
                </c:pt>
                <c:pt idx="186">
                  <c:v>8.9400000000003284E-30</c:v>
                </c:pt>
                <c:pt idx="187">
                  <c:v>1.4200000000000517E-29</c:v>
                </c:pt>
                <c:pt idx="188">
                  <c:v>4.0600000000001864E-36</c:v>
                </c:pt>
                <c:pt idx="189">
                  <c:v>1.9500000000000359E-12</c:v>
                </c:pt>
                <c:pt idx="190">
                  <c:v>2.0600000000000319E-11</c:v>
                </c:pt>
                <c:pt idx="191">
                  <c:v>2.1200000000000263E-8</c:v>
                </c:pt>
                <c:pt idx="192">
                  <c:v>2.2500000000000342E-11</c:v>
                </c:pt>
                <c:pt idx="193">
                  <c:v>2.4300000000000257E-10</c:v>
                </c:pt>
                <c:pt idx="194">
                  <c:v>1.210000000000022E-15</c:v>
                </c:pt>
                <c:pt idx="195">
                  <c:v>1.1000000000000229E-14</c:v>
                </c:pt>
                <c:pt idx="196">
                  <c:v>3.8700000000000737E-16</c:v>
                </c:pt>
                <c:pt idx="197">
                  <c:v>4.4900000000000686E-11</c:v>
                </c:pt>
                <c:pt idx="198">
                  <c:v>1.730000000000029E-13</c:v>
                </c:pt>
                <c:pt idx="199">
                  <c:v>1.7800000000000186E-7</c:v>
                </c:pt>
                <c:pt idx="200">
                  <c:v>3.8700000000000202E-5</c:v>
                </c:pt>
                <c:pt idx="201">
                  <c:v>1.5304000000000064E-3</c:v>
                </c:pt>
                <c:pt idx="202">
                  <c:v>9.2051000000000008E-3</c:v>
                </c:pt>
                <c:pt idx="203">
                  <c:v>1.6040600000000023E-2</c:v>
                </c:pt>
                <c:pt idx="204">
                  <c:v>3.9148999999999998E-3</c:v>
                </c:pt>
                <c:pt idx="205">
                  <c:v>6.4953000000000276E-3</c:v>
                </c:pt>
                <c:pt idx="206">
                  <c:v>1.0750000000000021E-4</c:v>
                </c:pt>
                <c:pt idx="207">
                  <c:v>1.2710000000000005E-4</c:v>
                </c:pt>
                <c:pt idx="208">
                  <c:v>9.8500000000001395E-9</c:v>
                </c:pt>
                <c:pt idx="209">
                  <c:v>6.2200000000000757E-10</c:v>
                </c:pt>
                <c:pt idx="210">
                  <c:v>1.8600000000000317E-12</c:v>
                </c:pt>
                <c:pt idx="211">
                  <c:v>3.1600000000000362E-8</c:v>
                </c:pt>
                <c:pt idx="212">
                  <c:v>2.3000000000000239E-9</c:v>
                </c:pt>
                <c:pt idx="213">
                  <c:v>1.040000000000013E-9</c:v>
                </c:pt>
                <c:pt idx="214">
                  <c:v>4.5900000000000844E-14</c:v>
                </c:pt>
                <c:pt idx="215">
                  <c:v>1.2200000000000126E-8</c:v>
                </c:pt>
                <c:pt idx="216">
                  <c:v>1.1700000000000153E-8</c:v>
                </c:pt>
                <c:pt idx="217">
                  <c:v>9.0700000000001287E-11</c:v>
                </c:pt>
                <c:pt idx="218">
                  <c:v>3.5200000000000774E-17</c:v>
                </c:pt>
                <c:pt idx="219">
                  <c:v>4.5900000000000612E-11</c:v>
                </c:pt>
                <c:pt idx="220">
                  <c:v>4.5500000000000593E-11</c:v>
                </c:pt>
                <c:pt idx="221">
                  <c:v>4.3900000000000567E-11</c:v>
                </c:pt>
                <c:pt idx="222">
                  <c:v>1.7300000000000366E-17</c:v>
                </c:pt>
                <c:pt idx="223">
                  <c:v>1.4700000000000284E-15</c:v>
                </c:pt>
                <c:pt idx="224">
                  <c:v>1.8900000000000376E-14</c:v>
                </c:pt>
                <c:pt idx="225">
                  <c:v>2.8600000000000672E-18</c:v>
                </c:pt>
                <c:pt idx="226">
                  <c:v>1.4600000000000464E-26</c:v>
                </c:pt>
                <c:pt idx="227">
                  <c:v>2.420000000000115E-38</c:v>
                </c:pt>
                <c:pt idx="228">
                  <c:v>9.7800000000003632E-30</c:v>
                </c:pt>
                <c:pt idx="229">
                  <c:v>1.070000000000025E-16</c:v>
                </c:pt>
                <c:pt idx="230">
                  <c:v>2.180000000000045E-14</c:v>
                </c:pt>
                <c:pt idx="231">
                  <c:v>8.6100000000000738E-8</c:v>
                </c:pt>
                <c:pt idx="232">
                  <c:v>2.8400000000000228E-7</c:v>
                </c:pt>
                <c:pt idx="233">
                  <c:v>6.0400000000000489E-6</c:v>
                </c:pt>
                <c:pt idx="234">
                  <c:v>2.5700000000000281E-9</c:v>
                </c:pt>
                <c:pt idx="235">
                  <c:v>3.320000000000063E-15</c:v>
                </c:pt>
                <c:pt idx="236">
                  <c:v>8.9400000000002473E-23</c:v>
                </c:pt>
                <c:pt idx="237">
                  <c:v>8.6700000000002079E-19</c:v>
                </c:pt>
                <c:pt idx="238">
                  <c:v>2.7800000000000491E-12</c:v>
                </c:pt>
                <c:pt idx="239">
                  <c:v>2.8800000000000596E-16</c:v>
                </c:pt>
                <c:pt idx="240">
                  <c:v>5.090000000000117E-18</c:v>
                </c:pt>
                <c:pt idx="241">
                  <c:v>2.5500000000000697E-22</c:v>
                </c:pt>
                <c:pt idx="242">
                  <c:v>2.9100000000000663E-19</c:v>
                </c:pt>
                <c:pt idx="243">
                  <c:v>8.9100000000001763E-16</c:v>
                </c:pt>
                <c:pt idx="244">
                  <c:v>2.5500000000000541E-17</c:v>
                </c:pt>
                <c:pt idx="245">
                  <c:v>7.330000000000163E-17</c:v>
                </c:pt>
                <c:pt idx="246">
                  <c:v>9.0900000000002832E-24</c:v>
                </c:pt>
                <c:pt idx="247">
                  <c:v>1.0900000000000481E-33</c:v>
                </c:pt>
                <c:pt idx="248">
                  <c:v>0</c:v>
                </c:pt>
                <c:pt idx="249">
                  <c:v>2.1300000000000862E-32</c:v>
                </c:pt>
                <c:pt idx="250">
                  <c:v>2.4800000000000636E-19</c:v>
                </c:pt>
                <c:pt idx="251">
                  <c:v>1.6600000000000383E-16</c:v>
                </c:pt>
                <c:pt idx="252">
                  <c:v>5.3300000000000995E-14</c:v>
                </c:pt>
                <c:pt idx="253">
                  <c:v>5.9200000000001275E-17</c:v>
                </c:pt>
                <c:pt idx="254">
                  <c:v>2.1700000000000533E-19</c:v>
                </c:pt>
                <c:pt idx="255">
                  <c:v>2.4700000000000907E-29</c:v>
                </c:pt>
                <c:pt idx="256">
                  <c:v>1.090000000000046E-32</c:v>
                </c:pt>
                <c:pt idx="257">
                  <c:v>2.7500000000000841E-23</c:v>
                </c:pt>
                <c:pt idx="258">
                  <c:v>7.2700000000002134E-21</c:v>
                </c:pt>
                <c:pt idx="259">
                  <c:v>3.7200000000001113E-22</c:v>
                </c:pt>
                <c:pt idx="260">
                  <c:v>9.1900000000003396E-29</c:v>
                </c:pt>
                <c:pt idx="261">
                  <c:v>2.1200000000000608E-21</c:v>
                </c:pt>
                <c:pt idx="262">
                  <c:v>1.7700000000000455E-19</c:v>
                </c:pt>
                <c:pt idx="263">
                  <c:v>1.210000000000022E-15</c:v>
                </c:pt>
                <c:pt idx="264">
                  <c:v>4.0800000000000725E-13</c:v>
                </c:pt>
                <c:pt idx="265">
                  <c:v>6.8000000000001073E-13</c:v>
                </c:pt>
                <c:pt idx="266">
                  <c:v>1.1400000000000199E-11</c:v>
                </c:pt>
                <c:pt idx="267">
                  <c:v>5.6800000000000848E-12</c:v>
                </c:pt>
                <c:pt idx="268">
                  <c:v>6.8000000000000915E-11</c:v>
                </c:pt>
                <c:pt idx="269">
                  <c:v>8.7600000000001439E-14</c:v>
                </c:pt>
                <c:pt idx="270">
                  <c:v>1.5000000000000242E-13</c:v>
                </c:pt>
                <c:pt idx="271">
                  <c:v>1.190000000000024E-13</c:v>
                </c:pt>
                <c:pt idx="272">
                  <c:v>4.5300000000000871E-14</c:v>
                </c:pt>
                <c:pt idx="273">
                  <c:v>5.5100000000001503E-22</c:v>
                </c:pt>
                <c:pt idx="274">
                  <c:v>4.2600000000001283E-24</c:v>
                </c:pt>
                <c:pt idx="275">
                  <c:v>2.0000000000000306E-11</c:v>
                </c:pt>
                <c:pt idx="276">
                  <c:v>1.0200000000000132E-9</c:v>
                </c:pt>
                <c:pt idx="277">
                  <c:v>1.9300000000000232E-8</c:v>
                </c:pt>
                <c:pt idx="278">
                  <c:v>9.7200000000000611E-7</c:v>
                </c:pt>
                <c:pt idx="279">
                  <c:v>5.350000000000025E-5</c:v>
                </c:pt>
                <c:pt idx="280">
                  <c:v>1.0440000000000069E-4</c:v>
                </c:pt>
                <c:pt idx="281">
                  <c:v>2.7500000000000224E-6</c:v>
                </c:pt>
                <c:pt idx="282">
                  <c:v>2.570000000000025E-8</c:v>
                </c:pt>
                <c:pt idx="283">
                  <c:v>5.270000000000073E-9</c:v>
                </c:pt>
                <c:pt idx="284">
                  <c:v>9.6200000000000904E-9</c:v>
                </c:pt>
                <c:pt idx="285">
                  <c:v>5.5400000000000391E-5</c:v>
                </c:pt>
                <c:pt idx="286">
                  <c:v>1.4410000000000001E-4</c:v>
                </c:pt>
                <c:pt idx="287">
                  <c:v>2.7720000000000002E-4</c:v>
                </c:pt>
                <c:pt idx="288">
                  <c:v>1.2000000000000073E-5</c:v>
                </c:pt>
                <c:pt idx="289">
                  <c:v>5.2500000000000482E-7</c:v>
                </c:pt>
                <c:pt idx="290">
                  <c:v>1.8900000000000229E-8</c:v>
                </c:pt>
                <c:pt idx="291">
                  <c:v>3.9200000000000384E-8</c:v>
                </c:pt>
                <c:pt idx="292">
                  <c:v>1.4600000000000136E-7</c:v>
                </c:pt>
                <c:pt idx="293">
                  <c:v>1.4000000000000117E-7</c:v>
                </c:pt>
                <c:pt idx="294">
                  <c:v>1.0900000000000153E-9</c:v>
                </c:pt>
                <c:pt idx="295">
                  <c:v>2.4336000000000002E-3</c:v>
                </c:pt>
                <c:pt idx="296">
                  <c:v>0.36184640000000146</c:v>
                </c:pt>
                <c:pt idx="297">
                  <c:v>1.306692</c:v>
                </c:pt>
                <c:pt idx="298">
                  <c:v>0.50988219999999651</c:v>
                </c:pt>
                <c:pt idx="299">
                  <c:v>2.1819499999999999E-2</c:v>
                </c:pt>
                <c:pt idx="300">
                  <c:v>4.9910000000000384E-4</c:v>
                </c:pt>
                <c:pt idx="301">
                  <c:v>5.7780000000000429E-4</c:v>
                </c:pt>
                <c:pt idx="302">
                  <c:v>2.7700000000000175E-4</c:v>
                </c:pt>
                <c:pt idx="303">
                  <c:v>6.8100000000000432E-6</c:v>
                </c:pt>
                <c:pt idx="304">
                  <c:v>3.2000000000000263E-5</c:v>
                </c:pt>
                <c:pt idx="305">
                  <c:v>1.0000000000000069E-5</c:v>
                </c:pt>
                <c:pt idx="306">
                  <c:v>3.3600000000000254E-6</c:v>
                </c:pt>
                <c:pt idx="307">
                  <c:v>4.3400000000000304E-6</c:v>
                </c:pt>
                <c:pt idx="308">
                  <c:v>2.9300000000000119E-5</c:v>
                </c:pt>
                <c:pt idx="309">
                  <c:v>2.9562499999999967E-2</c:v>
                </c:pt>
                <c:pt idx="310">
                  <c:v>2.2256400000000006E-2</c:v>
                </c:pt>
                <c:pt idx="311">
                  <c:v>2.6976199999999999E-2</c:v>
                </c:pt>
                <c:pt idx="312">
                  <c:v>3.2908800000000002E-2</c:v>
                </c:pt>
                <c:pt idx="313">
                  <c:v>4.4632300000000014E-2</c:v>
                </c:pt>
                <c:pt idx="314">
                  <c:v>0.84133619999999709</c:v>
                </c:pt>
                <c:pt idx="315">
                  <c:v>0.84214370000000005</c:v>
                </c:pt>
                <c:pt idx="316">
                  <c:v>0.65115000000000289</c:v>
                </c:pt>
                <c:pt idx="317">
                  <c:v>0.2565422</c:v>
                </c:pt>
                <c:pt idx="318">
                  <c:v>3.9903000000000001E-2</c:v>
                </c:pt>
                <c:pt idx="319">
                  <c:v>2.7510400000000001E-2</c:v>
                </c:pt>
                <c:pt idx="320">
                  <c:v>1.9560000000000153E-4</c:v>
                </c:pt>
                <c:pt idx="321">
                  <c:v>1.4056999999999939E-2</c:v>
                </c:pt>
                <c:pt idx="322">
                  <c:v>1.5848100000000007E-2</c:v>
                </c:pt>
                <c:pt idx="323">
                  <c:v>3.6828899999999998E-2</c:v>
                </c:pt>
                <c:pt idx="324">
                  <c:v>4.7223999999999999E-3</c:v>
                </c:pt>
                <c:pt idx="325">
                  <c:v>2.2251000000000146E-3</c:v>
                </c:pt>
                <c:pt idx="326">
                  <c:v>3.999910000000001E-2</c:v>
                </c:pt>
                <c:pt idx="327">
                  <c:v>3.3035200000000056E-2</c:v>
                </c:pt>
                <c:pt idx="328">
                  <c:v>1.5751600000000001E-2</c:v>
                </c:pt>
                <c:pt idx="329">
                  <c:v>2.6200000000000249E-6</c:v>
                </c:pt>
                <c:pt idx="330">
                  <c:v>2.6900000000000347E-10</c:v>
                </c:pt>
                <c:pt idx="331">
                  <c:v>2.1200000000000341E-11</c:v>
                </c:pt>
                <c:pt idx="332">
                  <c:v>7.5600000000000415E-5</c:v>
                </c:pt>
                <c:pt idx="333">
                  <c:v>7.4080000000000478E-4</c:v>
                </c:pt>
                <c:pt idx="334">
                  <c:v>3.0550000000000052E-3</c:v>
                </c:pt>
                <c:pt idx="335">
                  <c:v>3.7600000000000364E-6</c:v>
                </c:pt>
                <c:pt idx="336">
                  <c:v>7.1500000000000607E-8</c:v>
                </c:pt>
                <c:pt idx="337">
                  <c:v>7.630000000000065E-7</c:v>
                </c:pt>
                <c:pt idx="338">
                  <c:v>5.850000000000038E-6</c:v>
                </c:pt>
                <c:pt idx="339">
                  <c:v>1.0500000000000114E-7</c:v>
                </c:pt>
                <c:pt idx="340">
                  <c:v>3.5700000000000396E-9</c:v>
                </c:pt>
                <c:pt idx="341">
                  <c:v>1.2600000000000121E-7</c:v>
                </c:pt>
                <c:pt idx="342">
                  <c:v>1.5232100000000005E-2</c:v>
                </c:pt>
                <c:pt idx="343">
                  <c:v>9.447259999999999E-2</c:v>
                </c:pt>
                <c:pt idx="344">
                  <c:v>0.17943350000000041</c:v>
                </c:pt>
                <c:pt idx="345">
                  <c:v>0.42767050000000145</c:v>
                </c:pt>
                <c:pt idx="346">
                  <c:v>0.32808200000000226</c:v>
                </c:pt>
                <c:pt idx="347">
                  <c:v>0.13274880000000044</c:v>
                </c:pt>
                <c:pt idx="348">
                  <c:v>1.6110000000000088E-4</c:v>
                </c:pt>
                <c:pt idx="349">
                  <c:v>3.5500000000000249E-6</c:v>
                </c:pt>
                <c:pt idx="350">
                  <c:v>5.7900000000000398E-5</c:v>
                </c:pt>
                <c:pt idx="351">
                  <c:v>1.4600000000000099E-5</c:v>
                </c:pt>
                <c:pt idx="352">
                  <c:v>6.5700000000000574E-6</c:v>
                </c:pt>
                <c:pt idx="353">
                  <c:v>1.1500000000000153E-8</c:v>
                </c:pt>
                <c:pt idx="354">
                  <c:v>7.840000000000096E-10</c:v>
                </c:pt>
                <c:pt idx="355">
                  <c:v>1.0000000000000135E-10</c:v>
                </c:pt>
                <c:pt idx="356">
                  <c:v>1.6400000000000274E-11</c:v>
                </c:pt>
                <c:pt idx="357">
                  <c:v>1.4300000000000229E-13</c:v>
                </c:pt>
                <c:pt idx="358">
                  <c:v>3.8100000000000718E-16</c:v>
                </c:pt>
                <c:pt idx="359">
                  <c:v>2.5600000000000702E-21</c:v>
                </c:pt>
                <c:pt idx="360">
                  <c:v>1.8100000000000549E-23</c:v>
                </c:pt>
                <c:pt idx="361">
                  <c:v>6.7400000000002323E-26</c:v>
                </c:pt>
                <c:pt idx="362">
                  <c:v>1.4400000000000332E-18</c:v>
                </c:pt>
                <c:pt idx="363">
                  <c:v>4.9100000000000975E-15</c:v>
                </c:pt>
                <c:pt idx="364">
                  <c:v>3.3300000000000458E-12</c:v>
                </c:pt>
                <c:pt idx="365">
                  <c:v>5.8200000000000993E-15</c:v>
                </c:pt>
                <c:pt idx="366">
                  <c:v>6.3000000000001708E-21</c:v>
                </c:pt>
                <c:pt idx="367">
                  <c:v>2.0500000000000654E-25</c:v>
                </c:pt>
                <c:pt idx="368">
                  <c:v>5.430000000000194E-25</c:v>
                </c:pt>
                <c:pt idx="369">
                  <c:v>6.5300000000001795E-20</c:v>
                </c:pt>
                <c:pt idx="370">
                  <c:v>3.5500000000000923E-21</c:v>
                </c:pt>
                <c:pt idx="371">
                  <c:v>4.2100000000001079E-20</c:v>
                </c:pt>
                <c:pt idx="372">
                  <c:v>1.420000000000037E-21</c:v>
                </c:pt>
                <c:pt idx="373">
                  <c:v>7.5300000000002133E-21</c:v>
                </c:pt>
                <c:pt idx="374">
                  <c:v>1.4200000000000332E-19</c:v>
                </c:pt>
                <c:pt idx="375">
                  <c:v>4.7600000000000941E-16</c:v>
                </c:pt>
                <c:pt idx="376">
                  <c:v>4.4800000000000965E-15</c:v>
                </c:pt>
                <c:pt idx="377">
                  <c:v>1.5000000000000345E-17</c:v>
                </c:pt>
                <c:pt idx="378">
                  <c:v>1.260000000000038E-23</c:v>
                </c:pt>
                <c:pt idx="379">
                  <c:v>3.9900000000001441E-29</c:v>
                </c:pt>
                <c:pt idx="380">
                  <c:v>1.8400000000000514E-21</c:v>
                </c:pt>
                <c:pt idx="381">
                  <c:v>1.1200000000000261E-16</c:v>
                </c:pt>
                <c:pt idx="382">
                  <c:v>3.0900000000000581E-15</c:v>
                </c:pt>
                <c:pt idx="383">
                  <c:v>1.390000000000035E-18</c:v>
                </c:pt>
                <c:pt idx="384">
                  <c:v>6.1300000000001736E-22</c:v>
                </c:pt>
                <c:pt idx="385">
                  <c:v>2.8900000000000818E-23</c:v>
                </c:pt>
                <c:pt idx="386">
                  <c:v>1.540000000000046E-23</c:v>
                </c:pt>
                <c:pt idx="387">
                  <c:v>3.7100000000001064E-22</c:v>
                </c:pt>
                <c:pt idx="388">
                  <c:v>8.9400000000002005E-19</c:v>
                </c:pt>
                <c:pt idx="389">
                  <c:v>2.4600000000000388E-12</c:v>
                </c:pt>
                <c:pt idx="390">
                  <c:v>7.3200000000000934E-11</c:v>
                </c:pt>
                <c:pt idx="391">
                  <c:v>8.5100000000001354E-13</c:v>
                </c:pt>
                <c:pt idx="392">
                  <c:v>1.1700000000000326E-19</c:v>
                </c:pt>
                <c:pt idx="393">
                  <c:v>0</c:v>
                </c:pt>
                <c:pt idx="394">
                  <c:v>0</c:v>
                </c:pt>
                <c:pt idx="395">
                  <c:v>0</c:v>
                </c:pt>
                <c:pt idx="396">
                  <c:v>0</c:v>
                </c:pt>
                <c:pt idx="397">
                  <c:v>1.3700000000000492E-27</c:v>
                </c:pt>
                <c:pt idx="398">
                  <c:v>1.0500000000000193E-13</c:v>
                </c:pt>
                <c:pt idx="399">
                  <c:v>1.5200000000000229E-11</c:v>
                </c:pt>
                <c:pt idx="400">
                  <c:v>6.850000000000116E-14</c:v>
                </c:pt>
                <c:pt idx="401">
                  <c:v>1.1700000000000313E-18</c:v>
                </c:pt>
                <c:pt idx="402">
                  <c:v>1.1300000000000199E-11</c:v>
                </c:pt>
                <c:pt idx="403">
                  <c:v>5.2670000000000028E-4</c:v>
                </c:pt>
                <c:pt idx="404">
                  <c:v>2.7247000000000204E-3</c:v>
                </c:pt>
                <c:pt idx="405">
                  <c:v>1.2656E-3</c:v>
                </c:pt>
                <c:pt idx="406">
                  <c:v>2.7012499999999998E-2</c:v>
                </c:pt>
                <c:pt idx="407">
                  <c:v>4.8088499999999999E-2</c:v>
                </c:pt>
                <c:pt idx="408">
                  <c:v>0.97177200000000064</c:v>
                </c:pt>
                <c:pt idx="409">
                  <c:v>0.29941100000000032</c:v>
                </c:pt>
                <c:pt idx="410">
                  <c:v>2.04088</c:v>
                </c:pt>
                <c:pt idx="411">
                  <c:v>1.000578</c:v>
                </c:pt>
                <c:pt idx="412">
                  <c:v>0.71810269999999998</c:v>
                </c:pt>
                <c:pt idx="413">
                  <c:v>8.3203100000000002E-2</c:v>
                </c:pt>
                <c:pt idx="414">
                  <c:v>17.452599999999872</c:v>
                </c:pt>
                <c:pt idx="415">
                  <c:v>26.102080000000001</c:v>
                </c:pt>
                <c:pt idx="416">
                  <c:v>172.8897</c:v>
                </c:pt>
                <c:pt idx="417">
                  <c:v>150.66589999999999</c:v>
                </c:pt>
                <c:pt idx="418">
                  <c:v>268.6003</c:v>
                </c:pt>
                <c:pt idx="419">
                  <c:v>150.88890000000086</c:v>
                </c:pt>
                <c:pt idx="420">
                  <c:v>192.15309999999999</c:v>
                </c:pt>
                <c:pt idx="421">
                  <c:v>158.25220000000004</c:v>
                </c:pt>
                <c:pt idx="422">
                  <c:v>364.13459999999969</c:v>
                </c:pt>
                <c:pt idx="423">
                  <c:v>336.74109999999899</c:v>
                </c:pt>
                <c:pt idx="424">
                  <c:v>328.45609999999863</c:v>
                </c:pt>
                <c:pt idx="425">
                  <c:v>69.52212999999999</c:v>
                </c:pt>
                <c:pt idx="426">
                  <c:v>10.874840000000004</c:v>
                </c:pt>
                <c:pt idx="427">
                  <c:v>0.20628330000000067</c:v>
                </c:pt>
                <c:pt idx="428">
                  <c:v>8.5971600000000009E-2</c:v>
                </c:pt>
                <c:pt idx="429">
                  <c:v>0.17909610000000079</c:v>
                </c:pt>
                <c:pt idx="430">
                  <c:v>8.2427800000000023E-2</c:v>
                </c:pt>
                <c:pt idx="431">
                  <c:v>1.993640000000008E-2</c:v>
                </c:pt>
                <c:pt idx="432">
                  <c:v>6.1500000000000031E-4</c:v>
                </c:pt>
                <c:pt idx="433">
                  <c:v>4.4630000000000223E-4</c:v>
                </c:pt>
                <c:pt idx="434">
                  <c:v>9.7200000000000045E-5</c:v>
                </c:pt>
                <c:pt idx="435">
                  <c:v>4.7200000000000124E-5</c:v>
                </c:pt>
                <c:pt idx="436">
                  <c:v>2.5726399999999993E-2</c:v>
                </c:pt>
                <c:pt idx="437">
                  <c:v>0.16275229999999999</c:v>
                </c:pt>
                <c:pt idx="438">
                  <c:v>0.34007690000000163</c:v>
                </c:pt>
                <c:pt idx="439">
                  <c:v>3.2801700000000225E-2</c:v>
                </c:pt>
                <c:pt idx="440">
                  <c:v>2.419E-2</c:v>
                </c:pt>
                <c:pt idx="441">
                  <c:v>3.0214000000000052E-3</c:v>
                </c:pt>
                <c:pt idx="442">
                  <c:v>4.1939000000000004E-3</c:v>
                </c:pt>
                <c:pt idx="443">
                  <c:v>6.3090000000000368E-4</c:v>
                </c:pt>
              </c:numCache>
            </c:numRef>
          </c:val>
        </c:ser>
        <c:axId val="48003712"/>
        <c:axId val="48591232"/>
      </c:barChart>
      <c:catAx>
        <c:axId val="48003712"/>
        <c:scaling>
          <c:orientation val="minMax"/>
        </c:scaling>
        <c:axPos val="b"/>
        <c:numFmt formatCode="General" sourceLinked="1"/>
        <c:majorTickMark val="none"/>
        <c:tickLblPos val="nextTo"/>
        <c:crossAx val="48591232"/>
        <c:crosses val="autoZero"/>
        <c:auto val="1"/>
        <c:lblAlgn val="ctr"/>
        <c:lblOffset val="100"/>
      </c:catAx>
      <c:valAx>
        <c:axId val="48591232"/>
        <c:scaling>
          <c:orientation val="minMax"/>
        </c:scaling>
        <c:axPos val="l"/>
        <c:majorGridlines/>
        <c:numFmt formatCode="0" sourceLinked="1"/>
        <c:majorTickMark val="none"/>
        <c:tickLblPos val="nextTo"/>
        <c:crossAx val="48003712"/>
        <c:crosses val="autoZero"/>
        <c:crossBetween val="between"/>
      </c:valAx>
    </c:plotArea>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a:t>Implied Ratio of Capital to Assets at Sampled Institutions</a:t>
            </a:r>
          </a:p>
        </c:rich>
      </c:tx>
    </c:title>
    <c:plotArea>
      <c:layout/>
      <c:barChart>
        <c:barDir val="col"/>
        <c:grouping val="clustered"/>
        <c:ser>
          <c:idx val="0"/>
          <c:order val="0"/>
          <c:cat>
            <c:strRef>
              <c:f>yrq!$E$3:$E$150</c:f>
              <c:strCache>
                <c:ptCount val="148"/>
                <c:pt idx="3">
                  <c:v>74</c:v>
                </c:pt>
                <c:pt idx="11">
                  <c:v>76</c:v>
                </c:pt>
                <c:pt idx="19">
                  <c:v>78</c:v>
                </c:pt>
                <c:pt idx="27">
                  <c:v>80</c:v>
                </c:pt>
                <c:pt idx="35">
                  <c:v>82</c:v>
                </c:pt>
                <c:pt idx="43">
                  <c:v>84</c:v>
                </c:pt>
                <c:pt idx="51">
                  <c:v>86</c:v>
                </c:pt>
                <c:pt idx="59">
                  <c:v>88</c:v>
                </c:pt>
                <c:pt idx="67">
                  <c:v>90</c:v>
                </c:pt>
                <c:pt idx="75">
                  <c:v>92</c:v>
                </c:pt>
                <c:pt idx="83">
                  <c:v>94</c:v>
                </c:pt>
                <c:pt idx="91">
                  <c:v>96</c:v>
                </c:pt>
                <c:pt idx="99">
                  <c:v>98</c:v>
                </c:pt>
                <c:pt idx="107">
                  <c:v>00</c:v>
                </c:pt>
                <c:pt idx="115">
                  <c:v>02</c:v>
                </c:pt>
                <c:pt idx="123">
                  <c:v>04</c:v>
                </c:pt>
                <c:pt idx="131">
                  <c:v>06</c:v>
                </c:pt>
                <c:pt idx="139">
                  <c:v>08</c:v>
                </c:pt>
                <c:pt idx="147">
                  <c:v>10</c:v>
                </c:pt>
              </c:strCache>
            </c:strRef>
          </c:cat>
          <c:val>
            <c:numRef>
              <c:f>yrq!$CR$3:$CR$150</c:f>
              <c:numCache>
                <c:formatCode>General</c:formatCode>
                <c:ptCount val="148"/>
                <c:pt idx="0">
                  <c:v>6.4203700000000002E-2</c:v>
                </c:pt>
                <c:pt idx="1">
                  <c:v>4.7602500000000013E-2</c:v>
                </c:pt>
                <c:pt idx="2">
                  <c:v>3.6481700000000207E-2</c:v>
                </c:pt>
                <c:pt idx="3">
                  <c:v>3.6064800000000001E-2</c:v>
                </c:pt>
                <c:pt idx="4">
                  <c:v>4.5314300000000023E-2</c:v>
                </c:pt>
                <c:pt idx="5">
                  <c:v>4.8586799999999999E-2</c:v>
                </c:pt>
                <c:pt idx="6">
                  <c:v>4.1917000000000003E-2</c:v>
                </c:pt>
                <c:pt idx="7">
                  <c:v>4.0523400000000022E-2</c:v>
                </c:pt>
                <c:pt idx="8">
                  <c:v>4.7776400000000267E-2</c:v>
                </c:pt>
                <c:pt idx="9">
                  <c:v>4.7005100000000001E-2</c:v>
                </c:pt>
                <c:pt idx="10">
                  <c:v>4.5773399999999999E-2</c:v>
                </c:pt>
                <c:pt idx="11">
                  <c:v>4.8865500000000013E-2</c:v>
                </c:pt>
                <c:pt idx="12">
                  <c:v>4.69614E-2</c:v>
                </c:pt>
                <c:pt idx="13">
                  <c:v>4.6487899999999999E-2</c:v>
                </c:pt>
                <c:pt idx="14">
                  <c:v>4.39523E-2</c:v>
                </c:pt>
                <c:pt idx="15">
                  <c:v>4.2794600000000398E-2</c:v>
                </c:pt>
                <c:pt idx="16">
                  <c:v>4.5744E-2</c:v>
                </c:pt>
                <c:pt idx="17">
                  <c:v>4.6687299999999987E-2</c:v>
                </c:pt>
                <c:pt idx="18">
                  <c:v>4.82777E-2</c:v>
                </c:pt>
                <c:pt idx="19">
                  <c:v>4.1624599999999956E-2</c:v>
                </c:pt>
                <c:pt idx="20">
                  <c:v>4.2978999999999996E-2</c:v>
                </c:pt>
                <c:pt idx="21">
                  <c:v>4.2959200000000003E-2</c:v>
                </c:pt>
                <c:pt idx="22">
                  <c:v>4.4047000000000003E-2</c:v>
                </c:pt>
                <c:pt idx="23">
                  <c:v>4.0287099999999999E-2</c:v>
                </c:pt>
                <c:pt idx="24">
                  <c:v>3.4280800000000014E-2</c:v>
                </c:pt>
                <c:pt idx="25">
                  <c:v>4.0110600000000024E-2</c:v>
                </c:pt>
                <c:pt idx="26">
                  <c:v>4.0583200000000014E-2</c:v>
                </c:pt>
                <c:pt idx="27">
                  <c:v>4.1776700000000014E-2</c:v>
                </c:pt>
                <c:pt idx="28">
                  <c:v>4.5025999999999997E-2</c:v>
                </c:pt>
                <c:pt idx="29">
                  <c:v>4.8313200000000306E-2</c:v>
                </c:pt>
                <c:pt idx="30">
                  <c:v>4.3134199999999977E-2</c:v>
                </c:pt>
                <c:pt idx="31">
                  <c:v>4.5021400000000003E-2</c:v>
                </c:pt>
                <c:pt idx="32">
                  <c:v>4.2512100000000032E-2</c:v>
                </c:pt>
                <c:pt idx="33">
                  <c:v>3.9844600000000001E-2</c:v>
                </c:pt>
                <c:pt idx="34">
                  <c:v>4.3239699999999999E-2</c:v>
                </c:pt>
                <c:pt idx="35">
                  <c:v>4.6999099999999995E-2</c:v>
                </c:pt>
                <c:pt idx="36">
                  <c:v>5.0802000000000132E-2</c:v>
                </c:pt>
                <c:pt idx="37">
                  <c:v>5.6943199999999985E-2</c:v>
                </c:pt>
                <c:pt idx="38">
                  <c:v>6.0176300000000002E-2</c:v>
                </c:pt>
                <c:pt idx="39">
                  <c:v>5.7282199999999998E-2</c:v>
                </c:pt>
                <c:pt idx="40">
                  <c:v>5.6239799999999986E-2</c:v>
                </c:pt>
                <c:pt idx="41">
                  <c:v>5.1716100000000112E-2</c:v>
                </c:pt>
                <c:pt idx="42">
                  <c:v>5.7159900000000013E-2</c:v>
                </c:pt>
                <c:pt idx="43">
                  <c:v>5.751090000000024E-2</c:v>
                </c:pt>
                <c:pt idx="44">
                  <c:v>6.3454999999999998E-2</c:v>
                </c:pt>
                <c:pt idx="45">
                  <c:v>7.0293100000000011E-2</c:v>
                </c:pt>
                <c:pt idx="46">
                  <c:v>6.7505300000000004E-2</c:v>
                </c:pt>
                <c:pt idx="47">
                  <c:v>7.1776900000000032E-2</c:v>
                </c:pt>
                <c:pt idx="48">
                  <c:v>8.2160900000000023E-2</c:v>
                </c:pt>
                <c:pt idx="49">
                  <c:v>8.9637700000000028E-2</c:v>
                </c:pt>
                <c:pt idx="50">
                  <c:v>7.9980800000000019E-2</c:v>
                </c:pt>
                <c:pt idx="51">
                  <c:v>7.296030000000002E-2</c:v>
                </c:pt>
                <c:pt idx="52">
                  <c:v>8.6612200000000014E-2</c:v>
                </c:pt>
                <c:pt idx="53">
                  <c:v>8.3462300000000045E-2</c:v>
                </c:pt>
                <c:pt idx="54">
                  <c:v>8.5138200000000011E-2</c:v>
                </c:pt>
                <c:pt idx="55">
                  <c:v>6.4843100000000001E-2</c:v>
                </c:pt>
                <c:pt idx="56">
                  <c:v>7.3187900000000014E-2</c:v>
                </c:pt>
                <c:pt idx="57">
                  <c:v>7.4775800000000003E-2</c:v>
                </c:pt>
                <c:pt idx="58">
                  <c:v>7.5112400000000384E-2</c:v>
                </c:pt>
                <c:pt idx="59">
                  <c:v>7.3532399999999998E-2</c:v>
                </c:pt>
                <c:pt idx="60">
                  <c:v>7.8008400000000033E-2</c:v>
                </c:pt>
                <c:pt idx="61">
                  <c:v>8.0591200000000043E-2</c:v>
                </c:pt>
                <c:pt idx="62">
                  <c:v>8.6437400000000025E-2</c:v>
                </c:pt>
                <c:pt idx="63">
                  <c:v>7.8186600000000134E-2</c:v>
                </c:pt>
                <c:pt idx="64">
                  <c:v>7.1794200000000113E-2</c:v>
                </c:pt>
                <c:pt idx="65">
                  <c:v>6.8259700000000006E-2</c:v>
                </c:pt>
                <c:pt idx="66">
                  <c:v>5.0008400000000022E-2</c:v>
                </c:pt>
                <c:pt idx="67">
                  <c:v>5.2235600000000014E-2</c:v>
                </c:pt>
                <c:pt idx="68">
                  <c:v>6.6007600000000013E-2</c:v>
                </c:pt>
                <c:pt idx="69">
                  <c:v>7.1389599999999998E-2</c:v>
                </c:pt>
                <c:pt idx="70">
                  <c:v>7.8322600000000395E-2</c:v>
                </c:pt>
                <c:pt idx="71">
                  <c:v>8.1612100000000021E-2</c:v>
                </c:pt>
                <c:pt idx="72">
                  <c:v>8.9265800000000534E-2</c:v>
                </c:pt>
                <c:pt idx="73">
                  <c:v>9.3354000000000589E-2</c:v>
                </c:pt>
                <c:pt idx="74">
                  <c:v>9.4153200000000006E-2</c:v>
                </c:pt>
                <c:pt idx="75">
                  <c:v>0.10338660000000002</c:v>
                </c:pt>
                <c:pt idx="76">
                  <c:v>0.1153796</c:v>
                </c:pt>
                <c:pt idx="77">
                  <c:v>0.10905339999999998</c:v>
                </c:pt>
                <c:pt idx="78">
                  <c:v>0.11560650000000022</c:v>
                </c:pt>
                <c:pt idx="79">
                  <c:v>0.10927130000000022</c:v>
                </c:pt>
                <c:pt idx="80">
                  <c:v>0.1089498</c:v>
                </c:pt>
                <c:pt idx="81">
                  <c:v>0.11492170000000022</c:v>
                </c:pt>
                <c:pt idx="82">
                  <c:v>0.11416709999999998</c:v>
                </c:pt>
                <c:pt idx="83">
                  <c:v>0.10568429999999999</c:v>
                </c:pt>
                <c:pt idx="84">
                  <c:v>0.11255519999999998</c:v>
                </c:pt>
                <c:pt idx="85">
                  <c:v>0.116828</c:v>
                </c:pt>
                <c:pt idx="86">
                  <c:v>0.12768579999999988</c:v>
                </c:pt>
                <c:pt idx="87">
                  <c:v>0.1305789</c:v>
                </c:pt>
                <c:pt idx="88">
                  <c:v>0.1341437</c:v>
                </c:pt>
                <c:pt idx="89">
                  <c:v>0.13195180000000001</c:v>
                </c:pt>
                <c:pt idx="90">
                  <c:v>0.13655740000000041</c:v>
                </c:pt>
                <c:pt idx="91">
                  <c:v>0.14403790000000041</c:v>
                </c:pt>
                <c:pt idx="92">
                  <c:v>0.15138080000000001</c:v>
                </c:pt>
                <c:pt idx="93">
                  <c:v>0.16273850000000001</c:v>
                </c:pt>
                <c:pt idx="94">
                  <c:v>0.17950099999999999</c:v>
                </c:pt>
                <c:pt idx="95">
                  <c:v>0.19694300000000078</c:v>
                </c:pt>
                <c:pt idx="96">
                  <c:v>0.20332069999999997</c:v>
                </c:pt>
                <c:pt idx="97">
                  <c:v>0.1987285</c:v>
                </c:pt>
                <c:pt idx="98">
                  <c:v>0.17075580000000001</c:v>
                </c:pt>
                <c:pt idx="99">
                  <c:v>0.1701281</c:v>
                </c:pt>
                <c:pt idx="100">
                  <c:v>0.16015949999999998</c:v>
                </c:pt>
                <c:pt idx="101">
                  <c:v>0.1623752</c:v>
                </c:pt>
                <c:pt idx="102">
                  <c:v>0.14968799999999999</c:v>
                </c:pt>
                <c:pt idx="103">
                  <c:v>0.13672870000000001</c:v>
                </c:pt>
                <c:pt idx="104">
                  <c:v>0.12215479999999999</c:v>
                </c:pt>
                <c:pt idx="105">
                  <c:v>0.11720540000000022</c:v>
                </c:pt>
                <c:pt idx="106">
                  <c:v>0.12417800000000002</c:v>
                </c:pt>
                <c:pt idx="107">
                  <c:v>0.1240079</c:v>
                </c:pt>
                <c:pt idx="108">
                  <c:v>0.12809770000000001</c:v>
                </c:pt>
                <c:pt idx="109">
                  <c:v>0.13715449999999998</c:v>
                </c:pt>
                <c:pt idx="110">
                  <c:v>0.1106085</c:v>
                </c:pt>
                <c:pt idx="111">
                  <c:v>0.13391220000000079</c:v>
                </c:pt>
                <c:pt idx="112">
                  <c:v>0.14400890000000041</c:v>
                </c:pt>
                <c:pt idx="113">
                  <c:v>0.14970920000000087</c:v>
                </c:pt>
                <c:pt idx="114">
                  <c:v>0.13787349999999998</c:v>
                </c:pt>
                <c:pt idx="115">
                  <c:v>0.13910710000000001</c:v>
                </c:pt>
                <c:pt idx="116">
                  <c:v>0.14017849999999998</c:v>
                </c:pt>
                <c:pt idx="117">
                  <c:v>0.14773190000000044</c:v>
                </c:pt>
                <c:pt idx="118">
                  <c:v>0.15633059999999999</c:v>
                </c:pt>
                <c:pt idx="119">
                  <c:v>0.16731399999999999</c:v>
                </c:pt>
                <c:pt idx="120">
                  <c:v>0.16886740000000044</c:v>
                </c:pt>
                <c:pt idx="121">
                  <c:v>0.16308800000000001</c:v>
                </c:pt>
                <c:pt idx="122">
                  <c:v>0.16409869999999999</c:v>
                </c:pt>
                <c:pt idx="123">
                  <c:v>0.17455380000000001</c:v>
                </c:pt>
                <c:pt idx="124">
                  <c:v>0.16345589999999999</c:v>
                </c:pt>
                <c:pt idx="125">
                  <c:v>0.16271769999999999</c:v>
                </c:pt>
                <c:pt idx="126">
                  <c:v>0.16217169999999967</c:v>
                </c:pt>
                <c:pt idx="127">
                  <c:v>0.1616686</c:v>
                </c:pt>
                <c:pt idx="128">
                  <c:v>0.1657227</c:v>
                </c:pt>
                <c:pt idx="129">
                  <c:v>0.16170920000000041</c:v>
                </c:pt>
                <c:pt idx="130">
                  <c:v>0.16355700000000001</c:v>
                </c:pt>
                <c:pt idx="131">
                  <c:v>0.16339119999999999</c:v>
                </c:pt>
                <c:pt idx="132">
                  <c:v>0.15384790000000081</c:v>
                </c:pt>
                <c:pt idx="133">
                  <c:v>0.14453030000000044</c:v>
                </c:pt>
                <c:pt idx="134">
                  <c:v>0.13733670000000001</c:v>
                </c:pt>
                <c:pt idx="135">
                  <c:v>0.11887590000000002</c:v>
                </c:pt>
                <c:pt idx="136">
                  <c:v>0.11322790000000002</c:v>
                </c:pt>
                <c:pt idx="137">
                  <c:v>8.9977800000000066E-2</c:v>
                </c:pt>
                <c:pt idx="138">
                  <c:v>9.8606900000000761E-2</c:v>
                </c:pt>
                <c:pt idx="139">
                  <c:v>8.3225800000000724E-2</c:v>
                </c:pt>
                <c:pt idx="140">
                  <c:v>6.6049800000000006E-2</c:v>
                </c:pt>
                <c:pt idx="141">
                  <c:v>7.0387800000000014E-2</c:v>
                </c:pt>
                <c:pt idx="142">
                  <c:v>7.3953099999999994E-2</c:v>
                </c:pt>
                <c:pt idx="143">
                  <c:v>7.2820599999999999E-2</c:v>
                </c:pt>
                <c:pt idx="144">
                  <c:v>8.145910000000002E-2</c:v>
                </c:pt>
                <c:pt idx="145">
                  <c:v>7.8124600000000002E-2</c:v>
                </c:pt>
                <c:pt idx="146">
                  <c:v>7.9267500000000032E-2</c:v>
                </c:pt>
                <c:pt idx="147">
                  <c:v>8.8146400000000208E-2</c:v>
                </c:pt>
              </c:numCache>
            </c:numRef>
          </c:val>
        </c:ser>
        <c:axId val="48599424"/>
        <c:axId val="48600960"/>
      </c:barChart>
      <c:catAx>
        <c:axId val="48599424"/>
        <c:scaling>
          <c:orientation val="minMax"/>
        </c:scaling>
        <c:axPos val="b"/>
        <c:numFmt formatCode="General" sourceLinked="1"/>
        <c:majorTickMark val="none"/>
        <c:tickLblPos val="nextTo"/>
        <c:crossAx val="48600960"/>
        <c:crosses val="autoZero"/>
        <c:auto val="1"/>
        <c:lblAlgn val="ctr"/>
        <c:lblOffset val="100"/>
      </c:catAx>
      <c:valAx>
        <c:axId val="48600960"/>
        <c:scaling>
          <c:orientation val="minMax"/>
          <c:max val="0.25"/>
          <c:min val="0"/>
        </c:scaling>
        <c:axPos val="l"/>
        <c:majorGridlines/>
        <c:numFmt formatCode="0%" sourceLinked="0"/>
        <c:majorTickMark val="none"/>
        <c:tickLblPos val="nextTo"/>
        <c:crossAx val="48599424"/>
        <c:crosses val="autoZero"/>
        <c:crossBetween val="between"/>
        <c:majorUnit val="5.0000000000000024E-2"/>
        <c:minorUnit val="1.0000000000000005E-2"/>
      </c:val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chart>
    <c:plotArea>
      <c:layout/>
      <c:barChart>
        <c:barDir val="col"/>
        <c:grouping val="clustered"/>
        <c:ser>
          <c:idx val="0"/>
          <c:order val="0"/>
          <c:val>
            <c:numRef>
              <c:f>[correlations.xlsx]Sheet1!$B$4:$B$495</c:f>
              <c:numCache>
                <c:formatCode>0.000</c:formatCode>
                <c:ptCount val="492"/>
                <c:pt idx="0">
                  <c:v>0.18400000000000041</c:v>
                </c:pt>
                <c:pt idx="1">
                  <c:v>0.24000000000000021</c:v>
                </c:pt>
                <c:pt idx="2">
                  <c:v>0.23200000000000001</c:v>
                </c:pt>
                <c:pt idx="3">
                  <c:v>0.21600000000000041</c:v>
                </c:pt>
                <c:pt idx="4">
                  <c:v>0.4490000000000004</c:v>
                </c:pt>
                <c:pt idx="5">
                  <c:v>0.24300000000000024</c:v>
                </c:pt>
                <c:pt idx="6">
                  <c:v>0.19500000000000023</c:v>
                </c:pt>
                <c:pt idx="7">
                  <c:v>0.25</c:v>
                </c:pt>
                <c:pt idx="8">
                  <c:v>0.13600000000000001</c:v>
                </c:pt>
                <c:pt idx="9">
                  <c:v>0.15500000000000044</c:v>
                </c:pt>
                <c:pt idx="10">
                  <c:v>0.17</c:v>
                </c:pt>
                <c:pt idx="11">
                  <c:v>0.21000000000000021</c:v>
                </c:pt>
                <c:pt idx="12">
                  <c:v>0.12300000000000012</c:v>
                </c:pt>
                <c:pt idx="13">
                  <c:v>0.11600000000000013</c:v>
                </c:pt>
                <c:pt idx="14">
                  <c:v>0.16100000000000023</c:v>
                </c:pt>
                <c:pt idx="15">
                  <c:v>0.19800000000000023</c:v>
                </c:pt>
                <c:pt idx="16">
                  <c:v>0.14500000000000021</c:v>
                </c:pt>
                <c:pt idx="17">
                  <c:v>0.14400000000000004</c:v>
                </c:pt>
                <c:pt idx="18">
                  <c:v>0.15000000000000024</c:v>
                </c:pt>
                <c:pt idx="19">
                  <c:v>0.19400000000000023</c:v>
                </c:pt>
                <c:pt idx="20">
                  <c:v>0.13900000000000001</c:v>
                </c:pt>
                <c:pt idx="21">
                  <c:v>0.15500000000000044</c:v>
                </c:pt>
                <c:pt idx="22">
                  <c:v>0.22400000000000023</c:v>
                </c:pt>
                <c:pt idx="23">
                  <c:v>8.2000000000000003E-2</c:v>
                </c:pt>
                <c:pt idx="24">
                  <c:v>8.6000000000000063E-2</c:v>
                </c:pt>
                <c:pt idx="25">
                  <c:v>0.10299999999999998</c:v>
                </c:pt>
                <c:pt idx="26">
                  <c:v>0.22700000000000023</c:v>
                </c:pt>
                <c:pt idx="27">
                  <c:v>0.10500000000000002</c:v>
                </c:pt>
                <c:pt idx="28">
                  <c:v>0.15000000000000024</c:v>
                </c:pt>
                <c:pt idx="29">
                  <c:v>0.10600000000000002</c:v>
                </c:pt>
                <c:pt idx="30">
                  <c:v>0.14100000000000001</c:v>
                </c:pt>
                <c:pt idx="31">
                  <c:v>9.9000000000000241E-2</c:v>
                </c:pt>
                <c:pt idx="32">
                  <c:v>0.11600000000000013</c:v>
                </c:pt>
                <c:pt idx="33">
                  <c:v>0.252</c:v>
                </c:pt>
                <c:pt idx="34">
                  <c:v>0.14400000000000004</c:v>
                </c:pt>
                <c:pt idx="35">
                  <c:v>0.1150000000000001</c:v>
                </c:pt>
                <c:pt idx="36">
                  <c:v>0.11000000000000008</c:v>
                </c:pt>
                <c:pt idx="37">
                  <c:v>0.128</c:v>
                </c:pt>
                <c:pt idx="38">
                  <c:v>8.9000000000000246E-2</c:v>
                </c:pt>
                <c:pt idx="39">
                  <c:v>0.10299999999999998</c:v>
                </c:pt>
                <c:pt idx="40">
                  <c:v>0.16200000000000023</c:v>
                </c:pt>
                <c:pt idx="41">
                  <c:v>9.3000000000000263E-2</c:v>
                </c:pt>
                <c:pt idx="42">
                  <c:v>0.10400000000000002</c:v>
                </c:pt>
                <c:pt idx="43">
                  <c:v>0.10100000000000002</c:v>
                </c:pt>
                <c:pt idx="44">
                  <c:v>0.10900000000000012</c:v>
                </c:pt>
                <c:pt idx="45">
                  <c:v>8.4000000000000227E-2</c:v>
                </c:pt>
                <c:pt idx="46">
                  <c:v>0.17100000000000001</c:v>
                </c:pt>
                <c:pt idx="47">
                  <c:v>0.14700000000000021</c:v>
                </c:pt>
                <c:pt idx="48">
                  <c:v>0.16700000000000026</c:v>
                </c:pt>
                <c:pt idx="49">
                  <c:v>0.10900000000000012</c:v>
                </c:pt>
                <c:pt idx="50">
                  <c:v>0.10600000000000002</c:v>
                </c:pt>
                <c:pt idx="51">
                  <c:v>0.125</c:v>
                </c:pt>
                <c:pt idx="52">
                  <c:v>0.17</c:v>
                </c:pt>
                <c:pt idx="53">
                  <c:v>0.20300000000000001</c:v>
                </c:pt>
                <c:pt idx="54">
                  <c:v>0.18500000000000041</c:v>
                </c:pt>
                <c:pt idx="55">
                  <c:v>0.13600000000000001</c:v>
                </c:pt>
                <c:pt idx="56">
                  <c:v>0.20300000000000001</c:v>
                </c:pt>
                <c:pt idx="57">
                  <c:v>0.18500000000000041</c:v>
                </c:pt>
                <c:pt idx="58">
                  <c:v>0.16200000000000023</c:v>
                </c:pt>
                <c:pt idx="59">
                  <c:v>0.14700000000000021</c:v>
                </c:pt>
                <c:pt idx="60">
                  <c:v>0.15000000000000024</c:v>
                </c:pt>
                <c:pt idx="61">
                  <c:v>0.129</c:v>
                </c:pt>
                <c:pt idx="62">
                  <c:v>0.15300000000000041</c:v>
                </c:pt>
                <c:pt idx="63">
                  <c:v>0.11799999999999998</c:v>
                </c:pt>
                <c:pt idx="64">
                  <c:v>0.12400000000000012</c:v>
                </c:pt>
                <c:pt idx="65">
                  <c:v>8.1000000000000044E-2</c:v>
                </c:pt>
                <c:pt idx="66">
                  <c:v>0.13700000000000001</c:v>
                </c:pt>
                <c:pt idx="67">
                  <c:v>0.15100000000000041</c:v>
                </c:pt>
                <c:pt idx="68">
                  <c:v>0.11700000000000013</c:v>
                </c:pt>
                <c:pt idx="69">
                  <c:v>0.125</c:v>
                </c:pt>
                <c:pt idx="70">
                  <c:v>0.15500000000000044</c:v>
                </c:pt>
                <c:pt idx="71">
                  <c:v>0.16800000000000026</c:v>
                </c:pt>
                <c:pt idx="72">
                  <c:v>0.13100000000000001</c:v>
                </c:pt>
                <c:pt idx="73">
                  <c:v>0.13800000000000001</c:v>
                </c:pt>
                <c:pt idx="74">
                  <c:v>9.7000000000000045E-2</c:v>
                </c:pt>
                <c:pt idx="75">
                  <c:v>0.10299999999999998</c:v>
                </c:pt>
                <c:pt idx="76">
                  <c:v>9.2000000000000026E-2</c:v>
                </c:pt>
                <c:pt idx="77">
                  <c:v>8.0000000000000168E-2</c:v>
                </c:pt>
                <c:pt idx="78">
                  <c:v>8.8000000000000508E-2</c:v>
                </c:pt>
                <c:pt idx="79">
                  <c:v>9.7000000000000045E-2</c:v>
                </c:pt>
                <c:pt idx="80">
                  <c:v>8.2000000000000003E-2</c:v>
                </c:pt>
                <c:pt idx="81">
                  <c:v>0.10400000000000002</c:v>
                </c:pt>
                <c:pt idx="82">
                  <c:v>0.1150000000000001</c:v>
                </c:pt>
                <c:pt idx="83">
                  <c:v>8.9000000000000246E-2</c:v>
                </c:pt>
                <c:pt idx="84">
                  <c:v>0.11300000000000009</c:v>
                </c:pt>
                <c:pt idx="85">
                  <c:v>9.4000000000000208E-2</c:v>
                </c:pt>
                <c:pt idx="86">
                  <c:v>9.1000000000000025E-2</c:v>
                </c:pt>
                <c:pt idx="87">
                  <c:v>9.1000000000000025E-2</c:v>
                </c:pt>
                <c:pt idx="88">
                  <c:v>8.8000000000000508E-2</c:v>
                </c:pt>
                <c:pt idx="89">
                  <c:v>7.6000000000000109E-2</c:v>
                </c:pt>
                <c:pt idx="90">
                  <c:v>0.11799999999999998</c:v>
                </c:pt>
                <c:pt idx="91">
                  <c:v>6.8000000000000033E-2</c:v>
                </c:pt>
                <c:pt idx="92">
                  <c:v>7.5000000000000108E-2</c:v>
                </c:pt>
                <c:pt idx="93">
                  <c:v>0.127</c:v>
                </c:pt>
                <c:pt idx="94">
                  <c:v>8.0000000000000168E-2</c:v>
                </c:pt>
                <c:pt idx="95">
                  <c:v>0.13300000000000001</c:v>
                </c:pt>
                <c:pt idx="96">
                  <c:v>0.14700000000000021</c:v>
                </c:pt>
                <c:pt idx="97">
                  <c:v>0.12000000000000002</c:v>
                </c:pt>
                <c:pt idx="98">
                  <c:v>6.8000000000000033E-2</c:v>
                </c:pt>
                <c:pt idx="99">
                  <c:v>0.13700000000000001</c:v>
                </c:pt>
                <c:pt idx="100">
                  <c:v>0.11300000000000009</c:v>
                </c:pt>
                <c:pt idx="101">
                  <c:v>9.7000000000000045E-2</c:v>
                </c:pt>
                <c:pt idx="102">
                  <c:v>8.6000000000000063E-2</c:v>
                </c:pt>
                <c:pt idx="103">
                  <c:v>8.9000000000000246E-2</c:v>
                </c:pt>
                <c:pt idx="104">
                  <c:v>0.12100000000000002</c:v>
                </c:pt>
                <c:pt idx="105">
                  <c:v>0.2230000000000002</c:v>
                </c:pt>
                <c:pt idx="106">
                  <c:v>0.17600000000000021</c:v>
                </c:pt>
                <c:pt idx="107">
                  <c:v>0.14100000000000001</c:v>
                </c:pt>
                <c:pt idx="108">
                  <c:v>9.9000000000000241E-2</c:v>
                </c:pt>
                <c:pt idx="109">
                  <c:v>0.10800000000000012</c:v>
                </c:pt>
                <c:pt idx="110">
                  <c:v>8.0000000000000168E-2</c:v>
                </c:pt>
                <c:pt idx="111">
                  <c:v>0.11000000000000008</c:v>
                </c:pt>
                <c:pt idx="112">
                  <c:v>0.11300000000000009</c:v>
                </c:pt>
                <c:pt idx="113">
                  <c:v>0.11000000000000008</c:v>
                </c:pt>
                <c:pt idx="114">
                  <c:v>0.10900000000000012</c:v>
                </c:pt>
                <c:pt idx="115">
                  <c:v>0.10900000000000012</c:v>
                </c:pt>
                <c:pt idx="116">
                  <c:v>0.13200000000000001</c:v>
                </c:pt>
                <c:pt idx="117">
                  <c:v>0.26800000000000002</c:v>
                </c:pt>
                <c:pt idx="118">
                  <c:v>0.14800000000000021</c:v>
                </c:pt>
                <c:pt idx="119">
                  <c:v>7.7000000000000124E-2</c:v>
                </c:pt>
                <c:pt idx="120">
                  <c:v>0.10500000000000002</c:v>
                </c:pt>
                <c:pt idx="121">
                  <c:v>0.11200000000000009</c:v>
                </c:pt>
                <c:pt idx="122">
                  <c:v>0.2210000000000002</c:v>
                </c:pt>
                <c:pt idx="123">
                  <c:v>0.12300000000000012</c:v>
                </c:pt>
                <c:pt idx="124">
                  <c:v>0.16100000000000023</c:v>
                </c:pt>
                <c:pt idx="125">
                  <c:v>9.6000000000000196E-2</c:v>
                </c:pt>
                <c:pt idx="126">
                  <c:v>8.9000000000000246E-2</c:v>
                </c:pt>
                <c:pt idx="127">
                  <c:v>8.0000000000000168E-2</c:v>
                </c:pt>
                <c:pt idx="128">
                  <c:v>0.14400000000000004</c:v>
                </c:pt>
                <c:pt idx="129">
                  <c:v>6.3000000000000014E-2</c:v>
                </c:pt>
                <c:pt idx="130">
                  <c:v>9.5000000000000168E-2</c:v>
                </c:pt>
                <c:pt idx="131">
                  <c:v>0.21300000000000024</c:v>
                </c:pt>
                <c:pt idx="132">
                  <c:v>0.16200000000000023</c:v>
                </c:pt>
                <c:pt idx="133">
                  <c:v>0.11300000000000009</c:v>
                </c:pt>
                <c:pt idx="134">
                  <c:v>8.9000000000000246E-2</c:v>
                </c:pt>
                <c:pt idx="135">
                  <c:v>0.11000000000000008</c:v>
                </c:pt>
                <c:pt idx="136">
                  <c:v>0.10600000000000002</c:v>
                </c:pt>
                <c:pt idx="137">
                  <c:v>0.14900000000000024</c:v>
                </c:pt>
                <c:pt idx="138">
                  <c:v>0.10299999999999998</c:v>
                </c:pt>
                <c:pt idx="139">
                  <c:v>0.13400000000000001</c:v>
                </c:pt>
                <c:pt idx="140">
                  <c:v>0.18400000000000041</c:v>
                </c:pt>
                <c:pt idx="141">
                  <c:v>0.13500000000000001</c:v>
                </c:pt>
                <c:pt idx="142">
                  <c:v>9.5000000000000168E-2</c:v>
                </c:pt>
                <c:pt idx="143">
                  <c:v>9.7000000000000045E-2</c:v>
                </c:pt>
                <c:pt idx="144">
                  <c:v>0.14100000000000001</c:v>
                </c:pt>
                <c:pt idx="145">
                  <c:v>0.125</c:v>
                </c:pt>
                <c:pt idx="146">
                  <c:v>8.6000000000000063E-2</c:v>
                </c:pt>
                <c:pt idx="147">
                  <c:v>9.3000000000000263E-2</c:v>
                </c:pt>
                <c:pt idx="148">
                  <c:v>0.11799999999999998</c:v>
                </c:pt>
                <c:pt idx="149">
                  <c:v>9.9000000000000241E-2</c:v>
                </c:pt>
                <c:pt idx="150">
                  <c:v>0.12300000000000012</c:v>
                </c:pt>
                <c:pt idx="151">
                  <c:v>0.13400000000000001</c:v>
                </c:pt>
                <c:pt idx="152">
                  <c:v>0.10299999999999998</c:v>
                </c:pt>
                <c:pt idx="153">
                  <c:v>0.17300000000000001</c:v>
                </c:pt>
                <c:pt idx="154">
                  <c:v>0.16700000000000026</c:v>
                </c:pt>
                <c:pt idx="155">
                  <c:v>0.12100000000000002</c:v>
                </c:pt>
                <c:pt idx="156">
                  <c:v>0.10900000000000012</c:v>
                </c:pt>
                <c:pt idx="157">
                  <c:v>0.10299999999999998</c:v>
                </c:pt>
                <c:pt idx="158">
                  <c:v>0.11600000000000013</c:v>
                </c:pt>
                <c:pt idx="159">
                  <c:v>9.6000000000000196E-2</c:v>
                </c:pt>
                <c:pt idx="160">
                  <c:v>0.11000000000000008</c:v>
                </c:pt>
                <c:pt idx="161">
                  <c:v>0.1</c:v>
                </c:pt>
                <c:pt idx="162">
                  <c:v>0.10900000000000012</c:v>
                </c:pt>
                <c:pt idx="163">
                  <c:v>0.10400000000000002</c:v>
                </c:pt>
                <c:pt idx="164">
                  <c:v>0.10199999999999998</c:v>
                </c:pt>
                <c:pt idx="165">
                  <c:v>9.9000000000000241E-2</c:v>
                </c:pt>
                <c:pt idx="166">
                  <c:v>7.9000000000000514E-2</c:v>
                </c:pt>
                <c:pt idx="167">
                  <c:v>7.8000000000000111E-2</c:v>
                </c:pt>
                <c:pt idx="168">
                  <c:v>0.126</c:v>
                </c:pt>
                <c:pt idx="169">
                  <c:v>0.13400000000000001</c:v>
                </c:pt>
                <c:pt idx="170">
                  <c:v>8.4000000000000227E-2</c:v>
                </c:pt>
                <c:pt idx="171">
                  <c:v>7.4000000000000482E-2</c:v>
                </c:pt>
                <c:pt idx="172">
                  <c:v>0.14200000000000004</c:v>
                </c:pt>
                <c:pt idx="173">
                  <c:v>9.8000000000000267E-2</c:v>
                </c:pt>
                <c:pt idx="174">
                  <c:v>8.0000000000000168E-2</c:v>
                </c:pt>
                <c:pt idx="175">
                  <c:v>0.126</c:v>
                </c:pt>
                <c:pt idx="176">
                  <c:v>0.125</c:v>
                </c:pt>
                <c:pt idx="177">
                  <c:v>9.8000000000000267E-2</c:v>
                </c:pt>
                <c:pt idx="178">
                  <c:v>9.1000000000000025E-2</c:v>
                </c:pt>
                <c:pt idx="179">
                  <c:v>5.9000000000000434E-2</c:v>
                </c:pt>
                <c:pt idx="180">
                  <c:v>8.4000000000000227E-2</c:v>
                </c:pt>
                <c:pt idx="181">
                  <c:v>0.11000000000000008</c:v>
                </c:pt>
                <c:pt idx="182">
                  <c:v>5.6000000000000022E-2</c:v>
                </c:pt>
                <c:pt idx="183">
                  <c:v>7.9000000000000514E-2</c:v>
                </c:pt>
                <c:pt idx="184">
                  <c:v>8.4000000000000227E-2</c:v>
                </c:pt>
                <c:pt idx="185">
                  <c:v>6.6000000000000003E-2</c:v>
                </c:pt>
                <c:pt idx="186">
                  <c:v>0.127</c:v>
                </c:pt>
                <c:pt idx="187">
                  <c:v>7.8000000000000111E-2</c:v>
                </c:pt>
                <c:pt idx="188">
                  <c:v>9.0000000000000066E-2</c:v>
                </c:pt>
                <c:pt idx="189">
                  <c:v>6.3000000000000014E-2</c:v>
                </c:pt>
                <c:pt idx="190">
                  <c:v>9.4000000000000208E-2</c:v>
                </c:pt>
                <c:pt idx="191">
                  <c:v>6.4000000000000182E-2</c:v>
                </c:pt>
                <c:pt idx="192">
                  <c:v>0.1150000000000001</c:v>
                </c:pt>
                <c:pt idx="193">
                  <c:v>8.5000000000000048E-2</c:v>
                </c:pt>
                <c:pt idx="194">
                  <c:v>7.2000000000000119E-2</c:v>
                </c:pt>
                <c:pt idx="195">
                  <c:v>0.125</c:v>
                </c:pt>
                <c:pt idx="196">
                  <c:v>9.8000000000000267E-2</c:v>
                </c:pt>
                <c:pt idx="197">
                  <c:v>0.125</c:v>
                </c:pt>
                <c:pt idx="198">
                  <c:v>0.11799999999999998</c:v>
                </c:pt>
                <c:pt idx="199">
                  <c:v>7.4000000000000482E-2</c:v>
                </c:pt>
                <c:pt idx="200">
                  <c:v>0.17900000000000021</c:v>
                </c:pt>
                <c:pt idx="201">
                  <c:v>6.1000000000000026E-2</c:v>
                </c:pt>
                <c:pt idx="202">
                  <c:v>7.9000000000000514E-2</c:v>
                </c:pt>
                <c:pt idx="203">
                  <c:v>7.3000000000000106E-2</c:v>
                </c:pt>
                <c:pt idx="204">
                  <c:v>9.7000000000000045E-2</c:v>
                </c:pt>
                <c:pt idx="205">
                  <c:v>8.0000000000000168E-2</c:v>
                </c:pt>
                <c:pt idx="206">
                  <c:v>8.8000000000000508E-2</c:v>
                </c:pt>
                <c:pt idx="207">
                  <c:v>0.13900000000000001</c:v>
                </c:pt>
                <c:pt idx="208">
                  <c:v>0.11300000000000009</c:v>
                </c:pt>
                <c:pt idx="209">
                  <c:v>5.7000000000000134E-2</c:v>
                </c:pt>
                <c:pt idx="210">
                  <c:v>6.4000000000000182E-2</c:v>
                </c:pt>
                <c:pt idx="211">
                  <c:v>7.2000000000000119E-2</c:v>
                </c:pt>
                <c:pt idx="212">
                  <c:v>9.5000000000000168E-2</c:v>
                </c:pt>
                <c:pt idx="213">
                  <c:v>0.37400000000000272</c:v>
                </c:pt>
                <c:pt idx="214">
                  <c:v>0.1150000000000001</c:v>
                </c:pt>
                <c:pt idx="215">
                  <c:v>9.1000000000000025E-2</c:v>
                </c:pt>
                <c:pt idx="216">
                  <c:v>0.11000000000000008</c:v>
                </c:pt>
                <c:pt idx="217">
                  <c:v>8.3000000000000268E-2</c:v>
                </c:pt>
                <c:pt idx="218">
                  <c:v>7.9000000000000514E-2</c:v>
                </c:pt>
                <c:pt idx="219">
                  <c:v>7.3000000000000106E-2</c:v>
                </c:pt>
                <c:pt idx="220">
                  <c:v>8.5000000000000048E-2</c:v>
                </c:pt>
                <c:pt idx="221">
                  <c:v>6.4000000000000182E-2</c:v>
                </c:pt>
                <c:pt idx="222">
                  <c:v>6.5000000000000099E-2</c:v>
                </c:pt>
                <c:pt idx="223">
                  <c:v>7.7000000000000124E-2</c:v>
                </c:pt>
                <c:pt idx="224">
                  <c:v>6.5000000000000099E-2</c:v>
                </c:pt>
                <c:pt idx="225">
                  <c:v>5.5000000000000104E-2</c:v>
                </c:pt>
                <c:pt idx="226">
                  <c:v>8.2000000000000003E-2</c:v>
                </c:pt>
                <c:pt idx="227">
                  <c:v>4.4000000000000192E-2</c:v>
                </c:pt>
                <c:pt idx="228">
                  <c:v>4.9000000000000134E-2</c:v>
                </c:pt>
                <c:pt idx="229">
                  <c:v>7.7000000000000124E-2</c:v>
                </c:pt>
                <c:pt idx="230">
                  <c:v>7.4000000000000482E-2</c:v>
                </c:pt>
                <c:pt idx="231">
                  <c:v>7.9000000000000514E-2</c:v>
                </c:pt>
                <c:pt idx="232">
                  <c:v>5.3000000000000033E-2</c:v>
                </c:pt>
                <c:pt idx="233">
                  <c:v>7.8000000000000111E-2</c:v>
                </c:pt>
                <c:pt idx="234">
                  <c:v>7.1000000000000021E-2</c:v>
                </c:pt>
                <c:pt idx="235">
                  <c:v>6.7000000000000129E-2</c:v>
                </c:pt>
                <c:pt idx="236">
                  <c:v>7.7000000000000124E-2</c:v>
                </c:pt>
                <c:pt idx="237">
                  <c:v>0.11600000000000013</c:v>
                </c:pt>
                <c:pt idx="238">
                  <c:v>6.2000000000000124E-2</c:v>
                </c:pt>
                <c:pt idx="239">
                  <c:v>9.2000000000000026E-2</c:v>
                </c:pt>
                <c:pt idx="240">
                  <c:v>8.9000000000000246E-2</c:v>
                </c:pt>
                <c:pt idx="241">
                  <c:v>6.5000000000000099E-2</c:v>
                </c:pt>
                <c:pt idx="242">
                  <c:v>6.7000000000000129E-2</c:v>
                </c:pt>
                <c:pt idx="243">
                  <c:v>7.2000000000000119E-2</c:v>
                </c:pt>
                <c:pt idx="244">
                  <c:v>4.9000000000000134E-2</c:v>
                </c:pt>
                <c:pt idx="245">
                  <c:v>8.6000000000000063E-2</c:v>
                </c:pt>
                <c:pt idx="246">
                  <c:v>7.3000000000000106E-2</c:v>
                </c:pt>
                <c:pt idx="247">
                  <c:v>0.10600000000000002</c:v>
                </c:pt>
                <c:pt idx="248">
                  <c:v>0.13200000000000001</c:v>
                </c:pt>
                <c:pt idx="249">
                  <c:v>5.8000000000000093E-2</c:v>
                </c:pt>
                <c:pt idx="250">
                  <c:v>6.1000000000000026E-2</c:v>
                </c:pt>
                <c:pt idx="251">
                  <c:v>8.7000000000000022E-2</c:v>
                </c:pt>
                <c:pt idx="252">
                  <c:v>7.9000000000000514E-2</c:v>
                </c:pt>
                <c:pt idx="253">
                  <c:v>0.12000000000000002</c:v>
                </c:pt>
                <c:pt idx="254">
                  <c:v>8.5000000000000048E-2</c:v>
                </c:pt>
                <c:pt idx="255">
                  <c:v>6.5000000000000099E-2</c:v>
                </c:pt>
                <c:pt idx="256">
                  <c:v>5.1000000000000004E-2</c:v>
                </c:pt>
                <c:pt idx="257">
                  <c:v>6.4000000000000182E-2</c:v>
                </c:pt>
                <c:pt idx="258">
                  <c:v>5.4000000000000131E-2</c:v>
                </c:pt>
                <c:pt idx="259">
                  <c:v>8.2000000000000003E-2</c:v>
                </c:pt>
                <c:pt idx="260">
                  <c:v>5.8000000000000093E-2</c:v>
                </c:pt>
                <c:pt idx="261">
                  <c:v>6.0000000000000123E-2</c:v>
                </c:pt>
                <c:pt idx="262">
                  <c:v>8.0000000000000168E-2</c:v>
                </c:pt>
                <c:pt idx="263">
                  <c:v>6.3000000000000014E-2</c:v>
                </c:pt>
                <c:pt idx="264">
                  <c:v>6.1000000000000026E-2</c:v>
                </c:pt>
                <c:pt idx="265">
                  <c:v>6.1000000000000026E-2</c:v>
                </c:pt>
                <c:pt idx="266">
                  <c:v>5.9000000000000434E-2</c:v>
                </c:pt>
                <c:pt idx="267">
                  <c:v>9.4000000000000208E-2</c:v>
                </c:pt>
                <c:pt idx="268">
                  <c:v>7.2000000000000119E-2</c:v>
                </c:pt>
                <c:pt idx="269">
                  <c:v>8.5000000000000048E-2</c:v>
                </c:pt>
                <c:pt idx="270">
                  <c:v>7.9000000000000514E-2</c:v>
                </c:pt>
                <c:pt idx="271">
                  <c:v>8.6000000000000063E-2</c:v>
                </c:pt>
                <c:pt idx="272">
                  <c:v>7.5000000000000108E-2</c:v>
                </c:pt>
                <c:pt idx="273">
                  <c:v>6.0000000000000123E-2</c:v>
                </c:pt>
                <c:pt idx="274">
                  <c:v>4.7000000000000111E-2</c:v>
                </c:pt>
                <c:pt idx="275">
                  <c:v>6.1000000000000026E-2</c:v>
                </c:pt>
                <c:pt idx="276">
                  <c:v>4.5000000000000033E-2</c:v>
                </c:pt>
                <c:pt idx="277">
                  <c:v>0.1140000000000001</c:v>
                </c:pt>
                <c:pt idx="278">
                  <c:v>5.1000000000000004E-2</c:v>
                </c:pt>
                <c:pt idx="279">
                  <c:v>0.12300000000000012</c:v>
                </c:pt>
                <c:pt idx="280">
                  <c:v>0.10199999999999998</c:v>
                </c:pt>
                <c:pt idx="281">
                  <c:v>7.1000000000000021E-2</c:v>
                </c:pt>
                <c:pt idx="282">
                  <c:v>4.8000000000000084E-2</c:v>
                </c:pt>
                <c:pt idx="283">
                  <c:v>4.9000000000000134E-2</c:v>
                </c:pt>
                <c:pt idx="284">
                  <c:v>7.4000000000000482E-2</c:v>
                </c:pt>
                <c:pt idx="285">
                  <c:v>6.1000000000000026E-2</c:v>
                </c:pt>
                <c:pt idx="286">
                  <c:v>8.4000000000000227E-2</c:v>
                </c:pt>
                <c:pt idx="287">
                  <c:v>5.4000000000000131E-2</c:v>
                </c:pt>
                <c:pt idx="288">
                  <c:v>7.5000000000000108E-2</c:v>
                </c:pt>
                <c:pt idx="289">
                  <c:v>9.4000000000000208E-2</c:v>
                </c:pt>
                <c:pt idx="290">
                  <c:v>8.0000000000000168E-2</c:v>
                </c:pt>
                <c:pt idx="291">
                  <c:v>0.11799999999999998</c:v>
                </c:pt>
                <c:pt idx="292">
                  <c:v>8.0000000000000168E-2</c:v>
                </c:pt>
                <c:pt idx="293">
                  <c:v>7.0000000000000034E-2</c:v>
                </c:pt>
                <c:pt idx="294">
                  <c:v>7.2000000000000119E-2</c:v>
                </c:pt>
                <c:pt idx="295">
                  <c:v>5.7000000000000134E-2</c:v>
                </c:pt>
                <c:pt idx="296">
                  <c:v>6.9000000000000131E-2</c:v>
                </c:pt>
                <c:pt idx="297">
                  <c:v>7.7000000000000124E-2</c:v>
                </c:pt>
                <c:pt idx="298">
                  <c:v>8.3000000000000268E-2</c:v>
                </c:pt>
                <c:pt idx="299">
                  <c:v>8.2000000000000003E-2</c:v>
                </c:pt>
                <c:pt idx="300">
                  <c:v>8.1000000000000044E-2</c:v>
                </c:pt>
                <c:pt idx="301">
                  <c:v>8.9000000000000246E-2</c:v>
                </c:pt>
                <c:pt idx="302">
                  <c:v>6.0000000000000123E-2</c:v>
                </c:pt>
                <c:pt idx="303">
                  <c:v>7.7000000000000124E-2</c:v>
                </c:pt>
                <c:pt idx="304">
                  <c:v>6.6000000000000003E-2</c:v>
                </c:pt>
                <c:pt idx="305">
                  <c:v>7.4000000000000482E-2</c:v>
                </c:pt>
                <c:pt idx="306">
                  <c:v>0.1</c:v>
                </c:pt>
                <c:pt idx="307">
                  <c:v>5.1000000000000004E-2</c:v>
                </c:pt>
                <c:pt idx="308">
                  <c:v>8.6000000000000063E-2</c:v>
                </c:pt>
                <c:pt idx="309">
                  <c:v>0.10199999999999998</c:v>
                </c:pt>
                <c:pt idx="310">
                  <c:v>7.1000000000000021E-2</c:v>
                </c:pt>
                <c:pt idx="311">
                  <c:v>9.3000000000000263E-2</c:v>
                </c:pt>
                <c:pt idx="312">
                  <c:v>9.3000000000000263E-2</c:v>
                </c:pt>
                <c:pt idx="313">
                  <c:v>6.9000000000000131E-2</c:v>
                </c:pt>
                <c:pt idx="314">
                  <c:v>0.11200000000000009</c:v>
                </c:pt>
                <c:pt idx="315">
                  <c:v>0.12000000000000002</c:v>
                </c:pt>
                <c:pt idx="316">
                  <c:v>8.2000000000000003E-2</c:v>
                </c:pt>
                <c:pt idx="317">
                  <c:v>6.9000000000000131E-2</c:v>
                </c:pt>
                <c:pt idx="318">
                  <c:v>0.15000000000000024</c:v>
                </c:pt>
                <c:pt idx="319">
                  <c:v>8.5000000000000048E-2</c:v>
                </c:pt>
                <c:pt idx="320">
                  <c:v>8.3000000000000268E-2</c:v>
                </c:pt>
                <c:pt idx="321">
                  <c:v>6.1000000000000026E-2</c:v>
                </c:pt>
                <c:pt idx="322">
                  <c:v>8.6000000000000063E-2</c:v>
                </c:pt>
                <c:pt idx="323">
                  <c:v>8.2000000000000003E-2</c:v>
                </c:pt>
                <c:pt idx="324">
                  <c:v>0.10800000000000012</c:v>
                </c:pt>
                <c:pt idx="325">
                  <c:v>0.1150000000000001</c:v>
                </c:pt>
                <c:pt idx="326">
                  <c:v>0.15400000000000041</c:v>
                </c:pt>
                <c:pt idx="327">
                  <c:v>0.11000000000000008</c:v>
                </c:pt>
                <c:pt idx="328">
                  <c:v>0.1140000000000001</c:v>
                </c:pt>
                <c:pt idx="329">
                  <c:v>8.6000000000000063E-2</c:v>
                </c:pt>
                <c:pt idx="330">
                  <c:v>8.8000000000000508E-2</c:v>
                </c:pt>
                <c:pt idx="331">
                  <c:v>0.1140000000000001</c:v>
                </c:pt>
                <c:pt idx="332">
                  <c:v>0.14500000000000021</c:v>
                </c:pt>
                <c:pt idx="333">
                  <c:v>0.23800000000000004</c:v>
                </c:pt>
                <c:pt idx="334">
                  <c:v>0.16600000000000023</c:v>
                </c:pt>
                <c:pt idx="335">
                  <c:v>0.13700000000000001</c:v>
                </c:pt>
                <c:pt idx="336">
                  <c:v>0.18300000000000041</c:v>
                </c:pt>
                <c:pt idx="337">
                  <c:v>9.3000000000000263E-2</c:v>
                </c:pt>
                <c:pt idx="338">
                  <c:v>0.13600000000000001</c:v>
                </c:pt>
                <c:pt idx="339">
                  <c:v>0.18600000000000044</c:v>
                </c:pt>
                <c:pt idx="340">
                  <c:v>0.15100000000000041</c:v>
                </c:pt>
                <c:pt idx="341">
                  <c:v>0.1600000000000002</c:v>
                </c:pt>
                <c:pt idx="342">
                  <c:v>9.6000000000000196E-2</c:v>
                </c:pt>
                <c:pt idx="343">
                  <c:v>0.27200000000000002</c:v>
                </c:pt>
                <c:pt idx="344">
                  <c:v>0.26</c:v>
                </c:pt>
                <c:pt idx="345">
                  <c:v>0.253</c:v>
                </c:pt>
                <c:pt idx="346">
                  <c:v>0.15900000000000145</c:v>
                </c:pt>
                <c:pt idx="347">
                  <c:v>0.13400000000000001</c:v>
                </c:pt>
                <c:pt idx="348">
                  <c:v>0.10600000000000002</c:v>
                </c:pt>
                <c:pt idx="349">
                  <c:v>0.125</c:v>
                </c:pt>
                <c:pt idx="350">
                  <c:v>0.12200000000000009</c:v>
                </c:pt>
                <c:pt idx="351">
                  <c:v>6.2000000000000124E-2</c:v>
                </c:pt>
                <c:pt idx="352">
                  <c:v>0.11899999999999998</c:v>
                </c:pt>
                <c:pt idx="353">
                  <c:v>0.10700000000000012</c:v>
                </c:pt>
                <c:pt idx="354">
                  <c:v>7.6000000000000109E-2</c:v>
                </c:pt>
                <c:pt idx="355">
                  <c:v>0.11300000000000009</c:v>
                </c:pt>
                <c:pt idx="356">
                  <c:v>0.16200000000000023</c:v>
                </c:pt>
                <c:pt idx="357">
                  <c:v>0.15300000000000041</c:v>
                </c:pt>
                <c:pt idx="358">
                  <c:v>0.13</c:v>
                </c:pt>
                <c:pt idx="359">
                  <c:v>0.10299999999999998</c:v>
                </c:pt>
                <c:pt idx="360">
                  <c:v>0.16500000000000023</c:v>
                </c:pt>
                <c:pt idx="361">
                  <c:v>8.9000000000000246E-2</c:v>
                </c:pt>
                <c:pt idx="362">
                  <c:v>0.19700000000000023</c:v>
                </c:pt>
                <c:pt idx="363">
                  <c:v>0.15200000000000041</c:v>
                </c:pt>
                <c:pt idx="364">
                  <c:v>0.12200000000000009</c:v>
                </c:pt>
                <c:pt idx="365">
                  <c:v>0.14700000000000021</c:v>
                </c:pt>
                <c:pt idx="366">
                  <c:v>0.11100000000000008</c:v>
                </c:pt>
                <c:pt idx="367">
                  <c:v>0.10800000000000012</c:v>
                </c:pt>
                <c:pt idx="368">
                  <c:v>0.14600000000000021</c:v>
                </c:pt>
                <c:pt idx="369">
                  <c:v>0.18700000000000044</c:v>
                </c:pt>
                <c:pt idx="370">
                  <c:v>0.125</c:v>
                </c:pt>
                <c:pt idx="371">
                  <c:v>0.18900000000000144</c:v>
                </c:pt>
                <c:pt idx="372">
                  <c:v>0.1900000000000002</c:v>
                </c:pt>
                <c:pt idx="373">
                  <c:v>9.4000000000000208E-2</c:v>
                </c:pt>
                <c:pt idx="374">
                  <c:v>0.23</c:v>
                </c:pt>
                <c:pt idx="375">
                  <c:v>0.13800000000000001</c:v>
                </c:pt>
                <c:pt idx="376">
                  <c:v>0.10500000000000002</c:v>
                </c:pt>
                <c:pt idx="377">
                  <c:v>0.13700000000000001</c:v>
                </c:pt>
                <c:pt idx="378">
                  <c:v>0.14500000000000021</c:v>
                </c:pt>
                <c:pt idx="379">
                  <c:v>0.13300000000000001</c:v>
                </c:pt>
                <c:pt idx="380">
                  <c:v>0.30800000000000038</c:v>
                </c:pt>
                <c:pt idx="381">
                  <c:v>0.17300000000000001</c:v>
                </c:pt>
                <c:pt idx="382">
                  <c:v>0.17400000000000004</c:v>
                </c:pt>
                <c:pt idx="383">
                  <c:v>0.17300000000000001</c:v>
                </c:pt>
                <c:pt idx="384">
                  <c:v>0.20800000000000021</c:v>
                </c:pt>
                <c:pt idx="385">
                  <c:v>0.25600000000000001</c:v>
                </c:pt>
                <c:pt idx="386">
                  <c:v>0.17100000000000001</c:v>
                </c:pt>
                <c:pt idx="387">
                  <c:v>0.2220000000000002</c:v>
                </c:pt>
                <c:pt idx="388">
                  <c:v>0.23600000000000004</c:v>
                </c:pt>
                <c:pt idx="389">
                  <c:v>0.24200000000000021</c:v>
                </c:pt>
                <c:pt idx="390">
                  <c:v>0.33900000000000352</c:v>
                </c:pt>
                <c:pt idx="391">
                  <c:v>0.35300000000000031</c:v>
                </c:pt>
                <c:pt idx="392">
                  <c:v>0.37100000000000088</c:v>
                </c:pt>
                <c:pt idx="393">
                  <c:v>0.38200000000000306</c:v>
                </c:pt>
                <c:pt idx="394">
                  <c:v>0.36800000000000038</c:v>
                </c:pt>
                <c:pt idx="395">
                  <c:v>0.26500000000000001</c:v>
                </c:pt>
                <c:pt idx="396">
                  <c:v>0.33100000000000351</c:v>
                </c:pt>
                <c:pt idx="397">
                  <c:v>0.31500000000000272</c:v>
                </c:pt>
                <c:pt idx="398">
                  <c:v>0.32300000000000306</c:v>
                </c:pt>
                <c:pt idx="399">
                  <c:v>0.24600000000000041</c:v>
                </c:pt>
                <c:pt idx="400">
                  <c:v>0.24600000000000041</c:v>
                </c:pt>
                <c:pt idx="401">
                  <c:v>0.254</c:v>
                </c:pt>
                <c:pt idx="402">
                  <c:v>0.252</c:v>
                </c:pt>
                <c:pt idx="403">
                  <c:v>0.30000000000000032</c:v>
                </c:pt>
                <c:pt idx="404">
                  <c:v>0.36200000000000032</c:v>
                </c:pt>
                <c:pt idx="405">
                  <c:v>0.36800000000000038</c:v>
                </c:pt>
                <c:pt idx="406">
                  <c:v>0.37100000000000088</c:v>
                </c:pt>
                <c:pt idx="407">
                  <c:v>0.35400000000000031</c:v>
                </c:pt>
                <c:pt idx="408">
                  <c:v>0.17700000000000021</c:v>
                </c:pt>
                <c:pt idx="409">
                  <c:v>0.26800000000000002</c:v>
                </c:pt>
                <c:pt idx="410">
                  <c:v>0.40300000000000002</c:v>
                </c:pt>
                <c:pt idx="411">
                  <c:v>0.32900000000000318</c:v>
                </c:pt>
                <c:pt idx="412">
                  <c:v>0.33600000000000352</c:v>
                </c:pt>
                <c:pt idx="413">
                  <c:v>0.28200000000000008</c:v>
                </c:pt>
                <c:pt idx="414">
                  <c:v>0.32800000000000307</c:v>
                </c:pt>
                <c:pt idx="415">
                  <c:v>0.37500000000000272</c:v>
                </c:pt>
                <c:pt idx="416">
                  <c:v>0.33300000000000352</c:v>
                </c:pt>
                <c:pt idx="417">
                  <c:v>0.37200000000000188</c:v>
                </c:pt>
                <c:pt idx="418">
                  <c:v>0.27800000000000002</c:v>
                </c:pt>
                <c:pt idx="419">
                  <c:v>0.37300000000000272</c:v>
                </c:pt>
                <c:pt idx="420">
                  <c:v>0.32600000000000307</c:v>
                </c:pt>
                <c:pt idx="421">
                  <c:v>0.34100000000000052</c:v>
                </c:pt>
                <c:pt idx="422">
                  <c:v>0.29300000000000032</c:v>
                </c:pt>
                <c:pt idx="423">
                  <c:v>0.41700000000000031</c:v>
                </c:pt>
                <c:pt idx="424">
                  <c:v>0.37000000000000038</c:v>
                </c:pt>
                <c:pt idx="425">
                  <c:v>0.29100000000000031</c:v>
                </c:pt>
                <c:pt idx="426">
                  <c:v>0.36700000000000038</c:v>
                </c:pt>
                <c:pt idx="427">
                  <c:v>0.38600000000000306</c:v>
                </c:pt>
                <c:pt idx="428">
                  <c:v>0.42300000000000032</c:v>
                </c:pt>
                <c:pt idx="429">
                  <c:v>0.43900000000000272</c:v>
                </c:pt>
                <c:pt idx="430">
                  <c:v>0.36800000000000038</c:v>
                </c:pt>
                <c:pt idx="431">
                  <c:v>0.31600000000000278</c:v>
                </c:pt>
                <c:pt idx="432">
                  <c:v>0.29200000000000031</c:v>
                </c:pt>
                <c:pt idx="433">
                  <c:v>0.38200000000000306</c:v>
                </c:pt>
                <c:pt idx="434">
                  <c:v>0.33400000000000352</c:v>
                </c:pt>
                <c:pt idx="435">
                  <c:v>0.33700000000000352</c:v>
                </c:pt>
                <c:pt idx="436">
                  <c:v>0.37100000000000088</c:v>
                </c:pt>
                <c:pt idx="437">
                  <c:v>0.51400000000000001</c:v>
                </c:pt>
                <c:pt idx="438">
                  <c:v>0.45100000000000001</c:v>
                </c:pt>
                <c:pt idx="439">
                  <c:v>0.35100000000000031</c:v>
                </c:pt>
                <c:pt idx="440">
                  <c:v>0.42400000000000032</c:v>
                </c:pt>
                <c:pt idx="441">
                  <c:v>0.31200000000000272</c:v>
                </c:pt>
                <c:pt idx="442">
                  <c:v>0.42600000000000032</c:v>
                </c:pt>
                <c:pt idx="443">
                  <c:v>0.39600000000000352</c:v>
                </c:pt>
                <c:pt idx="444">
                  <c:v>0.33100000000000351</c:v>
                </c:pt>
                <c:pt idx="445">
                  <c:v>0.42600000000000032</c:v>
                </c:pt>
                <c:pt idx="446">
                  <c:v>0.52800000000000002</c:v>
                </c:pt>
                <c:pt idx="447">
                  <c:v>0.36300000000000032</c:v>
                </c:pt>
                <c:pt idx="448">
                  <c:v>0.38500000000000306</c:v>
                </c:pt>
                <c:pt idx="449">
                  <c:v>0.38800000000000306</c:v>
                </c:pt>
                <c:pt idx="450">
                  <c:v>0.40800000000000008</c:v>
                </c:pt>
                <c:pt idx="451">
                  <c:v>0.47700000000000031</c:v>
                </c:pt>
                <c:pt idx="452">
                  <c:v>0.53600000000000003</c:v>
                </c:pt>
                <c:pt idx="453">
                  <c:v>0.38700000000000306</c:v>
                </c:pt>
                <c:pt idx="454">
                  <c:v>0.56699999999999995</c:v>
                </c:pt>
                <c:pt idx="455">
                  <c:v>0.46500000000000002</c:v>
                </c:pt>
                <c:pt idx="456">
                  <c:v>0.4460000000000004</c:v>
                </c:pt>
                <c:pt idx="457">
                  <c:v>0.45500000000000002</c:v>
                </c:pt>
                <c:pt idx="458">
                  <c:v>0.53100000000000003</c:v>
                </c:pt>
                <c:pt idx="459">
                  <c:v>0.42400000000000032</c:v>
                </c:pt>
                <c:pt idx="460">
                  <c:v>0.41100000000000031</c:v>
                </c:pt>
                <c:pt idx="461">
                  <c:v>0.35700000000000032</c:v>
                </c:pt>
                <c:pt idx="462">
                  <c:v>0.5</c:v>
                </c:pt>
                <c:pt idx="463">
                  <c:v>0.46200000000000002</c:v>
                </c:pt>
                <c:pt idx="464">
                  <c:v>0.51100000000000001</c:v>
                </c:pt>
                <c:pt idx="465">
                  <c:v>0.42700000000000032</c:v>
                </c:pt>
                <c:pt idx="466">
                  <c:v>0.48500000000000032</c:v>
                </c:pt>
                <c:pt idx="467">
                  <c:v>0.53400000000000003</c:v>
                </c:pt>
                <c:pt idx="468">
                  <c:v>0.45300000000000001</c:v>
                </c:pt>
                <c:pt idx="469">
                  <c:v>0.45700000000000002</c:v>
                </c:pt>
                <c:pt idx="470">
                  <c:v>0.56699999999999995</c:v>
                </c:pt>
                <c:pt idx="471">
                  <c:v>0.52</c:v>
                </c:pt>
                <c:pt idx="472">
                  <c:v>0.47300000000000031</c:v>
                </c:pt>
                <c:pt idx="473">
                  <c:v>0.28100000000000008</c:v>
                </c:pt>
                <c:pt idx="474">
                  <c:v>0.31300000000000272</c:v>
                </c:pt>
                <c:pt idx="475">
                  <c:v>0.35000000000000031</c:v>
                </c:pt>
                <c:pt idx="476">
                  <c:v>0.33000000000000335</c:v>
                </c:pt>
                <c:pt idx="477">
                  <c:v>0.32700000000000307</c:v>
                </c:pt>
                <c:pt idx="478">
                  <c:v>0.37500000000000272</c:v>
                </c:pt>
                <c:pt idx="479">
                  <c:v>0.21800000000000044</c:v>
                </c:pt>
                <c:pt idx="480">
                  <c:v>0.20700000000000021</c:v>
                </c:pt>
                <c:pt idx="481">
                  <c:v>0.28100000000000008</c:v>
                </c:pt>
                <c:pt idx="482">
                  <c:v>0.16100000000000023</c:v>
                </c:pt>
                <c:pt idx="483">
                  <c:v>0.14100000000000001</c:v>
                </c:pt>
                <c:pt idx="484">
                  <c:v>0.54500000000000004</c:v>
                </c:pt>
                <c:pt idx="485">
                  <c:v>0.48900000000000032</c:v>
                </c:pt>
                <c:pt idx="486">
                  <c:v>0.45700000000000002</c:v>
                </c:pt>
                <c:pt idx="487">
                  <c:v>0.43300000000000038</c:v>
                </c:pt>
                <c:pt idx="488">
                  <c:v>0.50700000000000001</c:v>
                </c:pt>
                <c:pt idx="489">
                  <c:v>0.29800000000000032</c:v>
                </c:pt>
                <c:pt idx="490">
                  <c:v>0.37300000000000272</c:v>
                </c:pt>
                <c:pt idx="491">
                  <c:v>0.24100000000000021</c:v>
                </c:pt>
              </c:numCache>
            </c:numRef>
          </c:val>
        </c:ser>
        <c:axId val="48629248"/>
        <c:axId val="48630784"/>
      </c:barChart>
      <c:catAx>
        <c:axId val="48629248"/>
        <c:scaling>
          <c:orientation val="minMax"/>
        </c:scaling>
        <c:axPos val="b"/>
        <c:tickLblPos val="nextTo"/>
        <c:crossAx val="48630784"/>
        <c:crosses val="autoZero"/>
        <c:auto val="1"/>
        <c:lblAlgn val="ctr"/>
        <c:lblOffset val="100"/>
      </c:catAx>
      <c:valAx>
        <c:axId val="48630784"/>
        <c:scaling>
          <c:orientation val="minMax"/>
        </c:scaling>
        <c:axPos val="l"/>
        <c:majorGridlines/>
        <c:numFmt formatCode="0.000" sourceLinked="1"/>
        <c:tickLblPos val="nextTo"/>
        <c:crossAx val="48629248"/>
        <c:crosses val="autoZero"/>
        <c:crossBetween val="between"/>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baseline="0"/>
              <a:t>Mean Systemic Risk Premium at Sampled Institutions</a:t>
            </a:r>
            <a:endParaRPr lang="en-US"/>
          </a:p>
        </c:rich>
      </c:tx>
    </c:title>
    <c:plotArea>
      <c:layout/>
      <c:barChart>
        <c:barDir val="col"/>
        <c:grouping val="clustered"/>
        <c:ser>
          <c:idx val="0"/>
          <c:order val="0"/>
          <c:cat>
            <c:strRef>
              <c:f>yrq!$E$3:$E$150</c:f>
              <c:strCache>
                <c:ptCount val="148"/>
                <c:pt idx="3">
                  <c:v>74</c:v>
                </c:pt>
                <c:pt idx="11">
                  <c:v>76</c:v>
                </c:pt>
                <c:pt idx="19">
                  <c:v>78</c:v>
                </c:pt>
                <c:pt idx="27">
                  <c:v>80</c:v>
                </c:pt>
                <c:pt idx="35">
                  <c:v>82</c:v>
                </c:pt>
                <c:pt idx="43">
                  <c:v>84</c:v>
                </c:pt>
                <c:pt idx="51">
                  <c:v>86</c:v>
                </c:pt>
                <c:pt idx="59">
                  <c:v>88</c:v>
                </c:pt>
                <c:pt idx="67">
                  <c:v>90</c:v>
                </c:pt>
                <c:pt idx="75">
                  <c:v>92</c:v>
                </c:pt>
                <c:pt idx="83">
                  <c:v>94</c:v>
                </c:pt>
                <c:pt idx="91">
                  <c:v>96</c:v>
                </c:pt>
                <c:pt idx="99">
                  <c:v>98</c:v>
                </c:pt>
                <c:pt idx="107">
                  <c:v>00</c:v>
                </c:pt>
                <c:pt idx="115">
                  <c:v>02</c:v>
                </c:pt>
                <c:pt idx="123">
                  <c:v>04</c:v>
                </c:pt>
                <c:pt idx="131">
                  <c:v>06</c:v>
                </c:pt>
                <c:pt idx="139">
                  <c:v>08</c:v>
                </c:pt>
                <c:pt idx="147">
                  <c:v>10</c:v>
                </c:pt>
              </c:strCache>
            </c:strRef>
          </c:cat>
          <c:val>
            <c:numRef>
              <c:f>yrq!$DP$3:$DP$150</c:f>
              <c:numCache>
                <c:formatCode>General</c:formatCode>
                <c:ptCount val="148"/>
                <c:pt idx="0">
                  <c:v>-2.6106000000000002E-3</c:v>
                </c:pt>
                <c:pt idx="1">
                  <c:v>-4.5453910000000004</c:v>
                </c:pt>
                <c:pt idx="2">
                  <c:v>0.49595410000000145</c:v>
                </c:pt>
                <c:pt idx="3">
                  <c:v>5.1676399999999845</c:v>
                </c:pt>
                <c:pt idx="4">
                  <c:v>-1.9733570000000065</c:v>
                </c:pt>
                <c:pt idx="5">
                  <c:v>-0.18878390000000078</c:v>
                </c:pt>
                <c:pt idx="6">
                  <c:v>-3.998561</c:v>
                </c:pt>
                <c:pt idx="7">
                  <c:v>-4.9740419999999999</c:v>
                </c:pt>
                <c:pt idx="8">
                  <c:v>-0.20236620000000041</c:v>
                </c:pt>
                <c:pt idx="9">
                  <c:v>-1.17179E-2</c:v>
                </c:pt>
                <c:pt idx="10">
                  <c:v>-9.6874000000000248E-3</c:v>
                </c:pt>
                <c:pt idx="11">
                  <c:v>-1.2906000000000001E-2</c:v>
                </c:pt>
                <c:pt idx="12">
                  <c:v>-1.6970700000000043E-2</c:v>
                </c:pt>
                <c:pt idx="13">
                  <c:v>-3.9943000000000096E-3</c:v>
                </c:pt>
                <c:pt idx="14">
                  <c:v>-3.029120000000014E-2</c:v>
                </c:pt>
                <c:pt idx="15">
                  <c:v>-3.0626910000000001</c:v>
                </c:pt>
                <c:pt idx="16">
                  <c:v>-1.2996639999999948</c:v>
                </c:pt>
                <c:pt idx="17">
                  <c:v>-3.630754</c:v>
                </c:pt>
                <c:pt idx="18">
                  <c:v>-0.4566925</c:v>
                </c:pt>
                <c:pt idx="19">
                  <c:v>-9.9069310000000002</c:v>
                </c:pt>
                <c:pt idx="20">
                  <c:v>-4.4983050000000002</c:v>
                </c:pt>
                <c:pt idx="21">
                  <c:v>-2.0483739999999999</c:v>
                </c:pt>
                <c:pt idx="22">
                  <c:v>-3.2318609999999977</c:v>
                </c:pt>
                <c:pt idx="23">
                  <c:v>-14.506430000000046</c:v>
                </c:pt>
                <c:pt idx="24">
                  <c:v>-13.03693</c:v>
                </c:pt>
                <c:pt idx="25">
                  <c:v>-19.187760000000001</c:v>
                </c:pt>
                <c:pt idx="26">
                  <c:v>-27.682939999999903</c:v>
                </c:pt>
                <c:pt idx="27">
                  <c:v>-14.6853</c:v>
                </c:pt>
                <c:pt idx="28">
                  <c:v>-7.2626249999999946</c:v>
                </c:pt>
                <c:pt idx="29">
                  <c:v>-4.2613250000000003</c:v>
                </c:pt>
                <c:pt idx="30">
                  <c:v>-23.150030000000001</c:v>
                </c:pt>
                <c:pt idx="31">
                  <c:v>-11.96862</c:v>
                </c:pt>
                <c:pt idx="32">
                  <c:v>-31.811250000000108</c:v>
                </c:pt>
                <c:pt idx="33">
                  <c:v>-54.402160000000002</c:v>
                </c:pt>
                <c:pt idx="34">
                  <c:v>-45.965000000000003</c:v>
                </c:pt>
                <c:pt idx="35">
                  <c:v>-23.907889999999988</c:v>
                </c:pt>
                <c:pt idx="36">
                  <c:v>-7.8528109999999716</c:v>
                </c:pt>
                <c:pt idx="37">
                  <c:v>-0.86623680000000003</c:v>
                </c:pt>
                <c:pt idx="38">
                  <c:v>-0.18303870000000041</c:v>
                </c:pt>
                <c:pt idx="39">
                  <c:v>-0.18458720000000078</c:v>
                </c:pt>
                <c:pt idx="40">
                  <c:v>-0.46851290000000145</c:v>
                </c:pt>
                <c:pt idx="41">
                  <c:v>-18.504639999999899</c:v>
                </c:pt>
                <c:pt idx="42">
                  <c:v>-2.29088</c:v>
                </c:pt>
                <c:pt idx="43">
                  <c:v>-6.3301899999999994E-2</c:v>
                </c:pt>
                <c:pt idx="44">
                  <c:v>-1.42918E-2</c:v>
                </c:pt>
                <c:pt idx="45">
                  <c:v>-1.8900000000000154E-5</c:v>
                </c:pt>
                <c:pt idx="46">
                  <c:v>-7.2582000000000367E-3</c:v>
                </c:pt>
                <c:pt idx="47" formatCode="0.00E+00">
                  <c:v>-3.6400000000000358E-7</c:v>
                </c:pt>
                <c:pt idx="48">
                  <c:v>-6.5196000000000377E-3</c:v>
                </c:pt>
                <c:pt idx="49">
                  <c:v>-3.0300000000000157E-5</c:v>
                </c:pt>
                <c:pt idx="50">
                  <c:v>-3.0175199999999999E-2</c:v>
                </c:pt>
                <c:pt idx="51" formatCode="0.00E+00">
                  <c:v>-5.7500000000000519E-7</c:v>
                </c:pt>
                <c:pt idx="52">
                  <c:v>-3.8120000000000005E-4</c:v>
                </c:pt>
                <c:pt idx="53">
                  <c:v>-8.9266000000000068E-3</c:v>
                </c:pt>
                <c:pt idx="54">
                  <c:v>-1.2700000000000073E-4</c:v>
                </c:pt>
                <c:pt idx="55">
                  <c:v>-23.512619999999899</c:v>
                </c:pt>
                <c:pt idx="56">
                  <c:v>-0.29601550000000032</c:v>
                </c:pt>
                <c:pt idx="57">
                  <c:v>-9.5150000000000616E-4</c:v>
                </c:pt>
                <c:pt idx="58">
                  <c:v>-1.8700000000000153E-5</c:v>
                </c:pt>
                <c:pt idx="59" formatCode="0.00E+00">
                  <c:v>-3.210000000000026E-6</c:v>
                </c:pt>
                <c:pt idx="60" formatCode="0.00E+00">
                  <c:v>-6.580000000000053E-6</c:v>
                </c:pt>
                <c:pt idx="61" formatCode="0.00E+00">
                  <c:v>-3.4000000000000259E-6</c:v>
                </c:pt>
                <c:pt idx="62" formatCode="0.00E+00">
                  <c:v>-1.1400000000000155E-8</c:v>
                </c:pt>
                <c:pt idx="63">
                  <c:v>-0.40255200000000002</c:v>
                </c:pt>
                <c:pt idx="64">
                  <c:v>-4.1201199999999945E-2</c:v>
                </c:pt>
                <c:pt idx="65">
                  <c:v>-0.4551674</c:v>
                </c:pt>
                <c:pt idx="66">
                  <c:v>-19.044419999999906</c:v>
                </c:pt>
                <c:pt idx="67">
                  <c:v>-16.484639999999835</c:v>
                </c:pt>
                <c:pt idx="68">
                  <c:v>-5.5093610000000224</c:v>
                </c:pt>
                <c:pt idx="69">
                  <c:v>-0.31835860000000238</c:v>
                </c:pt>
                <c:pt idx="70">
                  <c:v>-0.12922220000000001</c:v>
                </c:pt>
                <c:pt idx="71">
                  <c:v>-0.15563750000000001</c:v>
                </c:pt>
                <c:pt idx="72">
                  <c:v>-1.4417E-3</c:v>
                </c:pt>
                <c:pt idx="73">
                  <c:v>-2.1708000000000001E-3</c:v>
                </c:pt>
                <c:pt idx="74">
                  <c:v>-1.3250000000000021E-4</c:v>
                </c:pt>
                <c:pt idx="75">
                  <c:v>-1.8000000000000146E-5</c:v>
                </c:pt>
                <c:pt idx="76" formatCode="0.00E+00">
                  <c:v>-5.9800000000000571E-6</c:v>
                </c:pt>
                <c:pt idx="77">
                  <c:v>-7.2068800000000002E-2</c:v>
                </c:pt>
                <c:pt idx="78" formatCode="0.00E+00">
                  <c:v>-6.8700000000000931E-10</c:v>
                </c:pt>
                <c:pt idx="79">
                  <c:v>-1.5152000000000021E-3</c:v>
                </c:pt>
                <c:pt idx="80" formatCode="0.00E+00">
                  <c:v>-4.0200000000000124E-7</c:v>
                </c:pt>
                <c:pt idx="81">
                  <c:v>-1.3600000000000121E-5</c:v>
                </c:pt>
                <c:pt idx="82" formatCode="0.00E+00">
                  <c:v>-1.160000000000015E-7</c:v>
                </c:pt>
                <c:pt idx="83">
                  <c:v>-2.8200000000000147E-5</c:v>
                </c:pt>
                <c:pt idx="84" formatCode="0.00E+00">
                  <c:v>-1.0100000000000083E-6</c:v>
                </c:pt>
                <c:pt idx="85" formatCode="0.00E+00">
                  <c:v>-8.4100000000000813E-7</c:v>
                </c:pt>
                <c:pt idx="86" formatCode="0.00E+00">
                  <c:v>-2.8500000000000235E-8</c:v>
                </c:pt>
                <c:pt idx="87" formatCode="0.00E+00">
                  <c:v>-1.4400000000000104E-6</c:v>
                </c:pt>
                <c:pt idx="88">
                  <c:v>-3.7600000000000304E-5</c:v>
                </c:pt>
                <c:pt idx="89" formatCode="0.00E+00">
                  <c:v>-2.9700000000000194E-6</c:v>
                </c:pt>
                <c:pt idx="90" formatCode="0.00E+00">
                  <c:v>-1.2600000000000102E-6</c:v>
                </c:pt>
                <c:pt idx="91">
                  <c:v>-1.1030000000000062E-4</c:v>
                </c:pt>
                <c:pt idx="92">
                  <c:v>-5.3290000000000004E-3</c:v>
                </c:pt>
                <c:pt idx="93">
                  <c:v>-8.3906000000000588E-3</c:v>
                </c:pt>
                <c:pt idx="94">
                  <c:v>-9.8710000000000247E-4</c:v>
                </c:pt>
                <c:pt idx="95">
                  <c:v>-7.60459E-2</c:v>
                </c:pt>
                <c:pt idx="96">
                  <c:v>-1.4552E-3</c:v>
                </c:pt>
                <c:pt idx="97">
                  <c:v>-0.1223876</c:v>
                </c:pt>
                <c:pt idx="98">
                  <c:v>-9.7254520000000007</c:v>
                </c:pt>
                <c:pt idx="99">
                  <c:v>-1.586522</c:v>
                </c:pt>
                <c:pt idx="100">
                  <c:v>-0.32473850000000032</c:v>
                </c:pt>
                <c:pt idx="101">
                  <c:v>-3.2958899999999999E-2</c:v>
                </c:pt>
                <c:pt idx="102">
                  <c:v>-4.1444799999999976E-2</c:v>
                </c:pt>
                <c:pt idx="103">
                  <c:v>-1.9237739999999999</c:v>
                </c:pt>
                <c:pt idx="104">
                  <c:v>-12.51979</c:v>
                </c:pt>
                <c:pt idx="105">
                  <c:v>-6.792611</c:v>
                </c:pt>
                <c:pt idx="106">
                  <c:v>-0.46644880000000088</c:v>
                </c:pt>
                <c:pt idx="107">
                  <c:v>-1.6191689999999999</c:v>
                </c:pt>
                <c:pt idx="108">
                  <c:v>-1.4135659999999934</c:v>
                </c:pt>
                <c:pt idx="109">
                  <c:v>-7.95598E-2</c:v>
                </c:pt>
                <c:pt idx="110">
                  <c:v>-0.53770479999999998</c:v>
                </c:pt>
                <c:pt idx="111">
                  <c:v>-6.270000000000036E-3</c:v>
                </c:pt>
                <c:pt idx="112">
                  <c:v>-1.0285700000000005E-2</c:v>
                </c:pt>
                <c:pt idx="113">
                  <c:v>-7.651970000000001E-2</c:v>
                </c:pt>
                <c:pt idx="114">
                  <c:v>-5.1379729999999855</c:v>
                </c:pt>
                <c:pt idx="115">
                  <c:v>-5.0234589999999955</c:v>
                </c:pt>
                <c:pt idx="116">
                  <c:v>-0.22977249999999999</c:v>
                </c:pt>
                <c:pt idx="117">
                  <c:v>-3.5736400000000001E-2</c:v>
                </c:pt>
                <c:pt idx="118">
                  <c:v>-9.7640000000000064E-4</c:v>
                </c:pt>
                <c:pt idx="119" formatCode="0.00E+00">
                  <c:v>-3.8300000000000218E-6</c:v>
                </c:pt>
                <c:pt idx="120" formatCode="0.00E+00">
                  <c:v>-1.8400000000000218E-8</c:v>
                </c:pt>
                <c:pt idx="121" formatCode="0.00E+00">
                  <c:v>-1.420000000000015E-8</c:v>
                </c:pt>
                <c:pt idx="122" formatCode="0.00E+00">
                  <c:v>-1.7200000000000217E-10</c:v>
                </c:pt>
                <c:pt idx="123" formatCode="0.00E+00">
                  <c:v>-1.2500000000000171E-10</c:v>
                </c:pt>
                <c:pt idx="124" formatCode="0.00E+00">
                  <c:v>-4.6100000000000531E-11</c:v>
                </c:pt>
                <c:pt idx="125" formatCode="0.00E+00">
                  <c:v>-6.4100000000000854E-10</c:v>
                </c:pt>
                <c:pt idx="126" formatCode="0.00E+00">
                  <c:v>-1.1800000000000211E-11</c:v>
                </c:pt>
                <c:pt idx="127" formatCode="0.00E+00">
                  <c:v>-1.7400000000000214E-10</c:v>
                </c:pt>
                <c:pt idx="128" formatCode="0.00E+00">
                  <c:v>-2.6300000000000269E-8</c:v>
                </c:pt>
                <c:pt idx="129" formatCode="0.00E+00">
                  <c:v>-1.4800000000000115E-6</c:v>
                </c:pt>
                <c:pt idx="130" formatCode="0.00E+00">
                  <c:v>-1.6300000000000269E-11</c:v>
                </c:pt>
                <c:pt idx="131" formatCode="0.00E+00">
                  <c:v>-4.0800000000000445E-8</c:v>
                </c:pt>
                <c:pt idx="132" formatCode="0.00E+00">
                  <c:v>-2.0700000000000166E-7</c:v>
                </c:pt>
                <c:pt idx="133">
                  <c:v>-3.3820000000000052E-4</c:v>
                </c:pt>
                <c:pt idx="134">
                  <c:v>-0.65832810000000064</c:v>
                </c:pt>
                <c:pt idx="135">
                  <c:v>-4.0828149999999734</c:v>
                </c:pt>
                <c:pt idx="136">
                  <c:v>-40.619500000000002</c:v>
                </c:pt>
                <c:pt idx="137">
                  <c:v>-14.347110000000001</c:v>
                </c:pt>
                <c:pt idx="138">
                  <c:v>-657.29169999999999</c:v>
                </c:pt>
                <c:pt idx="139">
                  <c:v>-516.33509999999796</c:v>
                </c:pt>
                <c:pt idx="140">
                  <c:v>-2207.2039999999997</c:v>
                </c:pt>
                <c:pt idx="141">
                  <c:v>-314.39890000000003</c:v>
                </c:pt>
                <c:pt idx="142">
                  <c:v>-8.619390000000001</c:v>
                </c:pt>
                <c:pt idx="143">
                  <c:v>-111.2647</c:v>
                </c:pt>
                <c:pt idx="144">
                  <c:v>-0.21758500000000044</c:v>
                </c:pt>
                <c:pt idx="145">
                  <c:v>-2.2985970000000115</c:v>
                </c:pt>
                <c:pt idx="146">
                  <c:v>-1.334746</c:v>
                </c:pt>
                <c:pt idx="147">
                  <c:v>-0.59263060000000001</c:v>
                </c:pt>
              </c:numCache>
            </c:numRef>
          </c:val>
        </c:ser>
        <c:axId val="48651264"/>
        <c:axId val="48681728"/>
      </c:barChart>
      <c:catAx>
        <c:axId val="48651264"/>
        <c:scaling>
          <c:orientation val="minMax"/>
        </c:scaling>
        <c:axPos val="b"/>
        <c:numFmt formatCode="General" sourceLinked="1"/>
        <c:majorTickMark val="none"/>
        <c:tickLblPos val="nextTo"/>
        <c:crossAx val="48681728"/>
        <c:crosses val="autoZero"/>
        <c:auto val="1"/>
        <c:lblAlgn val="ctr"/>
        <c:lblOffset val="100"/>
      </c:catAx>
      <c:valAx>
        <c:axId val="48681728"/>
        <c:scaling>
          <c:orientation val="minMax"/>
        </c:scaling>
        <c:axPos val="l"/>
        <c:majorGridlines/>
        <c:numFmt formatCode="General" sourceLinked="1"/>
        <c:majorTickMark val="none"/>
        <c:tickLblPos val="nextTo"/>
        <c:crossAx val="48651264"/>
        <c:crosses val="autoZero"/>
        <c:crossBetween val="between"/>
      </c:valAx>
    </c:plotArea>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baseline="0"/>
              <a:t>Mean Systemic Risk Premium for</a:t>
            </a:r>
          </a:p>
          <a:p>
            <a:pPr>
              <a:defRPr/>
            </a:pPr>
            <a:r>
              <a:rPr lang="en-US"/>
              <a:t>Large Banks Only</a:t>
            </a:r>
          </a:p>
        </c:rich>
      </c:tx>
    </c:title>
    <c:plotArea>
      <c:layout/>
      <c:barChart>
        <c:barDir val="col"/>
        <c:grouping val="clustered"/>
        <c:ser>
          <c:idx val="0"/>
          <c:order val="0"/>
          <c:cat>
            <c:strRef>
              <c:f>yrq!$E$3:$E$150</c:f>
              <c:strCache>
                <c:ptCount val="148"/>
                <c:pt idx="3">
                  <c:v>74</c:v>
                </c:pt>
                <c:pt idx="11">
                  <c:v>76</c:v>
                </c:pt>
                <c:pt idx="19">
                  <c:v>78</c:v>
                </c:pt>
                <c:pt idx="27">
                  <c:v>80</c:v>
                </c:pt>
                <c:pt idx="35">
                  <c:v>82</c:v>
                </c:pt>
                <c:pt idx="43">
                  <c:v>84</c:v>
                </c:pt>
                <c:pt idx="51">
                  <c:v>86</c:v>
                </c:pt>
                <c:pt idx="59">
                  <c:v>88</c:v>
                </c:pt>
                <c:pt idx="67">
                  <c:v>90</c:v>
                </c:pt>
                <c:pt idx="75">
                  <c:v>92</c:v>
                </c:pt>
                <c:pt idx="83">
                  <c:v>94</c:v>
                </c:pt>
                <c:pt idx="91">
                  <c:v>96</c:v>
                </c:pt>
                <c:pt idx="99">
                  <c:v>98</c:v>
                </c:pt>
                <c:pt idx="107">
                  <c:v>00</c:v>
                </c:pt>
                <c:pt idx="115">
                  <c:v>02</c:v>
                </c:pt>
                <c:pt idx="123">
                  <c:v>04</c:v>
                </c:pt>
                <c:pt idx="131">
                  <c:v>06</c:v>
                </c:pt>
                <c:pt idx="139">
                  <c:v>08</c:v>
                </c:pt>
                <c:pt idx="147">
                  <c:v>10</c:v>
                </c:pt>
              </c:strCache>
            </c:strRef>
          </c:cat>
          <c:val>
            <c:numRef>
              <c:f>yrq!$FL$3:$FL$150</c:f>
              <c:numCache>
                <c:formatCode>General</c:formatCode>
                <c:ptCount val="148"/>
                <c:pt idx="1">
                  <c:v>3.3665119999999997</c:v>
                </c:pt>
                <c:pt idx="2">
                  <c:v>39.102670000000003</c:v>
                </c:pt>
                <c:pt idx="3">
                  <c:v>12.81611</c:v>
                </c:pt>
                <c:pt idx="4">
                  <c:v>0.92312499999999997</c:v>
                </c:pt>
                <c:pt idx="5">
                  <c:v>8.9107000000000266E-3</c:v>
                </c:pt>
                <c:pt idx="6">
                  <c:v>2.9025219999999998</c:v>
                </c:pt>
                <c:pt idx="7">
                  <c:v>6.5851949999999855</c:v>
                </c:pt>
                <c:pt idx="8">
                  <c:v>4.18235E-2</c:v>
                </c:pt>
                <c:pt idx="9">
                  <c:v>3.4935000000000166E-3</c:v>
                </c:pt>
                <c:pt idx="10">
                  <c:v>5.0315000000000134E-3</c:v>
                </c:pt>
                <c:pt idx="11">
                  <c:v>4.7501000000000002E-3</c:v>
                </c:pt>
                <c:pt idx="12">
                  <c:v>6.1688999999999997E-3</c:v>
                </c:pt>
                <c:pt idx="13">
                  <c:v>4.3000000000000113E-4</c:v>
                </c:pt>
                <c:pt idx="14">
                  <c:v>2.1636000000000155E-3</c:v>
                </c:pt>
                <c:pt idx="15">
                  <c:v>2.2900510000000001</c:v>
                </c:pt>
                <c:pt idx="16">
                  <c:v>0.6701283000000029</c:v>
                </c:pt>
                <c:pt idx="17">
                  <c:v>2.6505899999999998</c:v>
                </c:pt>
                <c:pt idx="18">
                  <c:v>0.23518320000000001</c:v>
                </c:pt>
                <c:pt idx="19">
                  <c:v>14.10239</c:v>
                </c:pt>
                <c:pt idx="20">
                  <c:v>2.9053930000000001</c:v>
                </c:pt>
                <c:pt idx="21">
                  <c:v>1.0504150000000001</c:v>
                </c:pt>
                <c:pt idx="22">
                  <c:v>1.92493</c:v>
                </c:pt>
                <c:pt idx="23">
                  <c:v>24.53219</c:v>
                </c:pt>
                <c:pt idx="24">
                  <c:v>61.943809999999999</c:v>
                </c:pt>
                <c:pt idx="25">
                  <c:v>29.714410000000001</c:v>
                </c:pt>
                <c:pt idx="26">
                  <c:v>30.591819999999988</c:v>
                </c:pt>
                <c:pt idx="27">
                  <c:v>19.115810000000035</c:v>
                </c:pt>
                <c:pt idx="28">
                  <c:v>5.6746879999999855</c:v>
                </c:pt>
                <c:pt idx="29">
                  <c:v>3.1660379999999999</c:v>
                </c:pt>
                <c:pt idx="30">
                  <c:v>24.47590999999991</c:v>
                </c:pt>
                <c:pt idx="31">
                  <c:v>10.43695</c:v>
                </c:pt>
                <c:pt idx="32">
                  <c:v>34.697810000000011</c:v>
                </c:pt>
                <c:pt idx="33">
                  <c:v>63.411479999999997</c:v>
                </c:pt>
                <c:pt idx="34">
                  <c:v>53.748220000000003</c:v>
                </c:pt>
                <c:pt idx="35">
                  <c:v>32.32752</c:v>
                </c:pt>
                <c:pt idx="36">
                  <c:v>5.9586670000000224</c:v>
                </c:pt>
                <c:pt idx="37">
                  <c:v>0.47432320000000128</c:v>
                </c:pt>
                <c:pt idx="38">
                  <c:v>9.0442800000000004E-2</c:v>
                </c:pt>
                <c:pt idx="39">
                  <c:v>9.2287199999999986E-2</c:v>
                </c:pt>
                <c:pt idx="40">
                  <c:v>0.24038470000000001</c:v>
                </c:pt>
                <c:pt idx="41">
                  <c:v>11.262550000000006</c:v>
                </c:pt>
                <c:pt idx="42">
                  <c:v>1.328651</c:v>
                </c:pt>
                <c:pt idx="43">
                  <c:v>3.0854699999999999E-2</c:v>
                </c:pt>
                <c:pt idx="44">
                  <c:v>6.6015000000000023E-3</c:v>
                </c:pt>
                <c:pt idx="45" formatCode="0.00E+00">
                  <c:v>6.9000000000000627E-6</c:v>
                </c:pt>
                <c:pt idx="46">
                  <c:v>3.1925000000000052E-3</c:v>
                </c:pt>
                <c:pt idx="47" formatCode="0.00E+00">
                  <c:v>1.160000000000015E-7</c:v>
                </c:pt>
                <c:pt idx="48">
                  <c:v>4.6646999999999999E-3</c:v>
                </c:pt>
                <c:pt idx="49">
                  <c:v>1.5700000000000138E-5</c:v>
                </c:pt>
                <c:pt idx="50">
                  <c:v>1.7484699999999999E-2</c:v>
                </c:pt>
                <c:pt idx="51" formatCode="0.00E+00">
                  <c:v>1.9500000000000229E-7</c:v>
                </c:pt>
                <c:pt idx="52">
                  <c:v>2.0369999999999999E-4</c:v>
                </c:pt>
                <c:pt idx="53">
                  <c:v>4.4063000000000366E-3</c:v>
                </c:pt>
                <c:pt idx="54">
                  <c:v>6.020000000000025E-5</c:v>
                </c:pt>
                <c:pt idx="55">
                  <c:v>60.423210000000012</c:v>
                </c:pt>
                <c:pt idx="56">
                  <c:v>0.21377889999999999</c:v>
                </c:pt>
                <c:pt idx="57">
                  <c:v>4.8360000000000308E-4</c:v>
                </c:pt>
                <c:pt idx="58" formatCode="0.00E+00">
                  <c:v>8.9900000000000664E-6</c:v>
                </c:pt>
                <c:pt idx="59" formatCode="0.00E+00">
                  <c:v>7.880000000000069E-7</c:v>
                </c:pt>
                <c:pt idx="60" formatCode="0.00E+00">
                  <c:v>2.6600000000000258E-6</c:v>
                </c:pt>
                <c:pt idx="61" formatCode="0.00E+00">
                  <c:v>1.3200000000000121E-6</c:v>
                </c:pt>
                <c:pt idx="62" formatCode="0.00E+00">
                  <c:v>8.9800000000001334E-11</c:v>
                </c:pt>
                <c:pt idx="63">
                  <c:v>0.30044550000000031</c:v>
                </c:pt>
                <c:pt idx="64">
                  <c:v>1.9223200000000041E-2</c:v>
                </c:pt>
                <c:pt idx="65">
                  <c:v>0.22798009999999999</c:v>
                </c:pt>
                <c:pt idx="66">
                  <c:v>24.111519999999999</c:v>
                </c:pt>
                <c:pt idx="67">
                  <c:v>27.58720999999991</c:v>
                </c:pt>
                <c:pt idx="68">
                  <c:v>5.0010159999999955</c:v>
                </c:pt>
                <c:pt idx="69">
                  <c:v>0.21881940000000119</c:v>
                </c:pt>
                <c:pt idx="70">
                  <c:v>0.10123180000000002</c:v>
                </c:pt>
                <c:pt idx="71">
                  <c:v>8.8316200000000025E-2</c:v>
                </c:pt>
                <c:pt idx="72" formatCode="0.00E+00">
                  <c:v>9.4700000000000838E-6</c:v>
                </c:pt>
                <c:pt idx="73">
                  <c:v>5.5510000000000303E-4</c:v>
                </c:pt>
                <c:pt idx="74">
                  <c:v>3.9800000000000276E-5</c:v>
                </c:pt>
                <c:pt idx="75" formatCode="0.00E+00">
                  <c:v>6.9400000000001643E-17</c:v>
                </c:pt>
                <c:pt idx="76" formatCode="0.00E+00">
                  <c:v>9.0800000000000787E-7</c:v>
                </c:pt>
                <c:pt idx="77">
                  <c:v>4.5061900000000023E-2</c:v>
                </c:pt>
                <c:pt idx="78" formatCode="0.00E+00">
                  <c:v>1.9700000000000309E-10</c:v>
                </c:pt>
                <c:pt idx="79" formatCode="0.00E+00">
                  <c:v>9.3300000000000816E-7</c:v>
                </c:pt>
                <c:pt idx="80" formatCode="0.00E+00">
                  <c:v>4.3500000000000396E-8</c:v>
                </c:pt>
                <c:pt idx="81" formatCode="0.00E+00">
                  <c:v>4.6000000000000327E-7</c:v>
                </c:pt>
                <c:pt idx="82" formatCode="0.00E+00">
                  <c:v>1.0600000000000239E-17</c:v>
                </c:pt>
                <c:pt idx="83" formatCode="0.00E+00">
                  <c:v>5.5900000000000405E-6</c:v>
                </c:pt>
                <c:pt idx="84" formatCode="0.00E+00">
                  <c:v>1.5500000000000172E-7</c:v>
                </c:pt>
                <c:pt idx="85" formatCode="0.00E+00">
                  <c:v>2.1500000000000264E-10</c:v>
                </c:pt>
                <c:pt idx="86" formatCode="0.00E+00">
                  <c:v>-1.5100000000000275E-14</c:v>
                </c:pt>
                <c:pt idx="87" formatCode="0.00E+00">
                  <c:v>1.8100000000000185E-7</c:v>
                </c:pt>
                <c:pt idx="88" formatCode="0.00E+00">
                  <c:v>8.1100000000000477E-6</c:v>
                </c:pt>
                <c:pt idx="89" formatCode="0.00E+00">
                  <c:v>4.3300000000000426E-7</c:v>
                </c:pt>
                <c:pt idx="90" formatCode="0.00E+00">
                  <c:v>8.2900000000000656E-8</c:v>
                </c:pt>
                <c:pt idx="91" formatCode="0.00E+00">
                  <c:v>3.610000000000026E-6</c:v>
                </c:pt>
                <c:pt idx="92">
                  <c:v>1.4862000000000041E-3</c:v>
                </c:pt>
                <c:pt idx="93">
                  <c:v>2.4593000000000002E-3</c:v>
                </c:pt>
                <c:pt idx="94">
                  <c:v>3.1100000000000187E-5</c:v>
                </c:pt>
                <c:pt idx="95">
                  <c:v>1.6579099999999999E-2</c:v>
                </c:pt>
                <c:pt idx="96" formatCode="0.00E+00">
                  <c:v>9.0100000000000611E-6</c:v>
                </c:pt>
                <c:pt idx="97">
                  <c:v>2.9700000000000149E-5</c:v>
                </c:pt>
                <c:pt idx="98">
                  <c:v>3.1777350000000002</c:v>
                </c:pt>
                <c:pt idx="99">
                  <c:v>0.39039350000000145</c:v>
                </c:pt>
                <c:pt idx="100">
                  <c:v>7.3579000000000014E-3</c:v>
                </c:pt>
                <c:pt idx="101">
                  <c:v>9.4810000000000228E-4</c:v>
                </c:pt>
                <c:pt idx="102">
                  <c:v>2.2506000000000002E-3</c:v>
                </c:pt>
                <c:pt idx="103">
                  <c:v>0.70594259999999998</c:v>
                </c:pt>
                <c:pt idx="104">
                  <c:v>9.0499409999999987</c:v>
                </c:pt>
                <c:pt idx="105">
                  <c:v>3.6203140000000116</c:v>
                </c:pt>
                <c:pt idx="106">
                  <c:v>1.6401900000000001E-2</c:v>
                </c:pt>
                <c:pt idx="107">
                  <c:v>0.35542200000000163</c:v>
                </c:pt>
                <c:pt idx="108">
                  <c:v>5.5193000000000134E-3</c:v>
                </c:pt>
                <c:pt idx="109">
                  <c:v>-1.0947000000000001E-3</c:v>
                </c:pt>
                <c:pt idx="112">
                  <c:v>7.9400000000000602E-5</c:v>
                </c:pt>
                <c:pt idx="113">
                  <c:v>-2.1200000000000183E-5</c:v>
                </c:pt>
                <c:pt idx="114">
                  <c:v>2.5179149999999999</c:v>
                </c:pt>
                <c:pt idx="115">
                  <c:v>2.6831170000000162</c:v>
                </c:pt>
                <c:pt idx="116">
                  <c:v>2.1997699999999999E-2</c:v>
                </c:pt>
                <c:pt idx="117">
                  <c:v>3.8700000000000202E-5</c:v>
                </c:pt>
                <c:pt idx="118" formatCode="0.00E+00">
                  <c:v>-2.3800000000000208E-7</c:v>
                </c:pt>
                <c:pt idx="119" formatCode="0.00E+00">
                  <c:v>-1.7400000000000267E-12</c:v>
                </c:pt>
                <c:pt idx="120" formatCode="0.00E+00">
                  <c:v>-9.7400000000001083E-12</c:v>
                </c:pt>
                <c:pt idx="121" formatCode="0.00E+00">
                  <c:v>-5.2300000000000824E-11</c:v>
                </c:pt>
                <c:pt idx="122" formatCode="0.00E+00">
                  <c:v>-2.6600000000000543E-15</c:v>
                </c:pt>
                <c:pt idx="123" formatCode="0.00E+00">
                  <c:v>-1.330000000000023E-12</c:v>
                </c:pt>
                <c:pt idx="124" formatCode="0.00E+00">
                  <c:v>-3.1400000000000516E-12</c:v>
                </c:pt>
                <c:pt idx="125" formatCode="0.00E+00">
                  <c:v>-9.7300000000000894E-10</c:v>
                </c:pt>
                <c:pt idx="126" formatCode="0.00E+00">
                  <c:v>-2.1000000000000367E-12</c:v>
                </c:pt>
                <c:pt idx="127" formatCode="0.00E+00">
                  <c:v>-2.7100000000000406E-11</c:v>
                </c:pt>
                <c:pt idx="128" formatCode="0.00E+00">
                  <c:v>-2.080000000000042E-14</c:v>
                </c:pt>
                <c:pt idx="129" formatCode="0.00E+00">
                  <c:v>-4.6800000000000371E-7</c:v>
                </c:pt>
                <c:pt idx="130" formatCode="0.00E+00">
                  <c:v>-1.3000000000000202E-11</c:v>
                </c:pt>
                <c:pt idx="131" formatCode="0.00E+00">
                  <c:v>-1.480000000000046E-24</c:v>
                </c:pt>
                <c:pt idx="132" formatCode="0.00E+00">
                  <c:v>-3.5800000000000426E-8</c:v>
                </c:pt>
                <c:pt idx="133" formatCode="0.00E+00">
                  <c:v>-3.2600000000000539E-11</c:v>
                </c:pt>
                <c:pt idx="134">
                  <c:v>0.19673650000000001</c:v>
                </c:pt>
                <c:pt idx="135">
                  <c:v>0.69476020000000005</c:v>
                </c:pt>
                <c:pt idx="136">
                  <c:v>7.4412040000000124</c:v>
                </c:pt>
                <c:pt idx="137">
                  <c:v>0.83844859999999999</c:v>
                </c:pt>
                <c:pt idx="138">
                  <c:v>171.33120000000065</c:v>
                </c:pt>
                <c:pt idx="139">
                  <c:v>270.32009999999963</c:v>
                </c:pt>
                <c:pt idx="140">
                  <c:v>426.04399999999993</c:v>
                </c:pt>
                <c:pt idx="141">
                  <c:v>110.41820000000033</c:v>
                </c:pt>
                <c:pt idx="142">
                  <c:v>0.85241659999999708</c:v>
                </c:pt>
                <c:pt idx="143">
                  <c:v>0.70367830000000064</c:v>
                </c:pt>
                <c:pt idx="144">
                  <c:v>-1.8779799999999999E-2</c:v>
                </c:pt>
                <c:pt idx="145">
                  <c:v>2.5723259999999977</c:v>
                </c:pt>
                <c:pt idx="146">
                  <c:v>0.93486579999999997</c:v>
                </c:pt>
                <c:pt idx="147">
                  <c:v>-0.24442120000000078</c:v>
                </c:pt>
              </c:numCache>
            </c:numRef>
          </c:val>
        </c:ser>
        <c:axId val="48718208"/>
        <c:axId val="48719744"/>
      </c:barChart>
      <c:catAx>
        <c:axId val="48718208"/>
        <c:scaling>
          <c:orientation val="minMax"/>
        </c:scaling>
        <c:axPos val="b"/>
        <c:numFmt formatCode="General" sourceLinked="1"/>
        <c:majorTickMark val="none"/>
        <c:tickLblPos val="nextTo"/>
        <c:crossAx val="48719744"/>
        <c:crosses val="autoZero"/>
        <c:auto val="1"/>
        <c:lblAlgn val="ctr"/>
        <c:lblOffset val="100"/>
      </c:catAx>
      <c:valAx>
        <c:axId val="48719744"/>
        <c:scaling>
          <c:orientation val="minMax"/>
        </c:scaling>
        <c:axPos val="l"/>
        <c:majorGridlines/>
        <c:numFmt formatCode="General" sourceLinked="1"/>
        <c:majorTickMark val="none"/>
        <c:tickLblPos val="nextTo"/>
        <c:crossAx val="48718208"/>
        <c:crosses val="autoZero"/>
        <c:crossBetween val="between"/>
      </c:valAx>
    </c:plotArea>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604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604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604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7E3D7A1F-EB58-49FF-B0CD-5663C0987E6A}" type="slidenum">
              <a:rPr lang="en-US"/>
              <a:pPr>
                <a:defRPr/>
              </a:pPr>
              <a:t>‹#›</a:t>
            </a:fld>
            <a:endParaRPr lang="en-US"/>
          </a:p>
        </p:txBody>
      </p:sp>
    </p:spTree>
    <p:extLst>
      <p:ext uri="{BB962C8B-B14F-4D97-AF65-F5344CB8AC3E}">
        <p14:creationId xmlns:p14="http://schemas.microsoft.com/office/powerpoint/2010/main" xmlns="" val="2249555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Haga clic para modificar el estilo de texto del patrón</a:t>
            </a:r>
          </a:p>
          <a:p>
            <a:pPr lvl="1"/>
            <a:r>
              <a:rPr lang="en-US" noProof="0" smtClean="0"/>
              <a:t>Segundo nivel</a:t>
            </a:r>
          </a:p>
          <a:p>
            <a:pPr lvl="2"/>
            <a:r>
              <a:rPr lang="en-US" noProof="0" smtClean="0"/>
              <a:t>Tercer nivel</a:t>
            </a:r>
          </a:p>
          <a:p>
            <a:pPr lvl="3"/>
            <a:r>
              <a:rPr lang="en-US" noProof="0" smtClean="0"/>
              <a:t>Cuarto nivel</a:t>
            </a:r>
          </a:p>
          <a:p>
            <a:pPr lvl="4"/>
            <a:r>
              <a:rPr lang="en-US" noProof="0" smtClean="0"/>
              <a:t>Quinto nivel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DBA6D7D-2E12-4239-AC22-A5462CE1B61B}" type="slidenum">
              <a:rPr lang="en-US"/>
              <a:pPr>
                <a:defRPr/>
              </a:pPr>
              <a:t>‹#›</a:t>
            </a:fld>
            <a:endParaRPr lang="en-US"/>
          </a:p>
        </p:txBody>
      </p:sp>
    </p:spTree>
    <p:extLst>
      <p:ext uri="{BB962C8B-B14F-4D97-AF65-F5344CB8AC3E}">
        <p14:creationId xmlns:p14="http://schemas.microsoft.com/office/powerpoint/2010/main" xmlns="" val="20610606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2CA358F6-01C7-4629-B241-E073125A28F8}" type="slidenum">
              <a:rPr lang="en-US" smtClean="0"/>
              <a:pPr/>
              <a:t>1</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DBA6D7D-2E12-4239-AC22-A5462CE1B61B}" type="slidenum">
              <a:rPr lang="en-US" smtClean="0"/>
              <a:pPr>
                <a:defRPr/>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s-ES"/>
          </a:p>
        </p:txBody>
      </p:sp>
      <p:sp>
        <p:nvSpPr>
          <p:cNvPr id="17" name="Footer Placeholder 16"/>
          <p:cNvSpPr>
            <a:spLocks noGrp="1"/>
          </p:cNvSpPr>
          <p:nvPr>
            <p:ph type="ftr" sz="quarter" idx="11"/>
          </p:nvPr>
        </p:nvSpPr>
        <p:spPr/>
        <p:txBody>
          <a:bodyPr/>
          <a:lstStyle/>
          <a:p>
            <a:pPr>
              <a:defRPr/>
            </a:pPr>
            <a:endParaRPr lang="es-ES"/>
          </a:p>
        </p:txBody>
      </p:sp>
      <p:sp>
        <p:nvSpPr>
          <p:cNvPr id="29" name="Slide Number Placeholder 28"/>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s-ES"/>
          </a:p>
        </p:txBody>
      </p:sp>
      <p:sp>
        <p:nvSpPr>
          <p:cNvPr id="5" name="Footer Placeholder 4"/>
          <p:cNvSpPr>
            <a:spLocks noGrp="1"/>
          </p:cNvSpPr>
          <p:nvPr>
            <p:ph type="ftr" sz="quarter" idx="11"/>
          </p:nvPr>
        </p:nvSpPr>
        <p:spPr/>
        <p:txBody>
          <a:bodyPr/>
          <a:lstStyle/>
          <a:p>
            <a:pPr>
              <a:defRPr/>
            </a:pPr>
            <a:endParaRPr lang="es-E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B43975FF-D85E-4722-8027-881DCC13A3B8}" type="slidenum">
              <a:rPr lang="es-ES" smtClean="0"/>
              <a:pPr>
                <a:defRPr/>
              </a:pPr>
              <a:t>‹#›</a:t>
            </a:fld>
            <a:endParaRPr lang="es-ES"/>
          </a:p>
        </p:txBody>
      </p:sp>
    </p:spTree>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s-ES"/>
          </a:p>
        </p:txBody>
      </p:sp>
      <p:sp>
        <p:nvSpPr>
          <p:cNvPr id="4" name="Footer Placeholder 3"/>
          <p:cNvSpPr>
            <a:spLocks noGrp="1"/>
          </p:cNvSpPr>
          <p:nvPr>
            <p:ph type="ftr" sz="quarter" idx="11"/>
          </p:nvPr>
        </p:nvSpPr>
        <p:spPr/>
        <p:txBody>
          <a:bodyPr/>
          <a:lstStyle/>
          <a:p>
            <a:pPr>
              <a:defRPr/>
            </a:pPr>
            <a:endParaRPr lang="es-ES"/>
          </a:p>
        </p:txBody>
      </p:sp>
      <p:sp>
        <p:nvSpPr>
          <p:cNvPr id="5" name="Slide Number Placeholder 4"/>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AC1EFB48-4B49-4E29-980C-87BF79272D56}" type="slidenum">
              <a:rPr lang="es-ES" smtClean="0"/>
              <a:pPr>
                <a:defRPr/>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B43975FF-D85E-4722-8027-881DCC13A3B8}" type="slidenum">
              <a:rPr lang="es-ES" smtClean="0"/>
              <a:pPr>
                <a:defRPr/>
              </a:pPr>
              <a:t>‹#›</a:t>
            </a:fld>
            <a:endParaRPr lang="es-E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s-E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s-E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B43975FF-D85E-4722-8027-881DCC13A3B8}" type="slidenum">
              <a:rPr lang="es-ES" smtClean="0"/>
              <a:pPr>
                <a:defRPr/>
              </a:pPr>
              <a:t>‹#›</a:t>
            </a:fld>
            <a:endParaRPr lang="es-ES"/>
          </a:p>
        </p:txBody>
      </p:sp>
    </p:spTree>
  </p:cSld>
  <p:clrMap bg1="dk1" tx1="lt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3568" y="1844824"/>
            <a:ext cx="7772400" cy="1470025"/>
          </a:xfrm>
        </p:spPr>
        <p:txBody>
          <a:bodyPr>
            <a:noAutofit/>
          </a:bodyPr>
          <a:lstStyle/>
          <a:p>
            <a:pPr algn="ctr" eaLnBrk="1" fontAlgn="auto" hangingPunct="1">
              <a:spcAft>
                <a:spcPts val="0"/>
              </a:spcAft>
              <a:defRPr/>
            </a:pPr>
            <a:r>
              <a:rPr lang="en-US" sz="4000" b="1" dirty="0" smtClean="0">
                <a:solidFill>
                  <a:schemeClr val="tx1"/>
                </a:solidFill>
              </a:rPr>
              <a:t>SYSTEMIC RISK AT US BANKS DURING 1974-2010</a:t>
            </a:r>
            <a:endParaRPr lang="en-US" sz="4000" b="1" dirty="0">
              <a:solidFill>
                <a:schemeClr val="tx1"/>
              </a:solidFill>
            </a:endParaRPr>
          </a:p>
        </p:txBody>
      </p:sp>
      <p:sp>
        <p:nvSpPr>
          <p:cNvPr id="9219" name="Rectangle 3"/>
          <p:cNvSpPr>
            <a:spLocks noGrp="1" noChangeArrowheads="1"/>
          </p:cNvSpPr>
          <p:nvPr>
            <p:ph type="subTitle" idx="1"/>
          </p:nvPr>
        </p:nvSpPr>
        <p:spPr>
          <a:xfrm>
            <a:off x="2411760" y="4293096"/>
            <a:ext cx="4249737" cy="1752600"/>
          </a:xfrm>
        </p:spPr>
        <p:txBody>
          <a:bodyPr>
            <a:normAutofit/>
          </a:bodyPr>
          <a:lstStyle/>
          <a:p>
            <a:pPr eaLnBrk="1" hangingPunct="1">
              <a:defRPr/>
            </a:pPr>
            <a:r>
              <a:rPr lang="en-US" sz="1800" b="1" dirty="0" err="1" smtClean="0"/>
              <a:t>Armen</a:t>
            </a:r>
            <a:r>
              <a:rPr lang="en-US" sz="1800" b="1" dirty="0" smtClean="0"/>
              <a:t> </a:t>
            </a:r>
            <a:r>
              <a:rPr lang="en-US" sz="1800" b="1" dirty="0" err="1" smtClean="0"/>
              <a:t>Hovakimian</a:t>
            </a:r>
            <a:r>
              <a:rPr lang="en-US" sz="1800" dirty="0" smtClean="0"/>
              <a:t>, Baruch College</a:t>
            </a:r>
          </a:p>
          <a:p>
            <a:pPr eaLnBrk="1" hangingPunct="1">
              <a:defRPr/>
            </a:pPr>
            <a:r>
              <a:rPr lang="en-US" sz="1800" b="1" dirty="0" smtClean="0"/>
              <a:t>Edward  J. Kane</a:t>
            </a:r>
            <a:r>
              <a:rPr lang="en-US" sz="1800" dirty="0" smtClean="0"/>
              <a:t> , Boston College</a:t>
            </a:r>
          </a:p>
          <a:p>
            <a:pPr eaLnBrk="1" hangingPunct="1">
              <a:defRPr/>
            </a:pPr>
            <a:r>
              <a:rPr lang="en-US" sz="1800" b="1" dirty="0" smtClean="0"/>
              <a:t>Luc </a:t>
            </a:r>
            <a:r>
              <a:rPr lang="en-US" sz="1800" b="1" dirty="0" err="1" smtClean="0"/>
              <a:t>Laeven</a:t>
            </a:r>
            <a:r>
              <a:rPr lang="en-US" sz="1800" dirty="0" smtClean="0"/>
              <a:t>, IMF</a:t>
            </a:r>
          </a:p>
        </p:txBody>
      </p:sp>
      <p:sp>
        <p:nvSpPr>
          <p:cNvPr id="2" name="TextBox 1"/>
          <p:cNvSpPr txBox="1"/>
          <p:nvPr/>
        </p:nvSpPr>
        <p:spPr>
          <a:xfrm>
            <a:off x="5724128" y="188640"/>
            <a:ext cx="2340256" cy="646331"/>
          </a:xfrm>
          <a:prstGeom prst="rect">
            <a:avLst/>
          </a:prstGeom>
          <a:noFill/>
        </p:spPr>
        <p:txBody>
          <a:bodyPr wrap="none" rtlCol="0">
            <a:spAutoFit/>
          </a:bodyPr>
          <a:lstStyle/>
          <a:p>
            <a:r>
              <a:rPr lang="en-US" sz="1200" dirty="0" smtClean="0"/>
              <a:t>18th Dubrovnik conference</a:t>
            </a:r>
          </a:p>
          <a:p>
            <a:r>
              <a:rPr lang="en-US" sz="1200" dirty="0" smtClean="0"/>
              <a:t>CROATIAN NATIONAL BANK</a:t>
            </a:r>
          </a:p>
          <a:p>
            <a:r>
              <a:rPr lang="en-US" sz="1200" dirty="0" smtClean="0"/>
              <a:t>JUNE, 2012</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What Happens to Balance Sheets of Taxpayers and Solvent Banks when Shock Hits their Assets and Three TBFU Banks?</a:t>
            </a:r>
            <a:endParaRPr lang="en-US" sz="32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10</a:t>
            </a:fld>
            <a:endParaRPr lang="es-ES"/>
          </a:p>
        </p:txBody>
      </p:sp>
      <p:cxnSp>
        <p:nvCxnSpPr>
          <p:cNvPr id="6" name="Straight Connector 5"/>
          <p:cNvCxnSpPr/>
          <p:nvPr/>
        </p:nvCxnSpPr>
        <p:spPr>
          <a:xfrm>
            <a:off x="2123728" y="2348880"/>
            <a:ext cx="5556423"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Straight Connector 7"/>
          <p:cNvCxnSpPr/>
          <p:nvPr/>
        </p:nvCxnSpPr>
        <p:spPr>
          <a:xfrm>
            <a:off x="4572000" y="2348880"/>
            <a:ext cx="0" cy="2088232"/>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p:nvPr/>
        </p:nvSpPr>
        <p:spPr>
          <a:xfrm>
            <a:off x="2123728" y="2668270"/>
            <a:ext cx="931665" cy="369332"/>
          </a:xfrm>
          <a:prstGeom prst="rect">
            <a:avLst/>
          </a:prstGeom>
          <a:noFill/>
        </p:spPr>
        <p:txBody>
          <a:bodyPr wrap="none" rtlCol="0">
            <a:spAutoFit/>
          </a:bodyPr>
          <a:lstStyle/>
          <a:p>
            <a:r>
              <a:rPr lang="en-US" dirty="0" smtClean="0"/>
              <a:t>Assets</a:t>
            </a:r>
            <a:endParaRPr lang="en-US" dirty="0"/>
          </a:p>
        </p:txBody>
      </p:sp>
      <p:sp>
        <p:nvSpPr>
          <p:cNvPr id="12" name="TextBox 11"/>
          <p:cNvSpPr txBox="1"/>
          <p:nvPr/>
        </p:nvSpPr>
        <p:spPr>
          <a:xfrm>
            <a:off x="4860032" y="2682993"/>
            <a:ext cx="2541017" cy="1477328"/>
          </a:xfrm>
          <a:prstGeom prst="rect">
            <a:avLst/>
          </a:prstGeom>
          <a:noFill/>
        </p:spPr>
        <p:txBody>
          <a:bodyPr wrap="none" rtlCol="0">
            <a:spAutoFit/>
          </a:bodyPr>
          <a:lstStyle/>
          <a:p>
            <a:r>
              <a:rPr lang="en-US" dirty="0" smtClean="0"/>
              <a:t>Debt</a:t>
            </a:r>
          </a:p>
          <a:p>
            <a:endParaRPr lang="en-US" dirty="0"/>
          </a:p>
          <a:p>
            <a:r>
              <a:rPr lang="en-US" dirty="0" smtClean="0"/>
              <a:t>TBTF Guarantees </a:t>
            </a:r>
          </a:p>
          <a:p>
            <a:endParaRPr lang="en-US" dirty="0"/>
          </a:p>
          <a:p>
            <a:r>
              <a:rPr lang="en-US" dirty="0" smtClean="0"/>
              <a:t>Economic Net Worth</a:t>
            </a:r>
            <a:endParaRPr lang="en-US" dirty="0"/>
          </a:p>
        </p:txBody>
      </p:sp>
      <p:sp>
        <p:nvSpPr>
          <p:cNvPr id="14" name="TextBox 13"/>
          <p:cNvSpPr txBox="1"/>
          <p:nvPr/>
        </p:nvSpPr>
        <p:spPr>
          <a:xfrm>
            <a:off x="3563888" y="2682993"/>
            <a:ext cx="627095" cy="369332"/>
          </a:xfrm>
          <a:prstGeom prst="rect">
            <a:avLst/>
          </a:prstGeom>
          <a:noFill/>
        </p:spPr>
        <p:txBody>
          <a:bodyPr wrap="none" rtlCol="0">
            <a:spAutoFit/>
          </a:bodyPr>
          <a:lstStyle/>
          <a:p>
            <a:r>
              <a:rPr lang="en-US" dirty="0" smtClean="0"/>
              <a:t>500</a:t>
            </a:r>
            <a:endParaRPr lang="en-US" dirty="0"/>
          </a:p>
        </p:txBody>
      </p:sp>
      <p:sp>
        <p:nvSpPr>
          <p:cNvPr id="15" name="TextBox 14"/>
          <p:cNvSpPr txBox="1"/>
          <p:nvPr/>
        </p:nvSpPr>
        <p:spPr>
          <a:xfrm>
            <a:off x="6342086" y="2682993"/>
            <a:ext cx="627095" cy="369332"/>
          </a:xfrm>
          <a:prstGeom prst="rect">
            <a:avLst/>
          </a:prstGeom>
          <a:noFill/>
        </p:spPr>
        <p:txBody>
          <a:bodyPr wrap="none" rtlCol="0">
            <a:spAutoFit/>
          </a:bodyPr>
          <a:lstStyle/>
          <a:p>
            <a:r>
              <a:rPr lang="en-US" dirty="0" smtClean="0"/>
              <a:t>400</a:t>
            </a:r>
            <a:endParaRPr lang="en-US" dirty="0"/>
          </a:p>
        </p:txBody>
      </p:sp>
      <p:sp>
        <p:nvSpPr>
          <p:cNvPr id="16" name="TextBox 15"/>
          <p:cNvSpPr txBox="1"/>
          <p:nvPr/>
        </p:nvSpPr>
        <p:spPr>
          <a:xfrm>
            <a:off x="7181938" y="3238413"/>
            <a:ext cx="332142" cy="369332"/>
          </a:xfrm>
          <a:prstGeom prst="rect">
            <a:avLst/>
          </a:prstGeom>
          <a:noFill/>
        </p:spPr>
        <p:txBody>
          <a:bodyPr wrap="none" rtlCol="0">
            <a:spAutoFit/>
          </a:bodyPr>
          <a:lstStyle/>
          <a:p>
            <a:r>
              <a:rPr lang="en-US" dirty="0" smtClean="0"/>
              <a:t>3</a:t>
            </a:r>
            <a:endParaRPr lang="en-US" dirty="0"/>
          </a:p>
        </p:txBody>
      </p:sp>
      <p:sp>
        <p:nvSpPr>
          <p:cNvPr id="17" name="TextBox 16"/>
          <p:cNvSpPr txBox="1"/>
          <p:nvPr/>
        </p:nvSpPr>
        <p:spPr>
          <a:xfrm>
            <a:off x="7567761" y="3747418"/>
            <a:ext cx="479618" cy="369332"/>
          </a:xfrm>
          <a:prstGeom prst="rect">
            <a:avLst/>
          </a:prstGeom>
          <a:noFill/>
        </p:spPr>
        <p:txBody>
          <a:bodyPr wrap="none" rtlCol="0">
            <a:spAutoFit/>
          </a:bodyPr>
          <a:lstStyle/>
          <a:p>
            <a:r>
              <a:rPr lang="en-US" dirty="0" smtClean="0"/>
              <a:t>97</a:t>
            </a:r>
            <a:endParaRPr lang="en-US" dirty="0"/>
          </a:p>
        </p:txBody>
      </p:sp>
      <p:sp>
        <p:nvSpPr>
          <p:cNvPr id="18" name="TextBox 17"/>
          <p:cNvSpPr txBox="1"/>
          <p:nvPr/>
        </p:nvSpPr>
        <p:spPr>
          <a:xfrm>
            <a:off x="3532105" y="2685837"/>
            <a:ext cx="627095" cy="369332"/>
          </a:xfrm>
          <a:prstGeom prst="rect">
            <a:avLst/>
          </a:prstGeom>
          <a:noFill/>
        </p:spPr>
        <p:txBody>
          <a:bodyPr wrap="none" rtlCol="0">
            <a:spAutoFit/>
          </a:bodyPr>
          <a:lstStyle/>
          <a:p>
            <a:r>
              <a:rPr lang="en-US" dirty="0" smtClean="0"/>
              <a:t>450</a:t>
            </a:r>
            <a:endParaRPr lang="en-US" dirty="0"/>
          </a:p>
        </p:txBody>
      </p:sp>
      <p:sp>
        <p:nvSpPr>
          <p:cNvPr id="19" name="TextBox 18"/>
          <p:cNvSpPr txBox="1"/>
          <p:nvPr/>
        </p:nvSpPr>
        <p:spPr>
          <a:xfrm>
            <a:off x="7348009" y="3236991"/>
            <a:ext cx="332142" cy="369332"/>
          </a:xfrm>
          <a:prstGeom prst="rect">
            <a:avLst/>
          </a:prstGeom>
          <a:noFill/>
        </p:spPr>
        <p:txBody>
          <a:bodyPr wrap="none" rtlCol="0">
            <a:spAutoFit/>
          </a:bodyPr>
          <a:lstStyle/>
          <a:p>
            <a:r>
              <a:rPr lang="en-US" dirty="0" smtClean="0"/>
              <a:t>2</a:t>
            </a:r>
            <a:endParaRPr lang="en-US" dirty="0"/>
          </a:p>
        </p:txBody>
      </p:sp>
      <p:sp>
        <p:nvSpPr>
          <p:cNvPr id="20" name="TextBox 19"/>
          <p:cNvSpPr txBox="1"/>
          <p:nvPr/>
        </p:nvSpPr>
        <p:spPr>
          <a:xfrm>
            <a:off x="7567761" y="3747418"/>
            <a:ext cx="479618" cy="369332"/>
          </a:xfrm>
          <a:prstGeom prst="rect">
            <a:avLst/>
          </a:prstGeom>
          <a:noFill/>
        </p:spPr>
        <p:txBody>
          <a:bodyPr wrap="none" rtlCol="0">
            <a:spAutoFit/>
          </a:bodyPr>
          <a:lstStyle/>
          <a:p>
            <a:r>
              <a:rPr lang="en-US" dirty="0" smtClean="0"/>
              <a:t>28</a:t>
            </a:r>
            <a:endParaRPr lang="en-US" dirty="0"/>
          </a:p>
        </p:txBody>
      </p:sp>
      <p:sp>
        <p:nvSpPr>
          <p:cNvPr id="21" name="TextBox 20"/>
          <p:cNvSpPr txBox="1"/>
          <p:nvPr/>
        </p:nvSpPr>
        <p:spPr>
          <a:xfrm>
            <a:off x="6343564" y="2690138"/>
            <a:ext cx="2768194" cy="369332"/>
          </a:xfrm>
          <a:prstGeom prst="rect">
            <a:avLst/>
          </a:prstGeom>
          <a:noFill/>
        </p:spPr>
        <p:txBody>
          <a:bodyPr wrap="none" rtlCol="0">
            <a:spAutoFit/>
          </a:bodyPr>
          <a:lstStyle/>
          <a:p>
            <a:r>
              <a:rPr lang="en-US" dirty="0" smtClean="0"/>
              <a:t>390 </a:t>
            </a:r>
            <a:r>
              <a:rPr lang="en-US" sz="1200" dirty="0" smtClean="0"/>
              <a:t>(due to limited debt relief)</a:t>
            </a:r>
            <a:endParaRPr lang="en-US" sz="1200" dirty="0"/>
          </a:p>
        </p:txBody>
      </p:sp>
    </p:spTree>
    <p:extLst>
      <p:ext uri="{BB962C8B-B14F-4D97-AF65-F5344CB8AC3E}">
        <p14:creationId xmlns:p14="http://schemas.microsoft.com/office/powerpoint/2010/main" xmlns="" val="840860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7" grpId="0"/>
      <p:bldP spid="18" grpId="0"/>
      <p:bldP spid="19" grpId="0"/>
      <p:bldP spid="20"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Economic Reporting Principles be Damned</a:t>
            </a:r>
            <a:endParaRPr lang="en-US" dirty="0"/>
          </a:p>
        </p:txBody>
      </p:sp>
      <p:sp>
        <p:nvSpPr>
          <p:cNvPr id="18434" name="Date Placeholder 1"/>
          <p:cNvSpPr>
            <a:spLocks noGrp="1"/>
          </p:cNvSpPr>
          <p:nvPr>
            <p:ph type="dt" sz="half" idx="10"/>
          </p:nvPr>
        </p:nvSpPr>
        <p:spPr>
          <a:noFill/>
        </p:spPr>
        <p:txBody>
          <a:bodyPr/>
          <a:lstStyle/>
          <a:p>
            <a:r>
              <a:rPr lang="en-US"/>
              <a:t>Edward J. Kane</a:t>
            </a:r>
          </a:p>
        </p:txBody>
      </p:sp>
      <p:sp>
        <p:nvSpPr>
          <p:cNvPr id="18435" name="Slide Number Placeholder 3"/>
          <p:cNvSpPr>
            <a:spLocks noGrp="1"/>
          </p:cNvSpPr>
          <p:nvPr>
            <p:ph type="sldNum" sz="quarter" idx="12"/>
          </p:nvPr>
        </p:nvSpPr>
        <p:spPr>
          <a:noFill/>
        </p:spPr>
        <p:txBody>
          <a:bodyPr/>
          <a:lstStyle/>
          <a:p>
            <a:fld id="{12611C3F-B10E-4829-B5F0-CF57D8311DE3}" type="slidenum">
              <a:rPr lang="en-US"/>
              <a:pPr/>
              <a:t>11</a:t>
            </a:fld>
            <a:endParaRPr lang="en-US"/>
          </a:p>
        </p:txBody>
      </p:sp>
      <p:pic>
        <p:nvPicPr>
          <p:cNvPr id="18436" name="Picture 4" descr="start new slideshow"/>
          <p:cNvPicPr>
            <a:picLocks noChangeAspect="1" noChangeArrowheads="1"/>
          </p:cNvPicPr>
          <p:nvPr/>
        </p:nvPicPr>
        <p:blipFill>
          <a:blip r:embed="rId2" cstate="print"/>
          <a:srcRect/>
          <a:stretch>
            <a:fillRect/>
          </a:stretch>
        </p:blipFill>
        <p:spPr bwMode="auto">
          <a:xfrm>
            <a:off x="1066800" y="1484784"/>
            <a:ext cx="7086600" cy="4918075"/>
          </a:xfrm>
          <a:prstGeom prst="rect">
            <a:avLst/>
          </a:prstGeom>
          <a:noFill/>
          <a:ln w="9525">
            <a:noFill/>
            <a:miter lim="800000"/>
            <a:headEnd/>
            <a:tailEnd/>
          </a:ln>
        </p:spPr>
      </p:pic>
    </p:spTree>
    <p:extLst>
      <p:ext uri="{BB962C8B-B14F-4D97-AF65-F5344CB8AC3E}">
        <p14:creationId xmlns:p14="http://schemas.microsoft.com/office/powerpoint/2010/main" xmlns="" val="40205117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noAutofit/>
          </a:bodyPr>
          <a:lstStyle/>
          <a:p>
            <a:r>
              <a:rPr lang="en-US" sz="3200" dirty="0" smtClean="0">
                <a:solidFill>
                  <a:schemeClr val="accent1"/>
                </a:solidFill>
              </a:rPr>
              <a:t>We Model </a:t>
            </a:r>
            <a:r>
              <a:rPr lang="en-US" sz="3200" dirty="0">
                <a:solidFill>
                  <a:schemeClr val="accent1"/>
                </a:solidFill>
              </a:rPr>
              <a:t>Safety-Net Benefits as a Function of </a:t>
            </a:r>
            <a:r>
              <a:rPr lang="en-US" sz="3200" dirty="0" smtClean="0">
                <a:solidFill>
                  <a:schemeClr val="accent1"/>
                </a:solidFill>
              </a:rPr>
              <a:t>the Volatility of Asset Quality and </a:t>
            </a:r>
            <a:r>
              <a:rPr lang="en-US" sz="3200" dirty="0">
                <a:solidFill>
                  <a:schemeClr val="accent1"/>
                </a:solidFill>
              </a:rPr>
              <a:t>Capital Controls</a:t>
            </a:r>
            <a:r>
              <a:rPr lang="es-ES" sz="3600" dirty="0">
                <a:solidFill>
                  <a:srgbClr val="FF3300"/>
                </a:solidFill>
              </a:rPr>
              <a:t/>
            </a:r>
            <a:br>
              <a:rPr lang="es-ES" sz="3600" dirty="0">
                <a:solidFill>
                  <a:srgbClr val="FF3300"/>
                </a:solidFill>
              </a:rPr>
            </a:br>
            <a:endParaRPr lang="en-US" sz="3600" dirty="0"/>
          </a:p>
        </p:txBody>
      </p:sp>
      <p:sp>
        <p:nvSpPr>
          <p:cNvPr id="20483" name="Rectangle 2"/>
          <p:cNvSpPr>
            <a:spLocks noGrp="1" noChangeArrowheads="1"/>
          </p:cNvSpPr>
          <p:nvPr>
            <p:ph idx="1"/>
          </p:nvPr>
        </p:nvSpPr>
        <p:spPr>
          <a:xfrm>
            <a:off x="457200" y="2204864"/>
            <a:ext cx="8229600" cy="4104496"/>
          </a:xfrm>
        </p:spPr>
        <p:txBody>
          <a:bodyPr>
            <a:normAutofit fontScale="77500" lnSpcReduction="20000"/>
          </a:bodyPr>
          <a:lstStyle/>
          <a:p>
            <a:r>
              <a:rPr lang="en-US" sz="2200" dirty="0" smtClean="0"/>
              <a:t>Our modeling procedure follows Merton (1977) in portraying taxpayer credit support as a one-year European put option on the bank’s assets.. Merton portrays safety-net access as an option that allows bank owners </a:t>
            </a:r>
            <a:r>
              <a:rPr lang="en-US" sz="2200" dirty="0" smtClean="0">
                <a:solidFill>
                  <a:srgbClr val="FFFF00"/>
                </a:solidFill>
              </a:rPr>
              <a:t>to put the bank to safety-net managers for the face value of the bank’s debt.  We allow authorities to refuse to exercise taxpayer’s side of the put (Kane, 1986).</a:t>
            </a:r>
          </a:p>
          <a:p>
            <a:pPr>
              <a:lnSpc>
                <a:spcPct val="80000"/>
              </a:lnSpc>
            </a:pPr>
            <a:endParaRPr lang="en-US" sz="2200" b="1" dirty="0" smtClean="0"/>
          </a:p>
          <a:p>
            <a:pPr>
              <a:lnSpc>
                <a:spcPct val="90000"/>
              </a:lnSpc>
            </a:pPr>
            <a:r>
              <a:rPr lang="en-US" sz="2200" dirty="0" smtClean="0"/>
              <a:t>[As observable input variables, our models use the </a:t>
            </a:r>
            <a:r>
              <a:rPr lang="en-US" sz="2200" dirty="0"/>
              <a:t>book value of </a:t>
            </a:r>
            <a:r>
              <a:rPr lang="en-US" sz="2200" dirty="0" smtClean="0"/>
              <a:t>debt (B</a:t>
            </a:r>
            <a:r>
              <a:rPr lang="en-US" sz="2200" dirty="0"/>
              <a:t>), the market value of a bank’s </a:t>
            </a:r>
            <a:r>
              <a:rPr lang="en-US" sz="2200" dirty="0" smtClean="0"/>
              <a:t>or bank holding company’s equity </a:t>
            </a:r>
            <a:r>
              <a:rPr lang="en-US" sz="2200" dirty="0"/>
              <a:t>(E), the standard deviation of the return on equity (</a:t>
            </a:r>
            <a:r>
              <a:rPr lang="en-US" sz="2200" dirty="0" err="1"/>
              <a:t>σ</a:t>
            </a:r>
            <a:r>
              <a:rPr lang="en-US" sz="2200" baseline="-25000" dirty="0" err="1"/>
              <a:t>E</a:t>
            </a:r>
            <a:r>
              <a:rPr lang="en-US" sz="2200" dirty="0"/>
              <a:t>) and the fraction of bank assets distributed yearly as dividends to stockholders (δ</a:t>
            </a:r>
            <a:r>
              <a:rPr lang="en-US" sz="2200" dirty="0" smtClean="0"/>
              <a:t>). The synthetic variable IPP expresses the fair annual premium for stand-alone safety-net support per dollar of debt.]  </a:t>
            </a:r>
          </a:p>
          <a:p>
            <a:pPr>
              <a:lnSpc>
                <a:spcPct val="90000"/>
              </a:lnSpc>
            </a:pPr>
            <a:endParaRPr lang="en-US" sz="2200" dirty="0" smtClean="0"/>
          </a:p>
          <a:p>
            <a:pPr>
              <a:lnSpc>
                <a:spcPct val="90000"/>
              </a:lnSpc>
            </a:pPr>
            <a:r>
              <a:rPr lang="en-US" sz="2200" dirty="0" smtClean="0"/>
              <a:t>Merton (1977, 1978) shows that </a:t>
            </a:r>
            <a:r>
              <a:rPr lang="en-US" sz="2200" b="1" dirty="0" smtClean="0"/>
              <a:t>the IPP increases both with a bank’s leverage and with the volatility of its return on assets</a:t>
            </a:r>
            <a:r>
              <a:rPr lang="en-US" sz="2200" dirty="0" smtClean="0"/>
              <a:t>. In Merton’s model, leverage is measured as the ratio of the par value (B) of deposits and other debt to the market value of a bank’s assets (V). Volatility is defined as the standard deviation of the return on bank assets (</a:t>
            </a:r>
            <a:r>
              <a:rPr lang="en-US" sz="2200" dirty="0" smtClean="0">
                <a:sym typeface="Symbol" pitchFamily="18" charset="2"/>
              </a:rPr>
              <a:t></a:t>
            </a:r>
            <a:r>
              <a:rPr lang="en-US" sz="2200" baseline="-25000" dirty="0" smtClean="0"/>
              <a:t>V</a:t>
            </a:r>
            <a:r>
              <a:rPr lang="en-US" sz="2200" dirty="0" smtClean="0"/>
              <a:t>).</a:t>
            </a:r>
          </a:p>
          <a:p>
            <a:pPr>
              <a:lnSpc>
                <a:spcPct val="80000"/>
              </a:lnSpc>
            </a:pPr>
            <a:endParaRPr lang="en-US" sz="2200" dirty="0" smtClean="0"/>
          </a:p>
          <a:p>
            <a:pPr>
              <a:lnSpc>
                <a:spcPct val="80000"/>
              </a:lnSpc>
            </a:pPr>
            <a:endParaRPr lang="en-US" sz="2200" dirty="0"/>
          </a:p>
        </p:txBody>
      </p:sp>
      <p:sp>
        <p:nvSpPr>
          <p:cNvPr id="4" name="5 Marcador de número de diapositiva"/>
          <p:cNvSpPr>
            <a:spLocks noGrp="1"/>
          </p:cNvSpPr>
          <p:nvPr>
            <p:ph type="sldNum" sz="quarter" idx="12"/>
          </p:nvPr>
        </p:nvSpPr>
        <p:spPr/>
        <p:txBody>
          <a:bodyPr>
            <a:normAutofit/>
          </a:bodyPr>
          <a:lstStyle/>
          <a:p>
            <a:pPr>
              <a:defRPr/>
            </a:pPr>
            <a:fld id="{DB711312-4022-449E-9756-1A923868E6D1}" type="slidenum">
              <a:rPr lang="es-ES"/>
              <a:pPr>
                <a:defRPr/>
              </a:pPr>
              <a:t>12</a:t>
            </a:fld>
            <a:endParaRPr lang="es-E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229600" cy="6120680"/>
          </a:xfrm>
        </p:spPr>
        <p:txBody>
          <a:bodyPr>
            <a:normAutofit fontScale="55000" lnSpcReduction="20000"/>
          </a:bodyPr>
          <a:lstStyle/>
          <a:p>
            <a:pPr>
              <a:lnSpc>
                <a:spcPct val="90000"/>
              </a:lnSpc>
            </a:pPr>
            <a:endParaRPr lang="en-US" dirty="0"/>
          </a:p>
          <a:p>
            <a:pPr>
              <a:lnSpc>
                <a:spcPct val="90000"/>
              </a:lnSpc>
            </a:pPr>
            <a:endParaRPr lang="en-US" dirty="0"/>
          </a:p>
          <a:p>
            <a:pPr marL="137160" indent="0">
              <a:lnSpc>
                <a:spcPct val="90000"/>
              </a:lnSpc>
              <a:buNone/>
            </a:pPr>
            <a:endParaRPr lang="en-US" sz="3500" dirty="0"/>
          </a:p>
          <a:p>
            <a:pPr>
              <a:lnSpc>
                <a:spcPct val="90000"/>
              </a:lnSpc>
            </a:pPr>
            <a:endParaRPr lang="en-US" dirty="0" smtClean="0"/>
          </a:p>
          <a:p>
            <a:pPr>
              <a:lnSpc>
                <a:spcPct val="80000"/>
              </a:lnSpc>
            </a:pPr>
            <a:r>
              <a:rPr lang="en-US" sz="8700" dirty="0" smtClean="0"/>
              <a:t>Unique features of our analysis:  We distinguish a bank’s </a:t>
            </a:r>
            <a:r>
              <a:rPr lang="en-US" sz="8700" dirty="0" smtClean="0">
                <a:solidFill>
                  <a:srgbClr val="FFFF00"/>
                </a:solidFill>
              </a:rPr>
              <a:t>stand-alone risk </a:t>
            </a:r>
            <a:r>
              <a:rPr lang="en-US" sz="8700" dirty="0" smtClean="0"/>
              <a:t>from its </a:t>
            </a:r>
            <a:r>
              <a:rPr lang="en-US" sz="8700" dirty="0" smtClean="0">
                <a:solidFill>
                  <a:srgbClr val="FFFF00"/>
                </a:solidFill>
              </a:rPr>
              <a:t>systemic risk </a:t>
            </a:r>
            <a:r>
              <a:rPr lang="en-US" sz="8700" dirty="0" smtClean="0"/>
              <a:t>and we recognize that mischaracterizing </a:t>
            </a:r>
            <a:r>
              <a:rPr lang="en-US" sz="8700" dirty="0" smtClean="0">
                <a:solidFill>
                  <a:srgbClr val="FFFF00"/>
                </a:solidFill>
              </a:rPr>
              <a:t>insolvency issues </a:t>
            </a:r>
            <a:r>
              <a:rPr lang="en-US" sz="8700" dirty="0" smtClean="0"/>
              <a:t>as </a:t>
            </a:r>
            <a:r>
              <a:rPr lang="en-US" sz="8700" dirty="0" smtClean="0">
                <a:solidFill>
                  <a:srgbClr val="FFFF00"/>
                </a:solidFill>
              </a:rPr>
              <a:t>liquidity problems </a:t>
            </a:r>
            <a:r>
              <a:rPr lang="en-US" sz="8700" dirty="0" smtClean="0"/>
              <a:t>allows a flow of zombie-institution </a:t>
            </a:r>
            <a:r>
              <a:rPr lang="en-US" sz="8700" dirty="0" smtClean="0">
                <a:solidFill>
                  <a:srgbClr val="FFFF00"/>
                </a:solidFill>
              </a:rPr>
              <a:t>dividends</a:t>
            </a:r>
            <a:r>
              <a:rPr lang="en-US" sz="8700" dirty="0" smtClean="0"/>
              <a:t> to continue.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688672"/>
          </a:xfrm>
        </p:spPr>
        <p:txBody>
          <a:bodyPr>
            <a:normAutofit fontScale="92500" lnSpcReduction="10000"/>
          </a:bodyPr>
          <a:lstStyle/>
          <a:p>
            <a:r>
              <a:rPr lang="en-US" dirty="0" smtClean="0"/>
              <a:t>We conceive of IPP as </a:t>
            </a:r>
            <a:r>
              <a:rPr lang="en-US" dirty="0" smtClean="0">
                <a:solidFill>
                  <a:srgbClr val="FFFF00"/>
                </a:solidFill>
              </a:rPr>
              <a:t>the dividend </a:t>
            </a:r>
            <a:r>
              <a:rPr lang="en-US" dirty="0" smtClean="0"/>
              <a:t>that taxpayers would be paid on their </a:t>
            </a:r>
            <a:r>
              <a:rPr lang="en-US" b="1" dirty="0" smtClean="0"/>
              <a:t>contingent equity stake</a:t>
            </a:r>
            <a:r>
              <a:rPr lang="en-US" dirty="0" smtClean="0"/>
              <a:t> in a given firm if information asymmetries did not exist.  The value of a bank’s “taxpayer put” increases with the extent to which creditors and stockholders are confident that they can </a:t>
            </a:r>
            <a:r>
              <a:rPr lang="en-US" i="1" dirty="0" smtClean="0">
                <a:solidFill>
                  <a:srgbClr val="FFFF00"/>
                </a:solidFill>
              </a:rPr>
              <a:t>scare or pressure</a:t>
            </a:r>
            <a:r>
              <a:rPr lang="en-US" dirty="0" smtClean="0">
                <a:solidFill>
                  <a:srgbClr val="FFFF00"/>
                </a:solidFill>
              </a:rPr>
              <a:t> </a:t>
            </a:r>
            <a:r>
              <a:rPr lang="en-US" dirty="0" smtClean="0"/>
              <a:t>authorities into shifting ruinous losses to taxpayers without adequate </a:t>
            </a:r>
            <a:r>
              <a:rPr lang="en-US" dirty="0"/>
              <a:t>compensation. </a:t>
            </a:r>
            <a:endParaRPr lang="en-US" dirty="0" smtClean="0"/>
          </a:p>
          <a:p>
            <a:endParaRPr lang="en-US" dirty="0"/>
          </a:p>
          <a:p>
            <a:r>
              <a:rPr lang="en-US" dirty="0" smtClean="0"/>
              <a:t>We develop </a:t>
            </a:r>
            <a:r>
              <a:rPr lang="en-US" dirty="0" smtClean="0">
                <a:solidFill>
                  <a:srgbClr val="FFFF00"/>
                </a:solidFill>
              </a:rPr>
              <a:t>two</a:t>
            </a:r>
            <a:r>
              <a:rPr lang="en-US" dirty="0" smtClean="0"/>
              <a:t> different opportunity-cost measures of the costs of taxpayer support:</a:t>
            </a:r>
          </a:p>
          <a:p>
            <a:pPr lvl="1"/>
            <a:r>
              <a:rPr lang="en-US" dirty="0" smtClean="0"/>
              <a:t>The stand-alone IPP </a:t>
            </a:r>
            <a:r>
              <a:rPr lang="en-US" dirty="0" smtClean="0">
                <a:solidFill>
                  <a:srgbClr val="FFFF00"/>
                </a:solidFill>
              </a:rPr>
              <a:t>with prompt resolution</a:t>
            </a:r>
            <a:r>
              <a:rPr lang="en-US" dirty="0" smtClean="0"/>
              <a:t>: the IPD</a:t>
            </a:r>
          </a:p>
          <a:p>
            <a:pPr lvl="1"/>
            <a:r>
              <a:rPr lang="en-US" dirty="0" smtClean="0"/>
              <a:t>The systemic-risk IPP that incorporates an implicit estimate of </a:t>
            </a:r>
            <a:r>
              <a:rPr lang="en-US" dirty="0" smtClean="0">
                <a:solidFill>
                  <a:srgbClr val="FFFF00"/>
                </a:solidFill>
              </a:rPr>
              <a:t>likely forbearance</a:t>
            </a:r>
            <a:r>
              <a:rPr lang="en-US" dirty="0" smtClean="0"/>
              <a:t>: the IPDS.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Macroprudential</a:t>
            </a:r>
            <a:r>
              <a:rPr lang="en-US" dirty="0" smtClean="0"/>
              <a:t> Perspective</a:t>
            </a:r>
            <a:endParaRPr lang="en-US" dirty="0"/>
          </a:p>
        </p:txBody>
      </p:sp>
      <p:sp>
        <p:nvSpPr>
          <p:cNvPr id="3" name="Content Placeholder 2"/>
          <p:cNvSpPr>
            <a:spLocks noGrp="1"/>
          </p:cNvSpPr>
          <p:nvPr>
            <p:ph idx="1"/>
          </p:nvPr>
        </p:nvSpPr>
        <p:spPr/>
        <p:txBody>
          <a:bodyPr/>
          <a:lstStyle/>
          <a:p>
            <a:r>
              <a:rPr lang="en-US" dirty="0" smtClean="0"/>
              <a:t>Over 1974-2010, we measure a bank’s contribution to systemic risk relative to the IPP that our model implies quarter by quarter for the </a:t>
            </a:r>
            <a:r>
              <a:rPr lang="en-US" dirty="0" smtClean="0">
                <a:solidFill>
                  <a:srgbClr val="FFFF00"/>
                </a:solidFill>
              </a:rPr>
              <a:t>portfolio of sample banks taken together.</a:t>
            </a:r>
          </a:p>
          <a:p>
            <a:endParaRPr lang="en-US" dirty="0" smtClean="0"/>
          </a:p>
          <a:p>
            <a:r>
              <a:rPr lang="en-US" dirty="0" smtClean="0"/>
              <a:t>A bank’s systemic risk (IPDS) is the </a:t>
            </a:r>
            <a:r>
              <a:rPr lang="en-US" dirty="0" smtClean="0">
                <a:solidFill>
                  <a:srgbClr val="FFFF00"/>
                </a:solidFill>
              </a:rPr>
              <a:t>difference </a:t>
            </a:r>
            <a:r>
              <a:rPr lang="en-US" dirty="0" smtClean="0"/>
              <a:t>between the IPD that arises for the “</a:t>
            </a:r>
            <a:r>
              <a:rPr lang="en-US" dirty="0" err="1" smtClean="0"/>
              <a:t>sectoral</a:t>
            </a:r>
            <a:r>
              <a:rPr lang="en-US" dirty="0" smtClean="0"/>
              <a:t> portfolio” when that particular bank is and is not included.</a:t>
            </a:r>
          </a:p>
          <a:p>
            <a:endParaRPr lang="en-US"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15</a:t>
            </a:fld>
            <a:endParaRPr lang="es-ES"/>
          </a:p>
        </p:txBody>
      </p:sp>
    </p:spTree>
    <p:extLst>
      <p:ext uri="{BB962C8B-B14F-4D97-AF65-F5344CB8AC3E}">
        <p14:creationId xmlns:p14="http://schemas.microsoft.com/office/powerpoint/2010/main" xmlns="" val="20784117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354162"/>
          </a:xfrm>
        </p:spPr>
        <p:txBody>
          <a:bodyPr>
            <a:noAutofit/>
          </a:bodyPr>
          <a:lstStyle/>
          <a:p>
            <a:r>
              <a:rPr lang="en-US" sz="2800" dirty="0">
                <a:effectLst/>
              </a:rPr>
              <a:t>Table 4. Difference in Identity of Top Ten </a:t>
            </a:r>
            <a:r>
              <a:rPr lang="en-US" sz="2800" dirty="0" smtClean="0">
                <a:effectLst/>
              </a:rPr>
              <a:t>Sample Banks </a:t>
            </a:r>
            <a:r>
              <a:rPr lang="en-US" sz="2800" dirty="0">
                <a:effectLst/>
              </a:rPr>
              <a:t>Ranked by Stand-Alone and Systemic Risk, 1974-2010</a:t>
            </a:r>
            <a:endParaRPr lang="en-US" sz="28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16</a:t>
            </a:fld>
            <a:endParaRPr lang="es-ES"/>
          </a:p>
        </p:txBody>
      </p:sp>
      <p:graphicFrame>
        <p:nvGraphicFramePr>
          <p:cNvPr id="8" name="Table 7"/>
          <p:cNvGraphicFramePr>
            <a:graphicFrameLocks noGrp="1"/>
          </p:cNvGraphicFramePr>
          <p:nvPr>
            <p:extLst>
              <p:ext uri="{D42A27DB-BD31-4B8C-83A1-F6EECF244321}">
                <p14:modId xmlns:p14="http://schemas.microsoft.com/office/powerpoint/2010/main" xmlns="" val="3274672125"/>
              </p:ext>
            </p:extLst>
          </p:nvPr>
        </p:nvGraphicFramePr>
        <p:xfrm>
          <a:off x="323528" y="1868821"/>
          <a:ext cx="4752528" cy="2095500"/>
        </p:xfrm>
        <a:graphic>
          <a:graphicData uri="http://schemas.openxmlformats.org/drawingml/2006/table">
            <a:tbl>
              <a:tblPr firstRow="1" firstCol="1" bandRow="1">
                <a:tableStyleId>{5C22544A-7EE6-4342-B048-85BDC9FD1C3A}</a:tableStyleId>
              </a:tblPr>
              <a:tblGrid>
                <a:gridCol w="609600"/>
                <a:gridCol w="2126704"/>
                <a:gridCol w="2016224"/>
              </a:tblGrid>
              <a:tr h="190500">
                <a:tc>
                  <a:txBody>
                    <a:bodyPr/>
                    <a:lstStyle/>
                    <a:p>
                      <a:pPr marL="0" marR="0">
                        <a:lnSpc>
                          <a:spcPct val="115000"/>
                        </a:lnSpc>
                      </a:pPr>
                      <a:r>
                        <a:rPr lang="en-US" sz="1000" dirty="0">
                          <a:effectLst/>
                        </a:rPr>
                        <a:t>#</a:t>
                      </a:r>
                      <a:endParaRPr lang="en-US" sz="1100" dirty="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Bank</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Regulatory or market response</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1</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1st Pacific Bancorp</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dirty="0">
                          <a:effectLst/>
                        </a:rPr>
                        <a:t>Shut down</a:t>
                      </a:r>
                      <a:endParaRPr lang="en-US" sz="1100" dirty="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2</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Bay National Corp</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Shut down</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3</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Pacific State Bancorp/CA</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Shut down</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4</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First Bankshares Inc/VA</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Acquired</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5</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Community Shores Bank Corp</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Consent order</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6</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Crescent Banking Co</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Shut down</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7</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Ohio Legacy Corp</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Consent order</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8</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Sun American Bancorp</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Shut down</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9</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Bank of the Carolinas</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a:effectLst/>
                        </a:rPr>
                        <a:t>Consent order</a:t>
                      </a:r>
                      <a:endParaRPr lang="en-US" sz="1100">
                        <a:effectLst/>
                        <a:latin typeface="Calibri"/>
                        <a:ea typeface="Times New Roman"/>
                        <a:cs typeface="Times New Roman"/>
                      </a:endParaRPr>
                    </a:p>
                  </a:txBody>
                  <a:tcPr marL="68580" marR="68580" marT="0" marB="0" anchor="b"/>
                </a:tc>
              </a:tr>
              <a:tr h="190500">
                <a:tc>
                  <a:txBody>
                    <a:bodyPr/>
                    <a:lstStyle/>
                    <a:p>
                      <a:pPr marL="0" marR="0">
                        <a:lnSpc>
                          <a:spcPct val="115000"/>
                        </a:lnSpc>
                      </a:pPr>
                      <a:r>
                        <a:rPr lang="en-US" sz="1000">
                          <a:effectLst/>
                        </a:rPr>
                        <a:t>10</a:t>
                      </a:r>
                      <a:endParaRPr lang="en-US" sz="1100">
                        <a:effectLst/>
                        <a:latin typeface="Calibri"/>
                        <a:ea typeface="Times New Roman"/>
                        <a:cs typeface="Times New Roman"/>
                      </a:endParaRPr>
                    </a:p>
                  </a:txBody>
                  <a:tcPr marL="68580" marR="68580" marT="0" marB="0" anchor="b"/>
                </a:tc>
                <a:tc>
                  <a:txBody>
                    <a:bodyPr/>
                    <a:lstStyle/>
                    <a:p>
                      <a:pPr marL="0" marR="0">
                        <a:lnSpc>
                          <a:spcPct val="115000"/>
                        </a:lnSpc>
                      </a:pPr>
                      <a:r>
                        <a:rPr lang="en-US" sz="1000">
                          <a:effectLst/>
                        </a:rPr>
                        <a:t>Sterling Banks Inc</a:t>
                      </a:r>
                      <a:endParaRPr lang="en-US" sz="1100">
                        <a:effectLst/>
                        <a:latin typeface="Calibri"/>
                        <a:ea typeface="Times New Roman"/>
                        <a:cs typeface="Times New Roman"/>
                      </a:endParaRPr>
                    </a:p>
                  </a:txBody>
                  <a:tcPr marL="68580" marR="68580" marT="0" marB="0" anchor="ctr"/>
                </a:tc>
                <a:tc>
                  <a:txBody>
                    <a:bodyPr/>
                    <a:lstStyle/>
                    <a:p>
                      <a:pPr marL="0" marR="0">
                        <a:lnSpc>
                          <a:spcPct val="115000"/>
                        </a:lnSpc>
                      </a:pPr>
                      <a:r>
                        <a:rPr lang="en-US" sz="1000" dirty="0">
                          <a:effectLst/>
                        </a:rPr>
                        <a:t>Shut down</a:t>
                      </a:r>
                      <a:endParaRPr lang="en-US" sz="1100" dirty="0">
                        <a:effectLst/>
                        <a:latin typeface="Calibri"/>
                        <a:ea typeface="Times New Roman"/>
                        <a:cs typeface="Times New Roman"/>
                      </a:endParaRPr>
                    </a:p>
                  </a:txBody>
                  <a:tcPr marL="68580" marR="68580" marT="0" marB="0" anchor="b"/>
                </a:tc>
              </a:tr>
            </a:tbl>
          </a:graphicData>
        </a:graphic>
      </p:graphicFrame>
      <p:sp>
        <p:nvSpPr>
          <p:cNvPr id="9" name="TextBox 8"/>
          <p:cNvSpPr txBox="1"/>
          <p:nvPr/>
        </p:nvSpPr>
        <p:spPr>
          <a:xfrm>
            <a:off x="323528" y="1546919"/>
            <a:ext cx="4794839" cy="307777"/>
          </a:xfrm>
          <a:prstGeom prst="rect">
            <a:avLst/>
          </a:prstGeom>
          <a:noFill/>
        </p:spPr>
        <p:txBody>
          <a:bodyPr wrap="none" rtlCol="0">
            <a:spAutoFit/>
          </a:bodyPr>
          <a:lstStyle/>
          <a:p>
            <a:r>
              <a:rPr lang="en-US" sz="1400" dirty="0"/>
              <a:t>Panel A. Top 10 banks Ranked by Stand-Alone </a:t>
            </a:r>
            <a:r>
              <a:rPr lang="en-US" sz="1400" dirty="0" smtClean="0"/>
              <a:t>Risk</a:t>
            </a:r>
            <a:endParaRPr lang="en-US" sz="1400" dirty="0"/>
          </a:p>
        </p:txBody>
      </p:sp>
      <p:graphicFrame>
        <p:nvGraphicFramePr>
          <p:cNvPr id="10" name="Table 9"/>
          <p:cNvGraphicFramePr>
            <a:graphicFrameLocks noGrp="1"/>
          </p:cNvGraphicFramePr>
          <p:nvPr>
            <p:extLst>
              <p:ext uri="{D42A27DB-BD31-4B8C-83A1-F6EECF244321}">
                <p14:modId xmlns:p14="http://schemas.microsoft.com/office/powerpoint/2010/main" xmlns="" val="3246290743"/>
              </p:ext>
            </p:extLst>
          </p:nvPr>
        </p:nvGraphicFramePr>
        <p:xfrm>
          <a:off x="3779912" y="4509120"/>
          <a:ext cx="4536504" cy="2095500"/>
        </p:xfrm>
        <a:graphic>
          <a:graphicData uri="http://schemas.openxmlformats.org/drawingml/2006/table">
            <a:tbl>
              <a:tblPr firstRow="1" firstCol="1" bandRow="1">
                <a:tableStyleId>{5C22544A-7EE6-4342-B048-85BDC9FD1C3A}</a:tableStyleId>
              </a:tblPr>
              <a:tblGrid>
                <a:gridCol w="609600"/>
                <a:gridCol w="1743075"/>
                <a:gridCol w="1031701"/>
                <a:gridCol w="1152128"/>
              </a:tblGrid>
              <a:tr h="190500">
                <a:tc>
                  <a:txBody>
                    <a:bodyPr/>
                    <a:lstStyle/>
                    <a:p>
                      <a:pPr marL="0" marR="0">
                        <a:lnSpc>
                          <a:spcPct val="115000"/>
                        </a:lnSpc>
                      </a:pPr>
                      <a:r>
                        <a:rPr lang="en-US" sz="1000">
                          <a:effectLst/>
                        </a:rPr>
                        <a:t>#</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Bank</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Fiscal Quarter</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Assets ($ million)</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1</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State Street Corp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2009 Q1</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142,144</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2</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Wells Fargo &amp; Co</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2009 Q1</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1,285,891</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3</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PNC Financial Services Group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2009 Q1</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286,422</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4</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Trico Bancshares</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2008 Q3</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1,976</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5</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Regions Financial Corp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2008 Q3</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144,292</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6</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Banctrust Financial Group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2008 Q4</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2,088</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7</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Marshall &amp; Ilsley Corp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2009 Q1</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61,790</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8</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Bank of America Corp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2009 Q1</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2,321,963</a:t>
                      </a:r>
                      <a:endParaRPr lang="en-US" sz="1100">
                        <a:effectLst/>
                        <a:latin typeface="Calibri"/>
                        <a:ea typeface="Times New Roman"/>
                        <a:cs typeface="Times New Roman"/>
                      </a:endParaRPr>
                    </a:p>
                  </a:txBody>
                  <a:tcPr marL="9525" marR="9525" marT="9525" marB="0" anchor="ctr"/>
                </a:tc>
              </a:tr>
              <a:tr h="190500">
                <a:tc>
                  <a:txBody>
                    <a:bodyPr/>
                    <a:lstStyle/>
                    <a:p>
                      <a:pPr marL="0" marR="0">
                        <a:lnSpc>
                          <a:spcPct val="115000"/>
                        </a:lnSpc>
                      </a:pPr>
                      <a:r>
                        <a:rPr lang="en-US" sz="1000">
                          <a:effectLst/>
                        </a:rPr>
                        <a:t>9</a:t>
                      </a:r>
                      <a:endParaRPr lang="en-US" sz="1100">
                        <a:effectLst/>
                        <a:latin typeface="Calibri"/>
                        <a:ea typeface="Times New Roman"/>
                        <a:cs typeface="Times New Roman"/>
                      </a:endParaRPr>
                    </a:p>
                  </a:txBody>
                  <a:tcPr marL="0" marR="0" marT="0" marB="0" anchor="b"/>
                </a:tc>
                <a:tc>
                  <a:txBody>
                    <a:bodyPr/>
                    <a:lstStyle/>
                    <a:p>
                      <a:pPr marL="0" marR="0">
                        <a:lnSpc>
                          <a:spcPct val="115000"/>
                        </a:lnSpc>
                      </a:pPr>
                      <a:r>
                        <a:rPr lang="en-US" sz="1000">
                          <a:effectLst/>
                        </a:rPr>
                        <a:t>Pacwest Bancorp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2008 Q4</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4,496</a:t>
                      </a:r>
                      <a:endParaRPr lang="en-US" sz="1100">
                        <a:effectLst/>
                        <a:latin typeface="Calibri"/>
                        <a:ea typeface="Times New Roman"/>
                        <a:cs typeface="Times New Roman"/>
                      </a:endParaRPr>
                    </a:p>
                  </a:txBody>
                  <a:tcPr marL="0" marR="0" marT="0" marB="0" anchor="ctr"/>
                </a:tc>
              </a:tr>
              <a:tr h="190500">
                <a:tc>
                  <a:txBody>
                    <a:bodyPr/>
                    <a:lstStyle/>
                    <a:p>
                      <a:pPr marL="0" marR="0">
                        <a:lnSpc>
                          <a:spcPct val="115000"/>
                        </a:lnSpc>
                      </a:pPr>
                      <a:r>
                        <a:rPr lang="en-US" sz="1000">
                          <a:effectLst/>
                        </a:rPr>
                        <a:t>10</a:t>
                      </a:r>
                      <a:endParaRPr lang="en-US" sz="1100">
                        <a:effectLst/>
                        <a:latin typeface="Calibri"/>
                        <a:ea typeface="Times New Roman"/>
                        <a:cs typeface="Times New Roman"/>
                      </a:endParaRPr>
                    </a:p>
                  </a:txBody>
                  <a:tcPr marL="9525" marR="9525" marT="9525" marB="0" anchor="b"/>
                </a:tc>
                <a:tc>
                  <a:txBody>
                    <a:bodyPr/>
                    <a:lstStyle/>
                    <a:p>
                      <a:pPr marL="0" marR="0">
                        <a:lnSpc>
                          <a:spcPct val="115000"/>
                        </a:lnSpc>
                      </a:pPr>
                      <a:r>
                        <a:rPr lang="en-US" sz="1000">
                          <a:effectLst/>
                        </a:rPr>
                        <a:t>Frontier Financial Corp</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a:effectLst/>
                        </a:rPr>
                        <a:t>2008 Q3</a:t>
                      </a:r>
                      <a:endParaRPr lang="en-US" sz="1100">
                        <a:effectLst/>
                        <a:latin typeface="Calibri"/>
                        <a:ea typeface="Times New Roman"/>
                        <a:cs typeface="Times New Roman"/>
                      </a:endParaRPr>
                    </a:p>
                  </a:txBody>
                  <a:tcPr marL="0" marR="0" marT="0" marB="0" anchor="ctr"/>
                </a:tc>
                <a:tc>
                  <a:txBody>
                    <a:bodyPr/>
                    <a:lstStyle/>
                    <a:p>
                      <a:pPr marL="0" marR="0">
                        <a:lnSpc>
                          <a:spcPct val="115000"/>
                        </a:lnSpc>
                      </a:pPr>
                      <a:r>
                        <a:rPr lang="en-US" sz="1000" dirty="0">
                          <a:effectLst/>
                        </a:rPr>
                        <a:t>4,245</a:t>
                      </a:r>
                      <a:endParaRPr lang="en-US" sz="1100" dirty="0">
                        <a:effectLst/>
                        <a:latin typeface="Calibri"/>
                        <a:ea typeface="Times New Roman"/>
                        <a:cs typeface="Times New Roman"/>
                      </a:endParaRPr>
                    </a:p>
                  </a:txBody>
                  <a:tcPr marL="9525" marR="9525" marT="9525" marB="0" anchor="ctr"/>
                </a:tc>
              </a:tr>
            </a:tbl>
          </a:graphicData>
        </a:graphic>
      </p:graphicFrame>
      <p:sp>
        <p:nvSpPr>
          <p:cNvPr id="11" name="TextBox 10"/>
          <p:cNvSpPr txBox="1"/>
          <p:nvPr/>
        </p:nvSpPr>
        <p:spPr>
          <a:xfrm>
            <a:off x="3707904" y="4149080"/>
            <a:ext cx="4499886" cy="307777"/>
          </a:xfrm>
          <a:prstGeom prst="rect">
            <a:avLst/>
          </a:prstGeom>
          <a:noFill/>
        </p:spPr>
        <p:txBody>
          <a:bodyPr wrap="none" rtlCol="0">
            <a:spAutoFit/>
          </a:bodyPr>
          <a:lstStyle/>
          <a:p>
            <a:r>
              <a:rPr lang="en-US" sz="1400" dirty="0"/>
              <a:t>Panel B. Top 10 banks Ranked by Systemic Risk</a:t>
            </a:r>
          </a:p>
        </p:txBody>
      </p:sp>
    </p:spTree>
    <p:extLst>
      <p:ext uri="{BB962C8B-B14F-4D97-AF65-F5344CB8AC3E}">
        <p14:creationId xmlns:p14="http://schemas.microsoft.com/office/powerpoint/2010/main" xmlns="" val="1198652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476672"/>
            <a:ext cx="8229600" cy="1143000"/>
          </a:xfrm>
        </p:spPr>
        <p:txBody>
          <a:bodyPr>
            <a:noAutofit/>
          </a:bodyPr>
          <a:lstStyle/>
          <a:p>
            <a:r>
              <a:rPr lang="en-US" sz="2400" dirty="0" err="1" smtClean="0">
                <a:effectLst/>
              </a:rPr>
              <a:t>Microprudential</a:t>
            </a:r>
            <a:r>
              <a:rPr lang="en-US" sz="2400" dirty="0" smtClean="0">
                <a:effectLst/>
              </a:rPr>
              <a:t> Perspective:  </a:t>
            </a:r>
            <a:r>
              <a:rPr lang="en-US" sz="2400" dirty="0">
                <a:effectLst/>
              </a:rPr>
              <a:t>Mean Value of IPD Using the Dividend-Forbearance Model for sample U.S. bank holding companies, 1974-2010 (quarter by quarter in basis points</a:t>
            </a:r>
            <a:r>
              <a:rPr lang="en-US" sz="2400" dirty="0" smtClean="0">
                <a:effectLst/>
              </a:rPr>
              <a:t>)</a:t>
            </a:r>
            <a:endParaRPr lang="en-US" sz="2400" dirty="0"/>
          </a:p>
        </p:txBody>
      </p:sp>
      <p:sp>
        <p:nvSpPr>
          <p:cNvPr id="2" name="Slide Number Placeholder 1"/>
          <p:cNvSpPr>
            <a:spLocks noGrp="1"/>
          </p:cNvSpPr>
          <p:nvPr>
            <p:ph type="sldNum" sz="quarter" idx="12"/>
          </p:nvPr>
        </p:nvSpPr>
        <p:spPr/>
        <p:txBody>
          <a:bodyPr/>
          <a:lstStyle/>
          <a:p>
            <a:pPr>
              <a:defRPr/>
            </a:pPr>
            <a:fld id="{AC1EFB48-4B49-4E29-980C-87BF79272D56}" type="slidenum">
              <a:rPr lang="es-ES" smtClean="0"/>
              <a:pPr>
                <a:defRPr/>
              </a:pPr>
              <a:t>17</a:t>
            </a:fld>
            <a:endParaRPr lang="es-ES"/>
          </a:p>
        </p:txBody>
      </p:sp>
      <p:graphicFrame>
        <p:nvGraphicFramePr>
          <p:cNvPr id="5" name="Chart 4"/>
          <p:cNvGraphicFramePr/>
          <p:nvPr>
            <p:extLst>
              <p:ext uri="{D42A27DB-BD31-4B8C-83A1-F6EECF244321}">
                <p14:modId xmlns:p14="http://schemas.microsoft.com/office/powerpoint/2010/main" xmlns="" val="3802525939"/>
              </p:ext>
            </p:extLst>
          </p:nvPr>
        </p:nvGraphicFramePr>
        <p:xfrm>
          <a:off x="1475656" y="1988840"/>
          <a:ext cx="5943600" cy="37566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456330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24128" y="1196752"/>
            <a:ext cx="3178696" cy="1143000"/>
          </a:xfrm>
        </p:spPr>
        <p:txBody>
          <a:bodyPr>
            <a:noAutofit/>
          </a:bodyPr>
          <a:lstStyle/>
          <a:p>
            <a:r>
              <a:rPr lang="en-US" sz="2000" dirty="0">
                <a:effectLst/>
              </a:rPr>
              <a:t>Figure 5. </a:t>
            </a:r>
            <a:r>
              <a:rPr lang="en-US" sz="2000" dirty="0" smtClean="0">
                <a:effectLst/>
              </a:rPr>
              <a:t>Macro Perspective: </a:t>
            </a:r>
            <a:r>
              <a:rPr lang="en-US" sz="2000" dirty="0" err="1" smtClean="0">
                <a:solidFill>
                  <a:schemeClr val="accent3">
                    <a:lumMod val="60000"/>
                    <a:lumOff val="40000"/>
                  </a:schemeClr>
                </a:solidFill>
                <a:effectLst/>
              </a:rPr>
              <a:t>Sectoral</a:t>
            </a:r>
            <a:r>
              <a:rPr lang="en-US" sz="2000" dirty="0" smtClean="0">
                <a:effectLst/>
              </a:rPr>
              <a:t> </a:t>
            </a:r>
            <a:r>
              <a:rPr lang="en-US" sz="2000" dirty="0">
                <a:solidFill>
                  <a:schemeClr val="accent3">
                    <a:lumMod val="60000"/>
                    <a:lumOff val="40000"/>
                  </a:schemeClr>
                </a:solidFill>
                <a:effectLst/>
              </a:rPr>
              <a:t>Stand-Alone Risk Premium (IPD) </a:t>
            </a:r>
            <a:r>
              <a:rPr lang="en-US" sz="2000" dirty="0">
                <a:effectLst/>
              </a:rPr>
              <a:t>for Sampled U.S. bank holding companies, 1974-2010 (quarter by quarter in basis points) </a:t>
            </a:r>
            <a:endParaRPr lang="en-US" sz="20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18</a:t>
            </a:fld>
            <a:endParaRPr lang="es-ES"/>
          </a:p>
        </p:txBody>
      </p:sp>
      <p:graphicFrame>
        <p:nvGraphicFramePr>
          <p:cNvPr id="5" name="Chart 4"/>
          <p:cNvGraphicFramePr/>
          <p:nvPr>
            <p:extLst>
              <p:ext uri="{D42A27DB-BD31-4B8C-83A1-F6EECF244321}">
                <p14:modId xmlns:p14="http://schemas.microsoft.com/office/powerpoint/2010/main" xmlns="" val="2923734958"/>
              </p:ext>
            </p:extLst>
          </p:nvPr>
        </p:nvGraphicFramePr>
        <p:xfrm>
          <a:off x="107504" y="116632"/>
          <a:ext cx="5676900" cy="33147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extLst>
              <p:ext uri="{D42A27DB-BD31-4B8C-83A1-F6EECF244321}">
                <p14:modId xmlns:p14="http://schemas.microsoft.com/office/powerpoint/2010/main" xmlns="" val="2546563152"/>
              </p:ext>
            </p:extLst>
          </p:nvPr>
        </p:nvGraphicFramePr>
        <p:xfrm>
          <a:off x="3203848" y="3501008"/>
          <a:ext cx="5648325" cy="32099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526990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t>What Lessons Do These Graphs Teach?</a:t>
            </a:r>
            <a:endParaRPr lang="en-US" sz="3000" dirty="0"/>
          </a:p>
        </p:txBody>
      </p:sp>
      <p:sp>
        <p:nvSpPr>
          <p:cNvPr id="3" name="Content Placeholder 2"/>
          <p:cNvSpPr>
            <a:spLocks noGrp="1"/>
          </p:cNvSpPr>
          <p:nvPr>
            <p:ph idx="1"/>
          </p:nvPr>
        </p:nvSpPr>
        <p:spPr/>
        <p:txBody>
          <a:bodyPr>
            <a:normAutofit fontScale="92500"/>
          </a:bodyPr>
          <a:lstStyle/>
          <a:p>
            <a:pPr marL="651510" indent="-514350">
              <a:buFont typeface="+mj-lt"/>
              <a:buAutoNum type="arabicPeriod"/>
            </a:pPr>
            <a:r>
              <a:rPr lang="en-US" dirty="0" smtClean="0"/>
              <a:t>Bank risk-taking increases in late booms and gets worked down again as economic recovery takes hold.  Subsidies surged in every downturn.</a:t>
            </a:r>
          </a:p>
          <a:p>
            <a:pPr marL="651510" indent="-514350">
              <a:buFont typeface="+mj-lt"/>
              <a:buAutoNum type="arabicPeriod"/>
            </a:pPr>
            <a:r>
              <a:rPr lang="en-US" dirty="0" smtClean="0"/>
              <a:t>Disguised Bank risk-taking increased markedly after the S&amp;L mess.  </a:t>
            </a:r>
            <a:r>
              <a:rPr lang="en-US" dirty="0" err="1" smtClean="0"/>
              <a:t>Megabankers</a:t>
            </a:r>
            <a:r>
              <a:rPr lang="en-US" dirty="0" smtClean="0"/>
              <a:t> recognized how reluctant authorities were to address a pattern of  industry insolvency.</a:t>
            </a:r>
          </a:p>
          <a:p>
            <a:pPr marL="651510" indent="-514350">
              <a:buFont typeface="+mj-lt"/>
              <a:buAutoNum type="arabicPeriod"/>
            </a:pPr>
            <a:r>
              <a:rPr lang="en-US" dirty="0" smtClean="0"/>
              <a:t>The Fed’s Pre-AIG/Lehman reluctance to conduct triage and impose immediate dividend stoppers in their 2007-2008 rescue programs cost taxpayers a lot on average.</a:t>
            </a:r>
            <a:endParaRPr lang="en-US"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19</a:t>
            </a:fld>
            <a:endParaRPr lang="es-ES"/>
          </a:p>
        </p:txBody>
      </p:sp>
    </p:spTree>
    <p:extLst>
      <p:ext uri="{BB962C8B-B14F-4D97-AF65-F5344CB8AC3E}">
        <p14:creationId xmlns:p14="http://schemas.microsoft.com/office/powerpoint/2010/main" xmlns="" val="1846490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28625" y="357188"/>
            <a:ext cx="8183563" cy="1050925"/>
          </a:xfrm>
        </p:spPr>
        <p:txBody>
          <a:bodyPr>
            <a:noAutofit/>
          </a:bodyPr>
          <a:lstStyle/>
          <a:p>
            <a:pPr eaLnBrk="1" hangingPunct="1"/>
            <a:r>
              <a:rPr lang="en-US" sz="2800" b="1" dirty="0" smtClean="0">
                <a:solidFill>
                  <a:schemeClr val="accent1"/>
                </a:solidFill>
              </a:rPr>
              <a:t>Motivation: </a:t>
            </a:r>
            <a:r>
              <a:rPr lang="en-US" sz="2800" b="1" dirty="0" err="1" smtClean="0">
                <a:solidFill>
                  <a:schemeClr val="accent1"/>
                </a:solidFill>
              </a:rPr>
              <a:t>Macroprudential</a:t>
            </a:r>
            <a:r>
              <a:rPr lang="en-US" sz="2800" b="1" dirty="0" smtClean="0">
                <a:solidFill>
                  <a:schemeClr val="accent1"/>
                </a:solidFill>
              </a:rPr>
              <a:t> Risk is a Portfolio Risk: </a:t>
            </a:r>
            <a:r>
              <a:rPr lang="en-US" sz="2800" b="1" i="1" dirty="0" smtClean="0">
                <a:solidFill>
                  <a:schemeClr val="accent1"/>
                </a:solidFill>
              </a:rPr>
              <a:t>Not </a:t>
            </a:r>
            <a:r>
              <a:rPr lang="en-US" sz="2800" b="1" dirty="0" smtClean="0">
                <a:solidFill>
                  <a:schemeClr val="accent1"/>
                </a:solidFill>
              </a:rPr>
              <a:t>simply the sum of </a:t>
            </a:r>
            <a:r>
              <a:rPr lang="en-US" sz="2800" b="1" dirty="0" err="1" smtClean="0">
                <a:solidFill>
                  <a:schemeClr val="accent1"/>
                </a:solidFill>
              </a:rPr>
              <a:t>Microprudential</a:t>
            </a:r>
            <a:r>
              <a:rPr lang="en-US" sz="2800" b="1" dirty="0" smtClean="0">
                <a:solidFill>
                  <a:schemeClr val="accent1"/>
                </a:solidFill>
              </a:rPr>
              <a:t> (i.e., stand-alone) Risks</a:t>
            </a:r>
          </a:p>
        </p:txBody>
      </p:sp>
      <p:sp>
        <p:nvSpPr>
          <p:cNvPr id="10244" name="Rectangle 3"/>
          <p:cNvSpPr>
            <a:spLocks noGrp="1" noChangeArrowheads="1"/>
          </p:cNvSpPr>
          <p:nvPr>
            <p:ph idx="1"/>
          </p:nvPr>
        </p:nvSpPr>
        <p:spPr>
          <a:xfrm>
            <a:off x="428625" y="1916832"/>
            <a:ext cx="8183563" cy="4392488"/>
          </a:xfrm>
        </p:spPr>
        <p:txBody>
          <a:bodyPr>
            <a:normAutofit fontScale="85000" lnSpcReduction="20000"/>
          </a:bodyPr>
          <a:lstStyle/>
          <a:p>
            <a:pPr eaLnBrk="1" hangingPunct="1"/>
            <a:endParaRPr lang="en-US" sz="2200" dirty="0" smtClean="0"/>
          </a:p>
          <a:p>
            <a:pPr eaLnBrk="1" hangingPunct="1"/>
            <a:r>
              <a:rPr lang="en-US" sz="2200" dirty="0" smtClean="0"/>
              <a:t>We contend: (1) that </a:t>
            </a:r>
            <a:r>
              <a:rPr lang="en-US" sz="2200" dirty="0" err="1" smtClean="0"/>
              <a:t>macroprudential</a:t>
            </a:r>
            <a:r>
              <a:rPr lang="en-US" sz="2200" dirty="0" smtClean="0"/>
              <a:t> risk comes from a combination of (a)industry risk-taking that creates PD and LGD and (b)authorities’ selective exercise of a “Rescue Option” and (2)that the rescue option </a:t>
            </a:r>
            <a:r>
              <a:rPr lang="en-US" sz="2200" dirty="0" smtClean="0">
                <a:solidFill>
                  <a:srgbClr val="FFFF00"/>
                </a:solidFill>
              </a:rPr>
              <a:t>shifts</a:t>
            </a:r>
            <a:r>
              <a:rPr lang="en-US" sz="2200" dirty="0" smtClean="0"/>
              <a:t> considerable risk to taxpayers and small banks. </a:t>
            </a:r>
          </a:p>
          <a:p>
            <a:pPr eaLnBrk="1" hangingPunct="1"/>
            <a:endParaRPr lang="en-US" sz="2200" dirty="0"/>
          </a:p>
          <a:p>
            <a:r>
              <a:rPr lang="en-US" sz="2200" dirty="0" smtClean="0"/>
              <a:t>Large </a:t>
            </a:r>
            <a:r>
              <a:rPr lang="en-US" sz="2200" dirty="0"/>
              <a:t>banking organizations </a:t>
            </a:r>
            <a:r>
              <a:rPr lang="en-US" sz="2200" dirty="0" smtClean="0"/>
              <a:t>turn this option into a </a:t>
            </a:r>
            <a:r>
              <a:rPr lang="en-US" sz="2200" dirty="0" smtClean="0">
                <a:solidFill>
                  <a:srgbClr val="FFFF00"/>
                </a:solidFill>
              </a:rPr>
              <a:t>conditioned “Reflex” </a:t>
            </a:r>
            <a:r>
              <a:rPr lang="en-US" sz="2200" dirty="0" smtClean="0"/>
              <a:t>by finding </a:t>
            </a:r>
            <a:r>
              <a:rPr lang="en-US" sz="2200" dirty="0"/>
              <a:t>ways to make themselves harder </a:t>
            </a:r>
            <a:r>
              <a:rPr lang="en-US" sz="2200" dirty="0" smtClean="0"/>
              <a:t> and scarier for authorities to </a:t>
            </a:r>
            <a:r>
              <a:rPr lang="en-US" sz="2200" dirty="0"/>
              <a:t>fail and </a:t>
            </a:r>
            <a:r>
              <a:rPr lang="en-US" sz="2200" dirty="0" smtClean="0"/>
              <a:t>unwind. They do this </a:t>
            </a:r>
            <a:r>
              <a:rPr lang="en-US" sz="2200" dirty="0"/>
              <a:t>by increasing their size, complexity, leverage, </a:t>
            </a:r>
            <a:r>
              <a:rPr lang="en-US" sz="2200" dirty="0" smtClean="0"/>
              <a:t>and/or </a:t>
            </a:r>
            <a:r>
              <a:rPr lang="en-US" sz="2200" dirty="0"/>
              <a:t>maturity mismatch</a:t>
            </a:r>
            <a:r>
              <a:rPr lang="en-US" sz="2200" dirty="0" smtClean="0"/>
              <a:t>.</a:t>
            </a:r>
          </a:p>
          <a:p>
            <a:endParaRPr lang="en-US" sz="2200" dirty="0"/>
          </a:p>
          <a:p>
            <a:r>
              <a:rPr lang="en-US" sz="2200" dirty="0" smtClean="0"/>
              <a:t>The FDIC is accountable for </a:t>
            </a:r>
            <a:r>
              <a:rPr lang="en-US" sz="2200" dirty="0" err="1" smtClean="0"/>
              <a:t>Microprudential</a:t>
            </a:r>
            <a:r>
              <a:rPr lang="en-US" sz="2200" dirty="0" smtClean="0"/>
              <a:t> Risk. But Safety nets subsidize “systemic” risk creation in good times partly because the accounting frameworks used by banks and government officials do not make anyone directly accountable for reporting or controlling safety-net subsidies until and unless markets sour.</a:t>
            </a:r>
          </a:p>
        </p:txBody>
      </p:sp>
      <p:sp>
        <p:nvSpPr>
          <p:cNvPr id="5" name="5 Marcador de número de diapositiva"/>
          <p:cNvSpPr>
            <a:spLocks noGrp="1"/>
          </p:cNvSpPr>
          <p:nvPr>
            <p:ph type="sldNum" sz="quarter" idx="12"/>
          </p:nvPr>
        </p:nvSpPr>
        <p:spPr/>
        <p:txBody>
          <a:bodyPr>
            <a:normAutofit/>
          </a:bodyPr>
          <a:lstStyle/>
          <a:p>
            <a:pPr>
              <a:defRPr/>
            </a:pPr>
            <a:fld id="{A1705BB5-7421-4B51-98DA-99B3A379534F}" type="slidenum">
              <a:rPr lang="es-ES"/>
              <a:pPr>
                <a:defRPr/>
              </a:pPr>
              <a:t>2</a:t>
            </a:fld>
            <a:endParaRPr lang="es-E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Our Methods also show a </a:t>
            </a:r>
            <a:r>
              <a:rPr lang="en-US" sz="3600" dirty="0" err="1" smtClean="0"/>
              <a:t>Precrisis</a:t>
            </a:r>
            <a:r>
              <a:rPr lang="en-US" sz="3600" dirty="0" smtClean="0"/>
              <a:t> Buildup of Systemic Risk</a:t>
            </a:r>
            <a:endParaRPr lang="en-US" sz="3600" dirty="0"/>
          </a:p>
        </p:txBody>
      </p:sp>
      <p:sp>
        <p:nvSpPr>
          <p:cNvPr id="3" name="Content Placeholder 2"/>
          <p:cNvSpPr>
            <a:spLocks noGrp="1"/>
          </p:cNvSpPr>
          <p:nvPr>
            <p:ph idx="1"/>
          </p:nvPr>
        </p:nvSpPr>
        <p:spPr>
          <a:xfrm>
            <a:off x="457200" y="2204864"/>
            <a:ext cx="8229600" cy="4104496"/>
          </a:xfrm>
        </p:spPr>
        <p:txBody>
          <a:bodyPr>
            <a:normAutofit lnSpcReduction="10000"/>
          </a:bodyPr>
          <a:lstStyle/>
          <a:p>
            <a:r>
              <a:rPr lang="en-US" dirty="0" smtClean="0"/>
              <a:t>Although Accounting and Tier-1 Capital Ratios were controlled, the Model-Implied ratio of </a:t>
            </a:r>
            <a:r>
              <a:rPr lang="en-US" b="1" dirty="0" smtClean="0">
                <a:solidFill>
                  <a:srgbClr val="FFFF00"/>
                </a:solidFill>
              </a:rPr>
              <a:t>market value</a:t>
            </a:r>
            <a:r>
              <a:rPr lang="en-US" dirty="0" smtClean="0">
                <a:solidFill>
                  <a:srgbClr val="FFFF00"/>
                </a:solidFill>
              </a:rPr>
              <a:t> capital </a:t>
            </a:r>
            <a:r>
              <a:rPr lang="en-US" dirty="0" smtClean="0"/>
              <a:t>went down sharply from 2006 on. The Lehman-AIG double U-Turn merely surfaced longstanding weakness.</a:t>
            </a:r>
          </a:p>
          <a:p>
            <a:r>
              <a:rPr lang="en-US" dirty="0" smtClean="0"/>
              <a:t>Our straightforward and easy-to-calculate measures could have been used in potentially</a:t>
            </a:r>
            <a:br>
              <a:rPr lang="en-US" dirty="0" smtClean="0"/>
            </a:br>
            <a:r>
              <a:rPr lang="en-US" dirty="0" smtClean="0"/>
              <a:t>“golden moments” to uncover and mitigate the last round of efforts to arbitrage capital requirements.</a:t>
            </a:r>
            <a:endParaRPr lang="en-US"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20</a:t>
            </a:fld>
            <a:endParaRPr lang="es-ES"/>
          </a:p>
        </p:txBody>
      </p:sp>
    </p:spTree>
    <p:extLst>
      <p:ext uri="{BB962C8B-B14F-4D97-AF65-F5344CB8AC3E}">
        <p14:creationId xmlns:p14="http://schemas.microsoft.com/office/powerpoint/2010/main" xmlns="" val="20023614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87424"/>
            <a:ext cx="5486400" cy="1080120"/>
          </a:xfrm>
        </p:spPr>
        <p:txBody>
          <a:bodyPr/>
          <a:lstStyle/>
          <a:p>
            <a:r>
              <a:rPr lang="en-US" dirty="0" smtClean="0"/>
              <a:t>Golden Moments: Loans Got Worse and Worse As We Neared the Breaking Point</a:t>
            </a:r>
            <a:endParaRPr lang="en-US" dirty="0"/>
          </a:p>
        </p:txBody>
      </p:sp>
      <p:sp>
        <p:nvSpPr>
          <p:cNvPr id="3" name="Picture Placeholder 2"/>
          <p:cNvSpPr>
            <a:spLocks noGrp="1"/>
          </p:cNvSpPr>
          <p:nvPr>
            <p:ph type="pic" idx="1"/>
          </p:nvPr>
        </p:nvSpPr>
        <p:spPr/>
      </p:sp>
      <p:sp>
        <p:nvSpPr>
          <p:cNvPr id="4" name="Text Placeholder 3"/>
          <p:cNvSpPr>
            <a:spLocks noGrp="1"/>
          </p:cNvSpPr>
          <p:nvPr>
            <p:ph type="body" sz="half" idx="2"/>
          </p:nvPr>
        </p:nvSpPr>
        <p:spPr/>
        <p:txBody>
          <a:bodyPr/>
          <a:lstStyle/>
          <a:p>
            <a:endParaRPr lang="en-US"/>
          </a:p>
        </p:txBody>
      </p:sp>
      <p:sp>
        <p:nvSpPr>
          <p:cNvPr id="5" name="Slide Number Placeholder 4"/>
          <p:cNvSpPr>
            <a:spLocks noGrp="1"/>
          </p:cNvSpPr>
          <p:nvPr>
            <p:ph type="sldNum" sz="quarter" idx="12"/>
          </p:nvPr>
        </p:nvSpPr>
        <p:spPr/>
        <p:txBody>
          <a:bodyPr/>
          <a:lstStyle/>
          <a:p>
            <a:pPr>
              <a:defRPr/>
            </a:pPr>
            <a:fld id="{B43975FF-D85E-4722-8027-881DCC13A3B8}" type="slidenum">
              <a:rPr lang="es-ES" smtClean="0"/>
              <a:pPr>
                <a:defRPr/>
              </a:pPr>
              <a:t>21</a:t>
            </a:fld>
            <a:endParaRPr lang="es-ES"/>
          </a:p>
        </p:txBody>
      </p:sp>
      <p:sp>
        <p:nvSpPr>
          <p:cNvPr id="6" name="Picture Placeholder 2"/>
          <p:cNvSpPr txBox="1">
            <a:spLocks/>
          </p:cNvSpPr>
          <p:nvPr/>
        </p:nvSpPr>
        <p:spPr>
          <a:xfrm>
            <a:off x="1835696" y="1844824"/>
            <a:ext cx="5486400" cy="3962400"/>
          </a:xfrm>
          <a:prstGeom prst="rect">
            <a:avLst/>
          </a:prstGeo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p>
      <p:pic>
        <p:nvPicPr>
          <p:cNvPr id="44034" name="Picture 2" descr="http://data.newyorkfed.org/creditconditionsmap/images/image001.gif"/>
          <p:cNvPicPr>
            <a:picLocks noChangeAspect="1" noChangeArrowheads="1"/>
          </p:cNvPicPr>
          <p:nvPr/>
        </p:nvPicPr>
        <p:blipFill>
          <a:blip r:embed="rId2" cstate="print"/>
          <a:srcRect/>
          <a:stretch>
            <a:fillRect/>
          </a:stretch>
        </p:blipFill>
        <p:spPr bwMode="auto">
          <a:xfrm>
            <a:off x="0" y="908720"/>
            <a:ext cx="8964488" cy="576064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Autofit/>
          </a:bodyPr>
          <a:lstStyle/>
          <a:p>
            <a:r>
              <a:rPr lang="en-US" sz="2800" dirty="0">
                <a:effectLst/>
              </a:rPr>
              <a:t>Figure 2. Mean Ratio of Model-Implied Equity Capital to Assets at Sampled U.S. bank holding companies, 1974-2010 (quarter by quarter in percent</a:t>
            </a:r>
            <a:r>
              <a:rPr lang="en-US" sz="2800" dirty="0" smtClean="0">
                <a:effectLst/>
              </a:rPr>
              <a:t>)</a:t>
            </a:r>
            <a:endParaRPr lang="en-US" sz="28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22</a:t>
            </a:fld>
            <a:endParaRPr lang="es-ES"/>
          </a:p>
        </p:txBody>
      </p:sp>
      <p:graphicFrame>
        <p:nvGraphicFramePr>
          <p:cNvPr id="5" name="Chart 4"/>
          <p:cNvGraphicFramePr/>
          <p:nvPr>
            <p:extLst>
              <p:ext uri="{D42A27DB-BD31-4B8C-83A1-F6EECF244321}">
                <p14:modId xmlns:p14="http://schemas.microsoft.com/office/powerpoint/2010/main" xmlns="" val="3640366196"/>
              </p:ext>
            </p:extLst>
          </p:nvPr>
        </p:nvGraphicFramePr>
        <p:xfrm>
          <a:off x="1619672" y="2348880"/>
          <a:ext cx="5943600" cy="37566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199702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17" y="754976"/>
            <a:ext cx="8229600" cy="1143000"/>
          </a:xfrm>
        </p:spPr>
        <p:txBody>
          <a:bodyPr>
            <a:noAutofit/>
          </a:bodyPr>
          <a:lstStyle/>
          <a:p>
            <a:r>
              <a:rPr lang="en-US" sz="2400" dirty="0" err="1" smtClean="0">
                <a:effectLst/>
              </a:rPr>
              <a:t>Macroprudential</a:t>
            </a:r>
            <a:r>
              <a:rPr lang="en-US" sz="2400" dirty="0" smtClean="0">
                <a:effectLst/>
              </a:rPr>
              <a:t> Perspective:  </a:t>
            </a:r>
            <a:r>
              <a:rPr lang="en-US" sz="2400" dirty="0">
                <a:effectLst/>
              </a:rPr>
              <a:t>Average correlation between returns on an individual bank stock and bank </a:t>
            </a:r>
            <a:r>
              <a:rPr lang="en-US" sz="2400" dirty="0" err="1">
                <a:effectLst/>
              </a:rPr>
              <a:t>sectoral</a:t>
            </a:r>
            <a:r>
              <a:rPr lang="en-US" sz="2400" dirty="0">
                <a:effectLst/>
              </a:rPr>
              <a:t> portfolio, 1974-2000 (by quarter number as a decimal fraction). </a:t>
            </a:r>
            <a:endParaRPr lang="en-US" sz="24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23</a:t>
            </a:fld>
            <a:endParaRPr lang="es-ES"/>
          </a:p>
        </p:txBody>
      </p:sp>
      <p:graphicFrame>
        <p:nvGraphicFramePr>
          <p:cNvPr id="5" name="Chart 4"/>
          <p:cNvGraphicFramePr/>
          <p:nvPr>
            <p:extLst>
              <p:ext uri="{D42A27DB-BD31-4B8C-83A1-F6EECF244321}">
                <p14:modId xmlns:p14="http://schemas.microsoft.com/office/powerpoint/2010/main" xmlns="" val="2124199237"/>
              </p:ext>
            </p:extLst>
          </p:nvPr>
        </p:nvGraphicFramePr>
        <p:xfrm>
          <a:off x="1691680" y="2852936"/>
          <a:ext cx="5429250" cy="28511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63634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noAutofit/>
          </a:bodyPr>
          <a:lstStyle/>
          <a:p>
            <a:r>
              <a:rPr lang="en-US" sz="2400" dirty="0">
                <a:effectLst/>
              </a:rPr>
              <a:t>Figure 7. Mean individual-bank systemic risk premium (IPDS) at sampled U.S. bank holding companies using the Dividend-Forbearance Model, 1974-2010 (quarter by quarter in basis points</a:t>
            </a:r>
            <a:r>
              <a:rPr lang="en-US" sz="2400" dirty="0" smtClean="0">
                <a:effectLst/>
              </a:rPr>
              <a:t>)</a:t>
            </a:r>
            <a:endParaRPr lang="en-US" sz="24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24</a:t>
            </a:fld>
            <a:endParaRPr lang="es-ES"/>
          </a:p>
        </p:txBody>
      </p:sp>
      <p:graphicFrame>
        <p:nvGraphicFramePr>
          <p:cNvPr id="5" name="Chart 4"/>
          <p:cNvGraphicFramePr/>
          <p:nvPr>
            <p:extLst>
              <p:ext uri="{D42A27DB-BD31-4B8C-83A1-F6EECF244321}">
                <p14:modId xmlns:p14="http://schemas.microsoft.com/office/powerpoint/2010/main" xmlns="" val="3620061726"/>
              </p:ext>
            </p:extLst>
          </p:nvPr>
        </p:nvGraphicFramePr>
        <p:xfrm>
          <a:off x="1691680" y="2348880"/>
          <a:ext cx="5743575" cy="3581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38970217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143000"/>
          </a:xfrm>
        </p:spPr>
        <p:txBody>
          <a:bodyPr>
            <a:noAutofit/>
          </a:bodyPr>
          <a:lstStyle/>
          <a:p>
            <a:r>
              <a:rPr lang="en-US" sz="2400" dirty="0">
                <a:effectLst/>
              </a:rPr>
              <a:t>Figure 8. Mean systemic risk premium (IPDS) using the Dividend-Forbearance Model at </a:t>
            </a:r>
            <a:r>
              <a:rPr lang="en-US" sz="2400" dirty="0" smtClean="0">
                <a:effectLst/>
              </a:rPr>
              <a:t>the top 5</a:t>
            </a:r>
            <a:r>
              <a:rPr lang="en-US" sz="2400" smtClean="0">
                <a:effectLst/>
              </a:rPr>
              <a:t>% of sampled </a:t>
            </a:r>
            <a:r>
              <a:rPr lang="en-US" sz="2400" dirty="0">
                <a:effectLst/>
              </a:rPr>
              <a:t>U.S. bank holding companies, 1974-2010 (quarter by quarter in basis points</a:t>
            </a:r>
            <a:r>
              <a:rPr lang="en-US" sz="2400" dirty="0" smtClean="0">
                <a:effectLst/>
              </a:rPr>
              <a:t>)</a:t>
            </a:r>
            <a:endParaRPr lang="en-US" sz="24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25</a:t>
            </a:fld>
            <a:endParaRPr lang="es-ES"/>
          </a:p>
        </p:txBody>
      </p:sp>
      <p:graphicFrame>
        <p:nvGraphicFramePr>
          <p:cNvPr id="5" name="Chart 4"/>
          <p:cNvGraphicFramePr/>
          <p:nvPr>
            <p:extLst>
              <p:ext uri="{D42A27DB-BD31-4B8C-83A1-F6EECF244321}">
                <p14:modId xmlns:p14="http://schemas.microsoft.com/office/powerpoint/2010/main" xmlns="" val="2155393343"/>
              </p:ext>
            </p:extLst>
          </p:nvPr>
        </p:nvGraphicFramePr>
        <p:xfrm>
          <a:off x="1619672" y="2276872"/>
          <a:ext cx="5762625" cy="35433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7414637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sz="3600" dirty="0" smtClean="0"/>
              <a:t>Along with ordinary taxpayers, small banks have been supporting rather than exploiting the safety net. Anticipated increases in explicit and implicit premiums from  post-crisis re-regulation are expected to fall proportionately more heavily on small banks.</a:t>
            </a:r>
            <a:endParaRPr lang="en-US" sz="36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26</a:t>
            </a:fld>
            <a:endParaRPr lang="es-E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10146"/>
          </a:xfrm>
        </p:spPr>
        <p:txBody>
          <a:bodyPr>
            <a:noAutofit/>
          </a:bodyPr>
          <a:lstStyle/>
          <a:p>
            <a:r>
              <a:rPr lang="en-US" sz="2000" dirty="0" smtClean="0">
                <a:effectLst/>
              </a:rPr>
              <a:t>Validation: </a:t>
            </a:r>
            <a:r>
              <a:rPr lang="en-US" sz="2000" dirty="0">
                <a:effectLst/>
              </a:rPr>
              <a:t>Comparison of Our Measures of Stand-Alone and Systemic risk with two other measures of capital shortage for 18 of the 19 institutions that the Federal Reserve Subjected to Stress Tests in early 2009</a:t>
            </a:r>
            <a:endParaRPr lang="en-US" sz="20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27</a:t>
            </a:fld>
            <a:endParaRPr lang="es-ES"/>
          </a:p>
        </p:txBody>
      </p:sp>
      <p:graphicFrame>
        <p:nvGraphicFramePr>
          <p:cNvPr id="3" name="Table 2"/>
          <p:cNvGraphicFramePr>
            <a:graphicFrameLocks noGrp="1"/>
          </p:cNvGraphicFramePr>
          <p:nvPr>
            <p:extLst>
              <p:ext uri="{D42A27DB-BD31-4B8C-83A1-F6EECF244321}">
                <p14:modId xmlns:p14="http://schemas.microsoft.com/office/powerpoint/2010/main" xmlns="" val="1050710202"/>
              </p:ext>
            </p:extLst>
          </p:nvPr>
        </p:nvGraphicFramePr>
        <p:xfrm>
          <a:off x="467544" y="1628800"/>
          <a:ext cx="8229598" cy="4292553"/>
        </p:xfrm>
        <a:graphic>
          <a:graphicData uri="http://schemas.openxmlformats.org/drawingml/2006/table">
            <a:tbl>
              <a:tblPr firstRow="1" firstCol="1" bandRow="1">
                <a:tableStyleId>{5C22544A-7EE6-4342-B048-85BDC9FD1C3A}</a:tableStyleId>
              </a:tblPr>
              <a:tblGrid>
                <a:gridCol w="2160240"/>
                <a:gridCol w="821974"/>
                <a:gridCol w="874564"/>
                <a:gridCol w="874564"/>
                <a:gridCol w="874564"/>
                <a:gridCol w="874564"/>
                <a:gridCol w="874564"/>
                <a:gridCol w="874564"/>
              </a:tblGrid>
              <a:tr h="189027">
                <a:tc>
                  <a:txBody>
                    <a:bodyPr/>
                    <a:lstStyle/>
                    <a:p>
                      <a:pPr marL="0" marR="0" algn="ctr">
                        <a:lnSpc>
                          <a:spcPct val="115000"/>
                        </a:lnSpc>
                        <a:spcBef>
                          <a:spcPts val="0"/>
                        </a:spcBef>
                        <a:spcAft>
                          <a:spcPts val="0"/>
                        </a:spcAft>
                      </a:pPr>
                      <a:r>
                        <a:rPr lang="en-US" sz="1000" dirty="0">
                          <a:effectLst/>
                        </a:rPr>
                        <a:t> </a:t>
                      </a:r>
                      <a:endParaRPr lang="en-US" sz="1100" dirty="0">
                        <a:effectLst/>
                        <a:latin typeface="Calibri"/>
                        <a:ea typeface="Times New Roman"/>
                        <a:cs typeface="Times New Roman"/>
                      </a:endParaRPr>
                    </a:p>
                  </a:txBody>
                  <a:tcPr marL="68050" marR="68050" marT="0" marB="0" anchor="b"/>
                </a:tc>
                <a:tc gridSpan="3">
                  <a:txBody>
                    <a:bodyPr/>
                    <a:lstStyle/>
                    <a:p>
                      <a:pPr marL="0" marR="0" algn="ctr">
                        <a:lnSpc>
                          <a:spcPct val="115000"/>
                        </a:lnSpc>
                        <a:spcBef>
                          <a:spcPts val="0"/>
                        </a:spcBef>
                        <a:spcAft>
                          <a:spcPts val="0"/>
                        </a:spcAft>
                      </a:pPr>
                      <a:r>
                        <a:rPr lang="en-US" sz="1000" dirty="0">
                          <a:effectLst/>
                        </a:rPr>
                        <a:t>Other Measures</a:t>
                      </a:r>
                      <a:endParaRPr lang="en-US" sz="1100" dirty="0">
                        <a:effectLst/>
                        <a:latin typeface="Calibri"/>
                        <a:ea typeface="Times New Roman"/>
                        <a:cs typeface="Times New Roman"/>
                      </a:endParaRPr>
                    </a:p>
                  </a:txBody>
                  <a:tcPr marL="68050" marR="68050" marT="0" marB="0" anchor="b"/>
                </a:tc>
                <a:tc hMerge="1">
                  <a:txBody>
                    <a:bodyPr/>
                    <a:lstStyle/>
                    <a:p>
                      <a:endParaRPr lang="en-US"/>
                    </a:p>
                  </a:txBody>
                  <a:tcPr/>
                </a:tc>
                <a:tc hMerge="1">
                  <a:txBody>
                    <a:bodyPr/>
                    <a:lstStyle/>
                    <a:p>
                      <a:endParaRPr lang="en-US"/>
                    </a:p>
                  </a:txBody>
                  <a:tcPr/>
                </a:tc>
                <a:tc gridSpan="4">
                  <a:txBody>
                    <a:bodyPr/>
                    <a:lstStyle/>
                    <a:p>
                      <a:pPr marL="0" marR="0" algn="ctr">
                        <a:lnSpc>
                          <a:spcPct val="115000"/>
                        </a:lnSpc>
                        <a:spcBef>
                          <a:spcPts val="0"/>
                        </a:spcBef>
                        <a:spcAft>
                          <a:spcPts val="0"/>
                        </a:spcAft>
                      </a:pPr>
                      <a:r>
                        <a:rPr lang="en-US" sz="1000">
                          <a:effectLst/>
                        </a:rPr>
                        <a:t>Our Measures</a:t>
                      </a:r>
                      <a:endParaRPr lang="en-US" sz="1100">
                        <a:effectLst/>
                        <a:latin typeface="Calibri"/>
                        <a:ea typeface="Times New Roman"/>
                        <a:cs typeface="Times New Roman"/>
                      </a:endParaRPr>
                    </a:p>
                  </a:txBody>
                  <a:tcPr marL="68050" marR="68050" marT="0" marB="0" anchor="b"/>
                </a:tc>
                <a:tc hMerge="1">
                  <a:txBody>
                    <a:bodyPr/>
                    <a:lstStyle/>
                    <a:p>
                      <a:endParaRPr lang="en-US"/>
                    </a:p>
                  </a:txBody>
                  <a:tcPr/>
                </a:tc>
                <a:tc hMerge="1">
                  <a:txBody>
                    <a:bodyPr/>
                    <a:lstStyle/>
                    <a:p>
                      <a:endParaRPr lang="en-US"/>
                    </a:p>
                  </a:txBody>
                  <a:tcPr/>
                </a:tc>
                <a:tc hMerge="1">
                  <a:txBody>
                    <a:bodyPr/>
                    <a:lstStyle/>
                    <a:p>
                      <a:endParaRPr lang="en-US"/>
                    </a:p>
                  </a:txBody>
                  <a:tcPr/>
                </a:tc>
              </a:tr>
              <a:tr h="695619">
                <a:tc>
                  <a:txBody>
                    <a:bodyPr/>
                    <a:lstStyle/>
                    <a:p>
                      <a:endParaRPr lang="en-US" sz="1000">
                        <a:effectLst/>
                        <a:latin typeface="Calibri"/>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SCAP ($Bil)</a:t>
                      </a:r>
                      <a:endParaRPr lang="en-US" sz="1100">
                        <a:effectLst/>
                        <a:latin typeface="Calibri"/>
                        <a:ea typeface="Times New Roman"/>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SCAP/Tier1 Capital</a:t>
                      </a:r>
                      <a:endParaRPr lang="en-US" sz="1100">
                        <a:effectLst/>
                        <a:latin typeface="Calibri"/>
                        <a:ea typeface="Times New Roman"/>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Acharya et al. MES ($Bil)</a:t>
                      </a:r>
                      <a:endParaRPr lang="en-US" sz="1100">
                        <a:effectLst/>
                        <a:latin typeface="Calibri"/>
                        <a:ea typeface="Times New Roman"/>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Value of Stand-alone Support</a:t>
                      </a:r>
                      <a:endParaRPr lang="en-US" sz="1100">
                        <a:effectLst/>
                      </a:endParaRPr>
                    </a:p>
                    <a:p>
                      <a:pPr marL="0" marR="0" algn="ctr">
                        <a:lnSpc>
                          <a:spcPct val="115000"/>
                        </a:lnSpc>
                        <a:spcBef>
                          <a:spcPts val="0"/>
                        </a:spcBef>
                        <a:spcAft>
                          <a:spcPts val="0"/>
                        </a:spcAft>
                      </a:pPr>
                      <a:r>
                        <a:rPr lang="en-US" sz="1000">
                          <a:effectLst/>
                        </a:rPr>
                        <a:t>($MM)</a:t>
                      </a:r>
                      <a:endParaRPr lang="en-US" sz="1100">
                        <a:effectLst/>
                        <a:latin typeface="Calibri"/>
                        <a:ea typeface="Times New Roman"/>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Stand-alone Risk Premium IPD (bp)</a:t>
                      </a:r>
                      <a:endParaRPr lang="en-US" sz="1100">
                        <a:effectLst/>
                        <a:latin typeface="Calibri"/>
                        <a:ea typeface="Times New Roman"/>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Value of Systemic Risk Support</a:t>
                      </a:r>
                      <a:endParaRPr lang="en-US" sz="1100">
                        <a:effectLst/>
                      </a:endParaRPr>
                    </a:p>
                    <a:p>
                      <a:pPr marL="0" marR="0" algn="ctr">
                        <a:lnSpc>
                          <a:spcPct val="115000"/>
                        </a:lnSpc>
                        <a:spcBef>
                          <a:spcPts val="0"/>
                        </a:spcBef>
                        <a:spcAft>
                          <a:spcPts val="0"/>
                        </a:spcAft>
                      </a:pPr>
                      <a:r>
                        <a:rPr lang="en-US" sz="1000">
                          <a:effectLst/>
                        </a:rPr>
                        <a:t>($MM)</a:t>
                      </a:r>
                      <a:endParaRPr lang="en-US" sz="1100">
                        <a:effectLst/>
                        <a:latin typeface="Calibri"/>
                        <a:ea typeface="Times New Roman"/>
                        <a:cs typeface="Times New Roman"/>
                      </a:endParaRPr>
                    </a:p>
                  </a:txBody>
                  <a:tcPr marL="68050" marR="68050" marT="0" marB="0" anchor="b"/>
                </a:tc>
                <a:tc>
                  <a:txBody>
                    <a:bodyPr/>
                    <a:lstStyle/>
                    <a:p>
                      <a:pPr marL="0" marR="0" algn="ctr">
                        <a:lnSpc>
                          <a:spcPct val="115000"/>
                        </a:lnSpc>
                        <a:spcBef>
                          <a:spcPts val="0"/>
                        </a:spcBef>
                        <a:spcAft>
                          <a:spcPts val="0"/>
                        </a:spcAft>
                      </a:pPr>
                      <a:r>
                        <a:rPr lang="en-US" sz="1000">
                          <a:effectLst/>
                        </a:rPr>
                        <a:t>Systemic Risk Premium IDPS   (bp)</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Bank of America 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33.9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19.57%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15.05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127300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619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40882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199</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Wells Fargo &amp; Co</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13.7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15.86%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10.57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73645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617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40186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337</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Citigroup Inc</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5.5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4.63%</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14.98</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41073</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232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37577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212</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Regions Financial 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20.66%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14.80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11692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916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2265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177</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Suntrust Banks Inc</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12.50%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12.91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12690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3986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251</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Keycorp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1.8</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15.52%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15.44</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4662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521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1912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214</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Morgan Stanley Dean Witter &amp; Co</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1.8</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3.81%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15.17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5100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8418</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133</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Fifth Third Bancorp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9.24%</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14.39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34300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3240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3173</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300</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PNC Financial Services GRP INC</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2.49%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10.55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8249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319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5881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228</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American Express Co</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9.75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4489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433</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2755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266</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Bank New York Inc</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11.09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985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56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-8965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-510</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JPMorgan Chase &amp; Co</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10.45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23715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126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16893</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90</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US Bancorp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8.54</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8302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343</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6021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249</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State Street 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14.79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4204</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297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2109</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149</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BB&amp;T 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9.57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4491</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326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3197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232</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Capital One Financial Corp</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10.52</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13137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896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2156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147</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Goldman Sachs Group Inc</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9.97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2047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25</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10407</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125</a:t>
                      </a:r>
                      <a:endParaRPr lang="en-US" sz="1100">
                        <a:effectLst/>
                        <a:latin typeface="Calibri"/>
                        <a:ea typeface="Times New Roman"/>
                        <a:cs typeface="Times New Roman"/>
                      </a:endParaRPr>
                    </a:p>
                  </a:txBody>
                  <a:tcPr marL="68050" marR="68050" marT="0" marB="0" anchor="b"/>
                </a:tc>
              </a:tr>
              <a:tr h="189027">
                <a:tc>
                  <a:txBody>
                    <a:bodyPr/>
                    <a:lstStyle/>
                    <a:p>
                      <a:pPr marL="0" marR="0">
                        <a:lnSpc>
                          <a:spcPct val="115000"/>
                        </a:lnSpc>
                        <a:spcBef>
                          <a:spcPts val="0"/>
                        </a:spcBef>
                        <a:spcAft>
                          <a:spcPts val="0"/>
                        </a:spcAft>
                      </a:pPr>
                      <a:r>
                        <a:rPr lang="en-US" sz="1000">
                          <a:effectLst/>
                        </a:rPr>
                        <a:t>Metlife Inc</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0.00%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10.28</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6960</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144</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a:effectLst/>
                        </a:rPr>
                        <a:t>6376</a:t>
                      </a:r>
                      <a:endParaRPr lang="en-US" sz="1100">
                        <a:effectLst/>
                        <a:latin typeface="Calibri"/>
                        <a:ea typeface="Times New Roman"/>
                        <a:cs typeface="Times New Roman"/>
                      </a:endParaRPr>
                    </a:p>
                  </a:txBody>
                  <a:tcPr marL="68050" marR="68050" marT="0" marB="0" anchor="b"/>
                </a:tc>
                <a:tc>
                  <a:txBody>
                    <a:bodyPr/>
                    <a:lstStyle/>
                    <a:p>
                      <a:pPr marL="0" marR="0" algn="r">
                        <a:lnSpc>
                          <a:spcPct val="115000"/>
                        </a:lnSpc>
                        <a:spcBef>
                          <a:spcPts val="0"/>
                        </a:spcBef>
                        <a:spcAft>
                          <a:spcPts val="0"/>
                        </a:spcAft>
                      </a:pPr>
                      <a:r>
                        <a:rPr lang="en-US" sz="1000" dirty="0">
                          <a:effectLst/>
                        </a:rPr>
                        <a:t>132</a:t>
                      </a:r>
                      <a:endParaRPr lang="en-US" sz="1100" dirty="0">
                        <a:effectLst/>
                        <a:latin typeface="Calibri"/>
                        <a:ea typeface="Times New Roman"/>
                        <a:cs typeface="Times New Roman"/>
                      </a:endParaRPr>
                    </a:p>
                  </a:txBody>
                  <a:tcPr marL="68050" marR="68050" marT="0" marB="0" anchor="b"/>
                </a:tc>
              </a:tr>
            </a:tbl>
          </a:graphicData>
        </a:graphic>
      </p:graphicFrame>
      <p:sp>
        <p:nvSpPr>
          <p:cNvPr id="6" name="TextBox 5"/>
          <p:cNvSpPr txBox="1"/>
          <p:nvPr/>
        </p:nvSpPr>
        <p:spPr>
          <a:xfrm>
            <a:off x="472892" y="6093296"/>
            <a:ext cx="7992888" cy="646331"/>
          </a:xfrm>
          <a:prstGeom prst="rect">
            <a:avLst/>
          </a:prstGeom>
          <a:noFill/>
        </p:spPr>
        <p:txBody>
          <a:bodyPr wrap="square" rtlCol="0">
            <a:spAutoFit/>
          </a:bodyPr>
          <a:lstStyle/>
          <a:p>
            <a:r>
              <a:rPr lang="en-US" sz="1200" dirty="0"/>
              <a:t>Notes: SCAP is the capital shortfall calculated in the supervisory Capital Assessment Program conducted in February 2009 and MES is the Marginal Expected Shortfall calculated by </a:t>
            </a:r>
            <a:r>
              <a:rPr lang="en-US" sz="1200" dirty="0" err="1"/>
              <a:t>Acharya</a:t>
            </a:r>
            <a:r>
              <a:rPr lang="en-US" sz="1200" dirty="0"/>
              <a:t> et al. (2010) from data in periods during which stock-market returns lie below their fifth percentile</a:t>
            </a:r>
            <a:r>
              <a:rPr lang="en-US" sz="1200" dirty="0" smtClean="0"/>
              <a:t>.</a:t>
            </a:r>
            <a:endParaRPr lang="en-US" sz="1200" dirty="0"/>
          </a:p>
        </p:txBody>
      </p:sp>
    </p:spTree>
    <p:extLst>
      <p:ext uri="{BB962C8B-B14F-4D97-AF65-F5344CB8AC3E}">
        <p14:creationId xmlns:p14="http://schemas.microsoft.com/office/powerpoint/2010/main" xmlns="" val="40802295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C1EFB48-4B49-4E29-980C-87BF79272D56}" type="slidenum">
              <a:rPr lang="es-ES" smtClean="0"/>
              <a:pPr>
                <a:defRPr/>
              </a:pPr>
              <a:t>28</a:t>
            </a:fld>
            <a:endParaRPr lang="es-ES"/>
          </a:p>
        </p:txBody>
      </p:sp>
      <p:pic>
        <p:nvPicPr>
          <p:cNvPr id="1026" name="Picture 2"/>
          <p:cNvPicPr>
            <a:picLocks noChangeAspect="1" noChangeArrowheads="1"/>
          </p:cNvPicPr>
          <p:nvPr/>
        </p:nvPicPr>
        <p:blipFill>
          <a:blip r:embed="rId2" cstate="print"/>
          <a:srcRect/>
          <a:stretch>
            <a:fillRect/>
          </a:stretch>
        </p:blipFill>
        <p:spPr bwMode="auto">
          <a:xfrm>
            <a:off x="323528" y="188640"/>
            <a:ext cx="8640960" cy="648072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US" dirty="0" smtClean="0"/>
              <a:t>Bailout Policymaking in US &amp; EU</a:t>
            </a:r>
            <a:endParaRPr lang="en-US"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29</a:t>
            </a:fld>
            <a:endParaRPr lang="es-ES"/>
          </a:p>
        </p:txBody>
      </p:sp>
      <p:pic>
        <p:nvPicPr>
          <p:cNvPr id="1026" name="Picture 2" descr="C:\Users\mancinsa\AppData\Local\Microsoft\Windows\Temporary Internet Files\Content.Outlook\8OVBGXQ4\Me Neither.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15616" y="1168285"/>
            <a:ext cx="6877967" cy="5412171"/>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1440159" y="1484784"/>
            <a:ext cx="1800200" cy="1092607"/>
          </a:xfrm>
          <a:prstGeom prst="rect">
            <a:avLst/>
          </a:prstGeom>
          <a:solidFill>
            <a:schemeClr val="tx1"/>
          </a:solidFill>
        </p:spPr>
        <p:txBody>
          <a:bodyPr wrap="square" rtlCol="0">
            <a:spAutoFit/>
          </a:bodyPr>
          <a:lstStyle/>
          <a:p>
            <a:pPr algn="ctr"/>
            <a:r>
              <a:rPr lang="en-US" sz="1300" dirty="0" smtClean="0">
                <a:solidFill>
                  <a:schemeClr val="bg1"/>
                </a:solidFill>
                <a:ea typeface="Verdana" pitchFamily="34" charset="0"/>
                <a:cs typeface="Verdana" pitchFamily="34" charset="0"/>
              </a:rPr>
              <a:t>Ever wonder how taxpayers and small banks will pay for megabank rescues?</a:t>
            </a:r>
          </a:p>
        </p:txBody>
      </p:sp>
    </p:spTree>
    <p:extLst>
      <p:ext uri="{BB962C8B-B14F-4D97-AF65-F5344CB8AC3E}">
        <p14:creationId xmlns:p14="http://schemas.microsoft.com/office/powerpoint/2010/main" xmlns="" val="777493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C1EFB48-4B49-4E29-980C-87BF79272D56}" type="slidenum">
              <a:rPr lang="es-ES" smtClean="0"/>
              <a:pPr>
                <a:defRPr/>
              </a:pPr>
              <a:t>3</a:t>
            </a:fld>
            <a:endParaRPr lang="es-ES"/>
          </a:p>
        </p:txBody>
      </p:sp>
      <p:pic>
        <p:nvPicPr>
          <p:cNvPr id="1026" name="Picture 2"/>
          <p:cNvPicPr>
            <a:picLocks noChangeAspect="1" noChangeArrowheads="1"/>
          </p:cNvPicPr>
          <p:nvPr/>
        </p:nvPicPr>
        <p:blipFill>
          <a:blip r:embed="rId2" cstate="print"/>
          <a:srcRect/>
          <a:stretch>
            <a:fillRect/>
          </a:stretch>
        </p:blipFill>
        <p:spPr bwMode="auto">
          <a:xfrm>
            <a:off x="0" y="260648"/>
            <a:ext cx="8892480" cy="659735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4</a:t>
            </a:fld>
            <a:endParaRPr lang="es-ES"/>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47664" y="1052736"/>
            <a:ext cx="5948469" cy="44644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extBox 1"/>
          <p:cNvSpPr txBox="1"/>
          <p:nvPr/>
        </p:nvSpPr>
        <p:spPr>
          <a:xfrm>
            <a:off x="1547664" y="5013176"/>
            <a:ext cx="5976664" cy="1200329"/>
          </a:xfrm>
          <a:prstGeom prst="rect">
            <a:avLst/>
          </a:prstGeom>
          <a:solidFill>
            <a:schemeClr val="tx1"/>
          </a:solidFill>
        </p:spPr>
        <p:txBody>
          <a:bodyPr wrap="square" rtlCol="0">
            <a:spAutoFit/>
          </a:bodyPr>
          <a:lstStyle/>
          <a:p>
            <a:r>
              <a:rPr lang="en-US" dirty="0" smtClean="0">
                <a:solidFill>
                  <a:schemeClr val="bg1"/>
                </a:solidFill>
              </a:rPr>
              <a:t>“When it comes to haircutting creditors and counterparties in horrific firms like AIG,</a:t>
            </a:r>
          </a:p>
          <a:p>
            <a:r>
              <a:rPr lang="en-US" dirty="0" smtClean="0">
                <a:solidFill>
                  <a:schemeClr val="bg1"/>
                </a:solidFill>
              </a:rPr>
              <a:t>I wish our Regulators had the Courage of the Banks they are supposed to supervise.</a:t>
            </a:r>
            <a:endParaRPr lang="en-US" dirty="0">
              <a:solidFill>
                <a:schemeClr val="bg1"/>
              </a:solidFill>
            </a:endParaRPr>
          </a:p>
        </p:txBody>
      </p:sp>
    </p:spTree>
    <p:extLst>
      <p:ext uri="{BB962C8B-B14F-4D97-AF65-F5344CB8AC3E}">
        <p14:creationId xmlns:p14="http://schemas.microsoft.com/office/powerpoint/2010/main" xmlns="" val="4269007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C1EFB48-4B49-4E29-980C-87BF79272D56}" type="slidenum">
              <a:rPr lang="es-ES" smtClean="0"/>
              <a:pPr>
                <a:defRPr/>
              </a:pPr>
              <a:t>5</a:t>
            </a:fld>
            <a:endParaRPr lang="es-ES"/>
          </a:p>
        </p:txBody>
      </p:sp>
      <p:pic>
        <p:nvPicPr>
          <p:cNvPr id="1026" name="Picture 2"/>
          <p:cNvPicPr>
            <a:picLocks noChangeAspect="1" noChangeArrowheads="1"/>
          </p:cNvPicPr>
          <p:nvPr/>
        </p:nvPicPr>
        <p:blipFill>
          <a:blip r:embed="rId2" cstate="print"/>
          <a:srcRect/>
          <a:stretch>
            <a:fillRect/>
          </a:stretch>
        </p:blipFill>
        <p:spPr bwMode="auto">
          <a:xfrm>
            <a:off x="251520" y="0"/>
            <a:ext cx="864096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616664"/>
          </a:xfrm>
        </p:spPr>
        <p:txBody>
          <a:bodyPr>
            <a:normAutofit fontScale="92500" lnSpcReduction="10000"/>
          </a:bodyPr>
          <a:lstStyle/>
          <a:p>
            <a:r>
              <a:rPr lang="en-US" dirty="0" smtClean="0"/>
              <a:t>The </a:t>
            </a:r>
            <a:r>
              <a:rPr lang="en-US" b="1" dirty="0" smtClean="0"/>
              <a:t>per-period flow of safety-net benefits that a particular bank enjoys can be defined as a “fair” annual insurance premium percentage (IPP)</a:t>
            </a:r>
            <a:r>
              <a:rPr lang="en-US" dirty="0" smtClean="0"/>
              <a:t> expressed per dollar of the institution’s debt.  	</a:t>
            </a:r>
          </a:p>
          <a:p>
            <a:r>
              <a:rPr lang="en-US" dirty="0" smtClean="0"/>
              <a:t>We interpret a firm’s systemic risk as the value of its option to “put” potentially ruinous losses and loss exposures to taxpayers.  Its managers’ ability to trigger forbearance for capital shortages and stand-alone “tail-risk” (i.e., losses that exceed taxpayers’ value-at-risk supervisory protection) </a:t>
            </a:r>
            <a:r>
              <a:rPr lang="en-US" b="1" dirty="0" smtClean="0"/>
              <a:t>increases the value of the safety-net benefits it receives</a:t>
            </a:r>
            <a:r>
              <a:rPr lang="en-US" dirty="0" smtClean="0"/>
              <a:t>. This creates an incentive for managers to search out, to lobby for, and to exploit weaknesses (i.e., loopholes) in risk-control arrangements.</a:t>
            </a:r>
          </a:p>
          <a:p>
            <a:endParaRPr lang="en-US" dirty="0"/>
          </a:p>
          <a:p>
            <a:pPr marL="137160" indent="0">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Bank and Regulatory Accounting Surface only the Tip of an Iceberg of Bailout Cost</a:t>
            </a:r>
            <a:endParaRPr lang="en-US" dirty="0"/>
          </a:p>
        </p:txBody>
      </p:sp>
      <p:pic>
        <p:nvPicPr>
          <p:cNvPr id="12295" name="Picture 5" descr="iceberg"/>
          <p:cNvPicPr>
            <a:picLocks noGrp="1" noChangeAspect="1" noChangeArrowheads="1"/>
          </p:cNvPicPr>
          <p:nvPr>
            <p:ph idx="1"/>
          </p:nvPr>
        </p:nvPicPr>
        <p:blipFill>
          <a:blip r:embed="rId2" cstate="print"/>
          <a:stretch>
            <a:fillRect/>
          </a:stretch>
        </p:blipFill>
        <p:spPr>
          <a:xfrm>
            <a:off x="611560" y="1772816"/>
            <a:ext cx="7416824" cy="4772868"/>
          </a:xfrm>
          <a:noFill/>
        </p:spPr>
      </p:pic>
      <p:sp>
        <p:nvSpPr>
          <p:cNvPr id="12290" name="Date Placeholder 3"/>
          <p:cNvSpPr>
            <a:spLocks noGrp="1"/>
          </p:cNvSpPr>
          <p:nvPr>
            <p:ph type="dt" sz="half" idx="10"/>
          </p:nvPr>
        </p:nvSpPr>
        <p:spPr>
          <a:noFill/>
        </p:spPr>
        <p:txBody>
          <a:bodyPr/>
          <a:lstStyle/>
          <a:p>
            <a:r>
              <a:rPr lang="en-US"/>
              <a:t>Edward J. Kane</a:t>
            </a:r>
          </a:p>
        </p:txBody>
      </p:sp>
      <p:sp>
        <p:nvSpPr>
          <p:cNvPr id="12291" name="Slide Number Placeholder 5"/>
          <p:cNvSpPr>
            <a:spLocks noGrp="1"/>
          </p:cNvSpPr>
          <p:nvPr>
            <p:ph type="sldNum" sz="quarter" idx="12"/>
          </p:nvPr>
        </p:nvSpPr>
        <p:spPr>
          <a:noFill/>
        </p:spPr>
        <p:txBody>
          <a:bodyPr/>
          <a:lstStyle/>
          <a:p>
            <a:fld id="{D22227D5-216C-44A8-B41E-4D39A01C1052}" type="slidenum">
              <a:rPr lang="en-US"/>
              <a:pPr/>
              <a:t>7</a:t>
            </a:fld>
            <a:endParaRPr lang="en-US"/>
          </a:p>
        </p:txBody>
      </p:sp>
      <p:sp>
        <p:nvSpPr>
          <p:cNvPr id="12293" name="AutoShape 3" descr="iceberg"/>
          <p:cNvSpPr>
            <a:spLocks noChangeAspect="1" noChangeArrowheads="1"/>
          </p:cNvSpPr>
          <p:nvPr/>
        </p:nvSpPr>
        <p:spPr bwMode="auto">
          <a:xfrm>
            <a:off x="2643188" y="795338"/>
            <a:ext cx="3857625" cy="5267325"/>
          </a:xfrm>
          <a:prstGeom prst="rect">
            <a:avLst/>
          </a:prstGeom>
          <a:noFill/>
          <a:ln w="9525">
            <a:noFill/>
            <a:miter lim="800000"/>
            <a:headEnd/>
            <a:tailEnd/>
          </a:ln>
        </p:spPr>
        <p:txBody>
          <a:bodyPr/>
          <a:lstStyle/>
          <a:p>
            <a:endParaRPr lang="en-US"/>
          </a:p>
        </p:txBody>
      </p:sp>
      <p:sp>
        <p:nvSpPr>
          <p:cNvPr id="12294" name="AutoShape 4" descr="iceberg"/>
          <p:cNvSpPr>
            <a:spLocks noChangeAspect="1" noChangeArrowheads="1"/>
          </p:cNvSpPr>
          <p:nvPr/>
        </p:nvSpPr>
        <p:spPr bwMode="auto">
          <a:xfrm>
            <a:off x="155575" y="46038"/>
            <a:ext cx="3857625" cy="5267325"/>
          </a:xfrm>
          <a:prstGeom prst="rect">
            <a:avLst/>
          </a:prstGeom>
          <a:noFill/>
          <a:ln w="9525">
            <a:noFill/>
            <a:miter lim="800000"/>
            <a:headEnd/>
            <a:tailEnd/>
          </a:ln>
        </p:spPr>
        <p:txBody>
          <a:bodyPr/>
          <a:lstStyle/>
          <a:p>
            <a:endParaRPr lang="en-US"/>
          </a:p>
        </p:txBody>
      </p:sp>
    </p:spTree>
    <p:extLst>
      <p:ext uri="{BB962C8B-B14F-4D97-AF65-F5344CB8AC3E}">
        <p14:creationId xmlns:p14="http://schemas.microsoft.com/office/powerpoint/2010/main" xmlns="" val="34300970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BAILOUTS SHOULD BE RECOGNIZED AS A TAX-TRANSFER MECHANISM</a:t>
            </a:r>
            <a:endParaRPr lang="en-US" sz="2800" dirty="0"/>
          </a:p>
        </p:txBody>
      </p:sp>
      <p:sp>
        <p:nvSpPr>
          <p:cNvPr id="3" name="Content Placeholder 2"/>
          <p:cNvSpPr>
            <a:spLocks noGrp="1"/>
          </p:cNvSpPr>
          <p:nvPr>
            <p:ph idx="1"/>
          </p:nvPr>
        </p:nvSpPr>
        <p:spPr/>
        <p:txBody>
          <a:bodyPr>
            <a:normAutofit fontScale="85000" lnSpcReduction="20000"/>
          </a:bodyPr>
          <a:lstStyle/>
          <a:p>
            <a:r>
              <a:rPr lang="en-US" dirty="0" smtClean="0"/>
              <a:t>To establish accountability, banks and governments need to be made to account for the way in which, when important firms fall deeper and deeper into distress, implicit and explicit taxpayer guarantees </a:t>
            </a:r>
            <a:r>
              <a:rPr lang="en-US" dirty="0" smtClean="0">
                <a:solidFill>
                  <a:srgbClr val="FFFF00"/>
                </a:solidFill>
              </a:rPr>
              <a:t>absorb</a:t>
            </a:r>
            <a:r>
              <a:rPr lang="en-US" dirty="0" smtClean="0"/>
              <a:t> much of the markdowns that would otherwise have to occur.</a:t>
            </a:r>
          </a:p>
          <a:p>
            <a:r>
              <a:rPr lang="en-US" dirty="0" smtClean="0"/>
              <a:t>In accounting parlance, </a:t>
            </a:r>
            <a:r>
              <a:rPr lang="en-US" dirty="0" smtClean="0">
                <a:solidFill>
                  <a:srgbClr val="FFFF00"/>
                </a:solidFill>
              </a:rPr>
              <a:t>a contra-liability </a:t>
            </a:r>
            <a:r>
              <a:rPr lang="en-US" dirty="0" smtClean="0"/>
              <a:t>is an item that is entered on a firm's balance sheet when and to the extent that responsibility for servicing some of its debt falls on a third party.  For banks, financial safety nets transform a block of unknown taxpayers into just such a third party.  The unacknowledged value of taxpayer guarantees are, economically, an</a:t>
            </a:r>
            <a:r>
              <a:rPr lang="en-US" dirty="0" smtClean="0">
                <a:solidFill>
                  <a:srgbClr val="FFFF00"/>
                </a:solidFill>
              </a:rPr>
              <a:t> </a:t>
            </a:r>
            <a:r>
              <a:rPr lang="en-US" dirty="0" err="1" smtClean="0">
                <a:solidFill>
                  <a:srgbClr val="FFFF00"/>
                </a:solidFill>
              </a:rPr>
              <a:t>unbooked</a:t>
            </a:r>
            <a:r>
              <a:rPr lang="en-US" dirty="0" smtClean="0">
                <a:solidFill>
                  <a:srgbClr val="FFFF00"/>
                </a:solidFill>
              </a:rPr>
              <a:t> contra-liability </a:t>
            </a:r>
            <a:r>
              <a:rPr lang="en-US" dirty="0" smtClean="0"/>
              <a:t>of the modern commercial and investment bank and an </a:t>
            </a:r>
            <a:r>
              <a:rPr lang="en-US" dirty="0" err="1" smtClean="0">
                <a:solidFill>
                  <a:srgbClr val="FFFF00"/>
                </a:solidFill>
              </a:rPr>
              <a:t>unbooked</a:t>
            </a:r>
            <a:r>
              <a:rPr lang="en-US" dirty="0" smtClean="0">
                <a:solidFill>
                  <a:srgbClr val="FFFF00"/>
                </a:solidFill>
              </a:rPr>
              <a:t>, and uncertainly dated, liability </a:t>
            </a:r>
            <a:r>
              <a:rPr lang="en-US" dirty="0" smtClean="0"/>
              <a:t>of the taxpaying households and firms.</a:t>
            </a:r>
            <a:endParaRPr lang="en-US"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8</a:t>
            </a:fld>
            <a:endParaRPr lang="es-E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Happens when a Ruinous Shock to Asset Value Hits One TBFU Bank?</a:t>
            </a:r>
            <a:endParaRPr lang="en-US" sz="3200" dirty="0"/>
          </a:p>
        </p:txBody>
      </p:sp>
      <p:sp>
        <p:nvSpPr>
          <p:cNvPr id="4" name="Slide Number Placeholder 3"/>
          <p:cNvSpPr>
            <a:spLocks noGrp="1"/>
          </p:cNvSpPr>
          <p:nvPr>
            <p:ph type="sldNum" sz="quarter" idx="12"/>
          </p:nvPr>
        </p:nvSpPr>
        <p:spPr/>
        <p:txBody>
          <a:bodyPr/>
          <a:lstStyle/>
          <a:p>
            <a:pPr>
              <a:defRPr/>
            </a:pPr>
            <a:fld id="{B43975FF-D85E-4722-8027-881DCC13A3B8}" type="slidenum">
              <a:rPr lang="es-ES" smtClean="0"/>
              <a:pPr>
                <a:defRPr/>
              </a:pPr>
              <a:t>9</a:t>
            </a:fld>
            <a:endParaRPr lang="es-ES"/>
          </a:p>
        </p:txBody>
      </p:sp>
      <p:cxnSp>
        <p:nvCxnSpPr>
          <p:cNvPr id="6" name="Straight Connector 5"/>
          <p:cNvCxnSpPr/>
          <p:nvPr/>
        </p:nvCxnSpPr>
        <p:spPr>
          <a:xfrm>
            <a:off x="2123728" y="2348880"/>
            <a:ext cx="4824536"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Straight Connector 7"/>
          <p:cNvCxnSpPr/>
          <p:nvPr/>
        </p:nvCxnSpPr>
        <p:spPr>
          <a:xfrm>
            <a:off x="4572000" y="2348880"/>
            <a:ext cx="0" cy="2088232"/>
          </a:xfrm>
          <a:prstGeom prst="line">
            <a:avLst/>
          </a:prstGeom>
        </p:spPr>
        <p:style>
          <a:lnRef idx="3">
            <a:schemeClr val="accent1"/>
          </a:lnRef>
          <a:fillRef idx="0">
            <a:schemeClr val="accent1"/>
          </a:fillRef>
          <a:effectRef idx="2">
            <a:schemeClr val="accent1"/>
          </a:effectRef>
          <a:fontRef idx="minor">
            <a:schemeClr val="tx1"/>
          </a:fontRef>
        </p:style>
      </p:cxnSp>
      <p:sp>
        <p:nvSpPr>
          <p:cNvPr id="11" name="TextBox 10"/>
          <p:cNvSpPr txBox="1"/>
          <p:nvPr/>
        </p:nvSpPr>
        <p:spPr>
          <a:xfrm>
            <a:off x="2123728" y="2668270"/>
            <a:ext cx="931665" cy="369332"/>
          </a:xfrm>
          <a:prstGeom prst="rect">
            <a:avLst/>
          </a:prstGeom>
          <a:noFill/>
        </p:spPr>
        <p:txBody>
          <a:bodyPr wrap="none" rtlCol="0">
            <a:spAutoFit/>
          </a:bodyPr>
          <a:lstStyle/>
          <a:p>
            <a:r>
              <a:rPr lang="en-US" dirty="0" smtClean="0"/>
              <a:t>Assets</a:t>
            </a:r>
            <a:endParaRPr lang="en-US" dirty="0"/>
          </a:p>
        </p:txBody>
      </p:sp>
      <p:sp>
        <p:nvSpPr>
          <p:cNvPr id="12" name="TextBox 11"/>
          <p:cNvSpPr txBox="1"/>
          <p:nvPr/>
        </p:nvSpPr>
        <p:spPr>
          <a:xfrm>
            <a:off x="4860032" y="2682993"/>
            <a:ext cx="2336665" cy="1477328"/>
          </a:xfrm>
          <a:prstGeom prst="rect">
            <a:avLst/>
          </a:prstGeom>
          <a:noFill/>
        </p:spPr>
        <p:txBody>
          <a:bodyPr wrap="none" rtlCol="0">
            <a:spAutoFit/>
          </a:bodyPr>
          <a:lstStyle/>
          <a:p>
            <a:r>
              <a:rPr lang="en-US" dirty="0" smtClean="0"/>
              <a:t>Debt</a:t>
            </a:r>
          </a:p>
          <a:p>
            <a:endParaRPr lang="en-US" dirty="0"/>
          </a:p>
          <a:p>
            <a:r>
              <a:rPr lang="en-US" dirty="0" smtClean="0"/>
              <a:t>(Guarantee        ) </a:t>
            </a:r>
          </a:p>
          <a:p>
            <a:endParaRPr lang="en-US" dirty="0"/>
          </a:p>
          <a:p>
            <a:r>
              <a:rPr lang="en-US" dirty="0" smtClean="0"/>
              <a:t>Market Cap</a:t>
            </a:r>
            <a:endParaRPr lang="en-US" dirty="0"/>
          </a:p>
        </p:txBody>
      </p:sp>
      <p:sp>
        <p:nvSpPr>
          <p:cNvPr id="14" name="TextBox 13"/>
          <p:cNvSpPr txBox="1"/>
          <p:nvPr/>
        </p:nvSpPr>
        <p:spPr>
          <a:xfrm>
            <a:off x="3563888" y="2682993"/>
            <a:ext cx="627095" cy="369332"/>
          </a:xfrm>
          <a:prstGeom prst="rect">
            <a:avLst/>
          </a:prstGeom>
          <a:noFill/>
        </p:spPr>
        <p:txBody>
          <a:bodyPr wrap="none" rtlCol="0">
            <a:spAutoFit/>
          </a:bodyPr>
          <a:lstStyle/>
          <a:p>
            <a:r>
              <a:rPr lang="en-US" dirty="0" smtClean="0"/>
              <a:t>100</a:t>
            </a:r>
            <a:endParaRPr lang="en-US" dirty="0"/>
          </a:p>
        </p:txBody>
      </p:sp>
      <p:sp>
        <p:nvSpPr>
          <p:cNvPr id="15" name="TextBox 14"/>
          <p:cNvSpPr txBox="1"/>
          <p:nvPr/>
        </p:nvSpPr>
        <p:spPr>
          <a:xfrm>
            <a:off x="6342086" y="2682993"/>
            <a:ext cx="479618" cy="369332"/>
          </a:xfrm>
          <a:prstGeom prst="rect">
            <a:avLst/>
          </a:prstGeom>
          <a:noFill/>
        </p:spPr>
        <p:txBody>
          <a:bodyPr wrap="none" rtlCol="0">
            <a:spAutoFit/>
          </a:bodyPr>
          <a:lstStyle/>
          <a:p>
            <a:r>
              <a:rPr lang="en-US" dirty="0" smtClean="0"/>
              <a:t>95</a:t>
            </a:r>
            <a:endParaRPr lang="en-US" dirty="0"/>
          </a:p>
        </p:txBody>
      </p:sp>
      <p:sp>
        <p:nvSpPr>
          <p:cNvPr id="16" name="TextBox 15"/>
          <p:cNvSpPr txBox="1"/>
          <p:nvPr/>
        </p:nvSpPr>
        <p:spPr>
          <a:xfrm>
            <a:off x="6415824" y="3238413"/>
            <a:ext cx="332142" cy="369332"/>
          </a:xfrm>
          <a:prstGeom prst="rect">
            <a:avLst/>
          </a:prstGeom>
          <a:noFill/>
        </p:spPr>
        <p:txBody>
          <a:bodyPr wrap="none" rtlCol="0">
            <a:spAutoFit/>
          </a:bodyPr>
          <a:lstStyle/>
          <a:p>
            <a:r>
              <a:rPr lang="en-US" dirty="0" smtClean="0"/>
              <a:t>1</a:t>
            </a:r>
            <a:endParaRPr lang="en-US" dirty="0"/>
          </a:p>
        </p:txBody>
      </p:sp>
      <p:sp>
        <p:nvSpPr>
          <p:cNvPr id="17" name="TextBox 16"/>
          <p:cNvSpPr txBox="1"/>
          <p:nvPr/>
        </p:nvSpPr>
        <p:spPr>
          <a:xfrm>
            <a:off x="6342086" y="3790290"/>
            <a:ext cx="332142" cy="369332"/>
          </a:xfrm>
          <a:prstGeom prst="rect">
            <a:avLst/>
          </a:prstGeom>
          <a:noFill/>
        </p:spPr>
        <p:txBody>
          <a:bodyPr wrap="none" rtlCol="0">
            <a:spAutoFit/>
          </a:bodyPr>
          <a:lstStyle/>
          <a:p>
            <a:r>
              <a:rPr lang="en-US" dirty="0" smtClean="0"/>
              <a:t>6</a:t>
            </a:r>
            <a:endParaRPr lang="en-US" dirty="0"/>
          </a:p>
        </p:txBody>
      </p:sp>
      <p:sp>
        <p:nvSpPr>
          <p:cNvPr id="18" name="TextBox 17"/>
          <p:cNvSpPr txBox="1"/>
          <p:nvPr/>
        </p:nvSpPr>
        <p:spPr>
          <a:xfrm>
            <a:off x="3637626" y="2697462"/>
            <a:ext cx="479618" cy="369332"/>
          </a:xfrm>
          <a:prstGeom prst="rect">
            <a:avLst/>
          </a:prstGeom>
          <a:noFill/>
        </p:spPr>
        <p:txBody>
          <a:bodyPr wrap="none" rtlCol="0">
            <a:spAutoFit/>
          </a:bodyPr>
          <a:lstStyle/>
          <a:p>
            <a:r>
              <a:rPr lang="en-US" dirty="0" smtClean="0"/>
              <a:t>80</a:t>
            </a:r>
            <a:endParaRPr lang="en-US" dirty="0"/>
          </a:p>
        </p:txBody>
      </p:sp>
      <p:sp>
        <p:nvSpPr>
          <p:cNvPr id="19" name="TextBox 18"/>
          <p:cNvSpPr txBox="1"/>
          <p:nvPr/>
        </p:nvSpPr>
        <p:spPr>
          <a:xfrm>
            <a:off x="6568224" y="3238413"/>
            <a:ext cx="332142" cy="369332"/>
          </a:xfrm>
          <a:prstGeom prst="rect">
            <a:avLst/>
          </a:prstGeom>
          <a:noFill/>
        </p:spPr>
        <p:txBody>
          <a:bodyPr wrap="none" rtlCol="0">
            <a:spAutoFit/>
          </a:bodyPr>
          <a:lstStyle/>
          <a:p>
            <a:r>
              <a:rPr lang="en-US" dirty="0" smtClean="0"/>
              <a:t>6</a:t>
            </a:r>
            <a:endParaRPr lang="en-US" dirty="0"/>
          </a:p>
        </p:txBody>
      </p:sp>
      <p:sp>
        <p:nvSpPr>
          <p:cNvPr id="20" name="TextBox 19"/>
          <p:cNvSpPr txBox="1"/>
          <p:nvPr/>
        </p:nvSpPr>
        <p:spPr>
          <a:xfrm>
            <a:off x="6398571" y="3790989"/>
            <a:ext cx="332142" cy="369332"/>
          </a:xfrm>
          <a:prstGeom prst="rect">
            <a:avLst/>
          </a:prstGeom>
          <a:noFill/>
        </p:spPr>
        <p:txBody>
          <a:bodyPr wrap="none" rtlCol="0">
            <a:spAutoFit/>
          </a:bodyPr>
          <a:lstStyle/>
          <a:p>
            <a:r>
              <a:rPr lang="en-US" dirty="0" smtClean="0"/>
              <a:t>1</a:t>
            </a:r>
            <a:endParaRPr lang="en-US" dirty="0"/>
          </a:p>
        </p:txBody>
      </p:sp>
    </p:spTree>
    <p:extLst>
      <p:ext uri="{BB962C8B-B14F-4D97-AF65-F5344CB8AC3E}">
        <p14:creationId xmlns:p14="http://schemas.microsoft.com/office/powerpoint/2010/main" xmlns="" val="238950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8" grpId="0"/>
      <p:bldP spid="19" grpId="0"/>
      <p:bldP spid="2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988</TotalTime>
  <Words>1910</Words>
  <Application>Microsoft Office PowerPoint</Application>
  <PresentationFormat>On-screen Show (4:3)</PresentationFormat>
  <Paragraphs>364</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Apex</vt:lpstr>
      <vt:lpstr>SYSTEMIC RISK AT US BANKS DURING 1974-2010</vt:lpstr>
      <vt:lpstr>Motivation: Macroprudential Risk is a Portfolio Risk: Not simply the sum of Microprudential (i.e., stand-alone) Risks</vt:lpstr>
      <vt:lpstr>Slide 3</vt:lpstr>
      <vt:lpstr>Slide 4</vt:lpstr>
      <vt:lpstr>Slide 5</vt:lpstr>
      <vt:lpstr>Slide 6</vt:lpstr>
      <vt:lpstr>Bank and Regulatory Accounting Surface only the Tip of an Iceberg of Bailout Cost</vt:lpstr>
      <vt:lpstr>BAILOUTS SHOULD BE RECOGNIZED AS A TAX-TRANSFER MECHANISM</vt:lpstr>
      <vt:lpstr>What Happens when a Ruinous Shock to Asset Value Hits One TBFU Bank?</vt:lpstr>
      <vt:lpstr>What Happens to Balance Sheets of Taxpayers and Solvent Banks when Shock Hits their Assets and Three TBFU Banks?</vt:lpstr>
      <vt:lpstr>Economic Reporting Principles be Damned</vt:lpstr>
      <vt:lpstr>We Model Safety-Net Benefits as a Function of the Volatility of Asset Quality and Capital Controls </vt:lpstr>
      <vt:lpstr>Slide 13</vt:lpstr>
      <vt:lpstr>Slide 14</vt:lpstr>
      <vt:lpstr>Macroprudential Perspective</vt:lpstr>
      <vt:lpstr>Table 4. Difference in Identity of Top Ten Sample Banks Ranked by Stand-Alone and Systemic Risk, 1974-2010</vt:lpstr>
      <vt:lpstr>Microprudential Perspective:  Mean Value of IPD Using the Dividend-Forbearance Model for sample U.S. bank holding companies, 1974-2010 (quarter by quarter in basis points)</vt:lpstr>
      <vt:lpstr>Figure 5. Macro Perspective: Sectoral Stand-Alone Risk Premium (IPD) for Sampled U.S. bank holding companies, 1974-2010 (quarter by quarter in basis points) </vt:lpstr>
      <vt:lpstr>What Lessons Do These Graphs Teach?</vt:lpstr>
      <vt:lpstr>Our Methods also show a Precrisis Buildup of Systemic Risk</vt:lpstr>
      <vt:lpstr>Golden Moments: Loans Got Worse and Worse As We Neared the Breaking Point</vt:lpstr>
      <vt:lpstr>Figure 2. Mean Ratio of Model-Implied Equity Capital to Assets at Sampled U.S. bank holding companies, 1974-2010 (quarter by quarter in percent)</vt:lpstr>
      <vt:lpstr>Macroprudential Perspective:  Average correlation between returns on an individual bank stock and bank sectoral portfolio, 1974-2000 (by quarter number as a decimal fraction). </vt:lpstr>
      <vt:lpstr>Figure 7. Mean individual-bank systemic risk premium (IPDS) at sampled U.S. bank holding companies using the Dividend-Forbearance Model, 1974-2010 (quarter by quarter in basis points)</vt:lpstr>
      <vt:lpstr>Figure 8. Mean systemic risk premium (IPDS) using the Dividend-Forbearance Model at the top 5% of sampled U.S. bank holding companies, 1974-2010 (quarter by quarter in basis points)</vt:lpstr>
      <vt:lpstr>CONCLUSION</vt:lpstr>
      <vt:lpstr>Validation: Comparison of Our Measures of Stand-Alone and Systemic risk with two other measures of capital shortage for 18 of the 19 institutions that the Federal Reserve Subjected to Stress Tests in early 2009</vt:lpstr>
      <vt:lpstr>Slide 28</vt:lpstr>
      <vt:lpstr>Bailout Policymaking in US &amp; EU</vt:lpstr>
    </vt:vector>
  </TitlesOfParts>
  <Company>Dark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 OF DIFFERENCES IN THE EFFECTIVENESS OF SAFETY-NET MANAGEMENT IN EUROPEAN UNION COUNTRIES</dc:title>
  <dc:creator>a</dc:creator>
  <cp:lastModifiedBy>Kaneeb</cp:lastModifiedBy>
  <cp:revision>270</cp:revision>
  <dcterms:created xsi:type="dcterms:W3CDTF">2007-05-01T17:40:09Z</dcterms:created>
  <dcterms:modified xsi:type="dcterms:W3CDTF">2012-06-16T16:52:42Z</dcterms:modified>
</cp:coreProperties>
</file>