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47" autoAdjust="0"/>
    <p:restoredTop sz="94660"/>
  </p:normalViewPr>
  <p:slideViewPr>
    <p:cSldViewPr>
      <p:cViewPr varScale="1">
        <p:scale>
          <a:sx n="107" d="100"/>
          <a:sy n="107" d="100"/>
        </p:scale>
        <p:origin x="-17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1946C-E744-407B-8148-C694F522C2D7}" type="datetimeFigureOut">
              <a:rPr lang="en-US" smtClean="0"/>
              <a:t>6/24/2012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415CA-FB4E-4E50-8F44-57782723BE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1946C-E744-407B-8148-C694F522C2D7}" type="datetimeFigureOut">
              <a:rPr lang="en-US" smtClean="0"/>
              <a:t>6/24/2012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415CA-FB4E-4E50-8F44-57782723BE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1946C-E744-407B-8148-C694F522C2D7}" type="datetimeFigureOut">
              <a:rPr lang="en-US" smtClean="0"/>
              <a:t>6/24/2012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415CA-FB4E-4E50-8F44-57782723BE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1946C-E744-407B-8148-C694F522C2D7}" type="datetimeFigureOut">
              <a:rPr lang="en-US" smtClean="0"/>
              <a:t>6/24/2012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415CA-FB4E-4E50-8F44-57782723BE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1946C-E744-407B-8148-C694F522C2D7}" type="datetimeFigureOut">
              <a:rPr lang="en-US" smtClean="0"/>
              <a:t>6/24/2012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415CA-FB4E-4E50-8F44-57782723BE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1946C-E744-407B-8148-C694F522C2D7}" type="datetimeFigureOut">
              <a:rPr lang="en-US" smtClean="0"/>
              <a:t>6/24/2012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415CA-FB4E-4E50-8F44-57782723BE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1946C-E744-407B-8148-C694F522C2D7}" type="datetimeFigureOut">
              <a:rPr lang="en-US" smtClean="0"/>
              <a:t>6/24/2012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415CA-FB4E-4E50-8F44-57782723BE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1946C-E744-407B-8148-C694F522C2D7}" type="datetimeFigureOut">
              <a:rPr lang="en-US" smtClean="0"/>
              <a:t>6/24/2012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415CA-FB4E-4E50-8F44-57782723BE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1946C-E744-407B-8148-C694F522C2D7}" type="datetimeFigureOut">
              <a:rPr lang="en-US" smtClean="0"/>
              <a:t>6/24/2012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415CA-FB4E-4E50-8F44-57782723BE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1946C-E744-407B-8148-C694F522C2D7}" type="datetimeFigureOut">
              <a:rPr lang="en-US" smtClean="0"/>
              <a:t>6/24/2012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415CA-FB4E-4E50-8F44-57782723BE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1946C-E744-407B-8148-C694F522C2D7}" type="datetimeFigureOut">
              <a:rPr lang="en-US" smtClean="0"/>
              <a:t>6/24/2012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415CA-FB4E-4E50-8F44-57782723BE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C1946C-E744-407B-8148-C694F522C2D7}" type="datetimeFigureOut">
              <a:rPr lang="en-US" smtClean="0"/>
              <a:t>6/24/2012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7415CA-FB4E-4E50-8F44-57782723BE5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38200"/>
            <a:ext cx="7772400" cy="2000251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Comments on</a:t>
            </a: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“Efficiency </a:t>
            </a:r>
            <a:r>
              <a:rPr lang="en-US" dirty="0" smtClean="0"/>
              <a:t>of Public Expenditure on Education </a:t>
            </a:r>
            <a:r>
              <a:rPr lang="en-US" smtClean="0"/>
              <a:t>in Croatia”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 smtClean="0"/>
              <a:t>by </a:t>
            </a:r>
            <a:r>
              <a:rPr lang="en-US" sz="3600" dirty="0" err="1" smtClean="0"/>
              <a:t>Petar</a:t>
            </a:r>
            <a:r>
              <a:rPr lang="en-US" sz="3600" dirty="0" smtClean="0"/>
              <a:t> </a:t>
            </a:r>
            <a:r>
              <a:rPr lang="en-US" sz="3600" dirty="0" err="1" smtClean="0"/>
              <a:t>Sopek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3429000"/>
            <a:ext cx="4876800" cy="1524000"/>
          </a:xfrm>
        </p:spPr>
        <p:txBody>
          <a:bodyPr>
            <a:noAutofit/>
          </a:bodyPr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Menzie Chinn</a:t>
            </a:r>
          </a:p>
          <a:p>
            <a:pPr algn="l"/>
            <a:r>
              <a:rPr lang="en-US" sz="2800" dirty="0" smtClean="0">
                <a:solidFill>
                  <a:schemeClr val="tx1"/>
                </a:solidFill>
              </a:rPr>
              <a:t>Univ. of Wisconsin, Madison and NBER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3276600"/>
            <a:ext cx="2247900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143000" y="5105400"/>
            <a:ext cx="701480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Young Economists’ Seminar</a:t>
            </a:r>
          </a:p>
          <a:p>
            <a:pPr algn="ctr"/>
            <a:r>
              <a:rPr lang="en-US" sz="2000" dirty="0" smtClean="0"/>
              <a:t>18th Dubrovnik Economic Conference</a:t>
            </a:r>
          </a:p>
          <a:p>
            <a:pPr algn="ctr"/>
            <a:r>
              <a:rPr lang="en-US" sz="2000" dirty="0" smtClean="0"/>
              <a:t>Croatian National Bank</a:t>
            </a:r>
            <a:endParaRPr lang="en-US" sz="2000" dirty="0" smtClean="0"/>
          </a:p>
          <a:p>
            <a:pPr algn="ctr"/>
            <a:r>
              <a:rPr lang="en-US" sz="2000" dirty="0" smtClean="0"/>
              <a:t>27 June 2012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Suggestions (II)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DEA is highly sensitive to measurement error</a:t>
            </a:r>
          </a:p>
          <a:p>
            <a:r>
              <a:rPr lang="en-US" dirty="0" smtClean="0"/>
              <a:t>DEA is sensitive to input and output specifications (as well as sample size)</a:t>
            </a:r>
          </a:p>
          <a:p>
            <a:r>
              <a:rPr lang="en-US" dirty="0" smtClean="0"/>
              <a:t>Robustness checks would be advisable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Very interesting paper, applying a reasonable methodology</a:t>
            </a:r>
          </a:p>
          <a:p>
            <a:r>
              <a:rPr lang="en-US" dirty="0" smtClean="0"/>
              <a:t>Would like more discussion of weaknesses/strengths DEA vs. FDH vs. regression approaches</a:t>
            </a:r>
          </a:p>
          <a:p>
            <a:r>
              <a:rPr lang="en-US" dirty="0" smtClean="0"/>
              <a:t>Robustness tests</a:t>
            </a:r>
          </a:p>
          <a:p>
            <a:r>
              <a:rPr lang="en-US" dirty="0" smtClean="0"/>
              <a:t>Formal assessment of the sources of “inefficiencies”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Policy issue</a:t>
            </a:r>
          </a:p>
          <a:p>
            <a:r>
              <a:rPr lang="en-US" dirty="0" smtClean="0"/>
              <a:t>The question asked</a:t>
            </a:r>
          </a:p>
          <a:p>
            <a:r>
              <a:rPr lang="en-US" dirty="0" smtClean="0"/>
              <a:t>Results</a:t>
            </a:r>
          </a:p>
          <a:p>
            <a:r>
              <a:rPr lang="en-US" dirty="0" smtClean="0"/>
              <a:t>Suggestions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Policy Issue: </a:t>
            </a:r>
            <a:br>
              <a:rPr lang="en-US" dirty="0" smtClean="0"/>
            </a:br>
            <a:r>
              <a:rPr lang="en-US" dirty="0" smtClean="0"/>
              <a:t>Investment in Human Capital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752600"/>
            <a:ext cx="8496006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Question Asked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Narrowly: For given expenditures as share of GDP, how well is Croatia doing in terms of output, measured as PISA scores?</a:t>
            </a:r>
          </a:p>
          <a:p>
            <a:r>
              <a:rPr lang="en-US" dirty="0" smtClean="0"/>
              <a:t>More generally: Measuring technical efficiency, assuming at least some observations are on the frontier.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 Input/One Output Model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1" y="1524000"/>
            <a:ext cx="840751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Taking into account price levels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Public expenditure on education as a percentage of GDP does not take into </a:t>
            </a:r>
            <a:r>
              <a:rPr lang="en-US" dirty="0" smtClean="0"/>
              <a:t>account some </a:t>
            </a:r>
            <a:r>
              <a:rPr lang="en-US" dirty="0"/>
              <a:t>important variables like total number of students or country standard and therefore </a:t>
            </a:r>
            <a:r>
              <a:rPr lang="en-US" dirty="0" smtClean="0"/>
              <a:t>may be </a:t>
            </a:r>
            <a:r>
              <a:rPr lang="en-US" dirty="0"/>
              <a:t>unsatisfactory in efficiency measurement. Much better in this manner seems </a:t>
            </a:r>
            <a:r>
              <a:rPr lang="en-US" dirty="0" smtClean="0"/>
              <a:t>public expenditure </a:t>
            </a:r>
            <a:r>
              <a:rPr lang="en-US" dirty="0"/>
              <a:t>on public educational institutions per pupil/student in EUR PPS, which </a:t>
            </a:r>
            <a:r>
              <a:rPr lang="en-US" dirty="0" smtClean="0"/>
              <a:t>measures how </a:t>
            </a:r>
            <a:r>
              <a:rPr lang="en-US" dirty="0"/>
              <a:t>much central, regional and local levels of government spent per pupil/student, taking </a:t>
            </a:r>
            <a:r>
              <a:rPr lang="en-US" dirty="0" smtClean="0"/>
              <a:t>into account </a:t>
            </a:r>
            <a:r>
              <a:rPr lang="en-US" dirty="0"/>
              <a:t>country standard weighted with Purchasing Power Standard (PPS).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Adjusted spending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600200"/>
            <a:ext cx="8738468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68362"/>
          </a:xfrm>
        </p:spPr>
        <p:txBody>
          <a:bodyPr/>
          <a:lstStyle/>
          <a:p>
            <a:r>
              <a:rPr lang="en-US" dirty="0" smtClean="0"/>
              <a:t>Two inputs/One output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4495800"/>
            <a:ext cx="1382384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1066800"/>
            <a:ext cx="7317752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52600" y="3886200"/>
            <a:ext cx="7020647" cy="2655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Suggestions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610600" cy="49530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Why FDH vs. DEA? What are the advantages and disadvantages (FDH is free disposal hull).</a:t>
            </a:r>
          </a:p>
          <a:p>
            <a:r>
              <a:rPr lang="en-US" dirty="0" smtClean="0"/>
              <a:t>The discussion of why the inefficiencies is reasonable</a:t>
            </a:r>
          </a:p>
          <a:p>
            <a:r>
              <a:rPr lang="en-US" dirty="0" smtClean="0"/>
              <a:t>But why not formally test source of “inefficiencies”</a:t>
            </a:r>
          </a:p>
          <a:p>
            <a:r>
              <a:rPr lang="en-US" dirty="0" smtClean="0"/>
              <a:t>Regress estimated input or output inefficiencies on suspect variables, e.g.,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- </a:t>
            </a:r>
            <a:r>
              <a:rPr lang="en-US" dirty="0" err="1" smtClean="0"/>
              <a:t>Legatum</a:t>
            </a:r>
            <a:r>
              <a:rPr lang="en-US" dirty="0" smtClean="0"/>
              <a:t> index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- Urbanization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- Transport infrastructure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- Demographics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293</Words>
  <Application>Microsoft Office PowerPoint</Application>
  <PresentationFormat>On-screen Show (4:3)</PresentationFormat>
  <Paragraphs>39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Comments on “Efficiency of Public Expenditure on Education in Croatia” by Petar Sopek</vt:lpstr>
      <vt:lpstr>Outline</vt:lpstr>
      <vt:lpstr>The Policy Issue:  Investment in Human Capital</vt:lpstr>
      <vt:lpstr>The Question Asked</vt:lpstr>
      <vt:lpstr>One Input/One Output Model</vt:lpstr>
      <vt:lpstr>Taking into account price levels</vt:lpstr>
      <vt:lpstr>Adjusted spending</vt:lpstr>
      <vt:lpstr>Two inputs/One output</vt:lpstr>
      <vt:lpstr>Suggestions</vt:lpstr>
      <vt:lpstr>Suggestions (II)</vt:lpstr>
      <vt:lpstr>Conclusion</vt:lpstr>
    </vt:vector>
  </TitlesOfParts>
  <Company>La Follette School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Comments on Efficiency of Public Expenditure on Education in Croatia by Petar Sopek</dc:title>
  <dc:creator>Menzie Chinn</dc:creator>
  <cp:lastModifiedBy>Menzie Chinn</cp:lastModifiedBy>
  <cp:revision>7</cp:revision>
  <dcterms:created xsi:type="dcterms:W3CDTF">2012-06-25T01:52:24Z</dcterms:created>
  <dcterms:modified xsi:type="dcterms:W3CDTF">2012-06-25T04:29:43Z</dcterms:modified>
</cp:coreProperties>
</file>