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63" r:id="rId21"/>
    <p:sldId id="264" r:id="rId22"/>
    <p:sldId id="277" r:id="rId23"/>
    <p:sldId id="278" r:id="rId24"/>
    <p:sldId id="281" r:id="rId25"/>
    <p:sldId id="282" r:id="rId26"/>
    <p:sldId id="283" r:id="rId27"/>
    <p:sldId id="284" r:id="rId28"/>
    <p:sldId id="279" r:id="rId2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34" y="-12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8425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53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9785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7169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981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091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3712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3174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759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7288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300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2014/6/11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9596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avrylyshyn@gwu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</p:spPr>
        <p:txBody>
          <a:bodyPr>
            <a:noAutofit/>
          </a:bodyPr>
          <a:lstStyle/>
          <a:p>
            <a:r>
              <a:rPr lang="en-US" sz="3600" b="1" dirty="0"/>
              <a:t>A QUARTER CENTURY OF TRANSITION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/>
              <a:t>HOW FAR HAVE COUNTRIES GONE, HOW WELL HAVE THEY PERFORMED? </a:t>
            </a:r>
            <a:endParaRPr lang="en-US" sz="36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/>
              <a:t>Oleh</a:t>
            </a:r>
            <a:r>
              <a:rPr lang="en-US" b="1" dirty="0"/>
              <a:t> </a:t>
            </a:r>
            <a:r>
              <a:rPr lang="en-US" b="1" dirty="0" err="1"/>
              <a:t>Havrylyshyn</a:t>
            </a:r>
            <a:endParaRPr lang="en-US" dirty="0"/>
          </a:p>
          <a:p>
            <a:r>
              <a:rPr lang="en-US" b="1" dirty="0"/>
              <a:t>The George Washington University &amp;</a:t>
            </a:r>
            <a:endParaRPr lang="en-US" dirty="0"/>
          </a:p>
          <a:p>
            <a:r>
              <a:rPr lang="en-US" b="1" dirty="0"/>
              <a:t>University of Toronto</a:t>
            </a:r>
            <a:endParaRPr lang="en-US" dirty="0"/>
          </a:p>
          <a:p>
            <a:r>
              <a:rPr lang="en-US" b="1" dirty="0"/>
              <a:t>(</a:t>
            </a:r>
            <a:r>
              <a:rPr lang="en-US" b="1" u="sng" dirty="0">
                <a:hlinkClick r:id="rId2"/>
              </a:rPr>
              <a:t>havrylyshyn@gwu.edu</a:t>
            </a:r>
            <a:r>
              <a:rPr lang="en-US" b="1" dirty="0"/>
              <a:t>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187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u="sng" dirty="0"/>
              <a:t>TABLE 1: Average Cumulative FDI Inflows per capita 1989-2012 by Country Groups (US</a:t>
            </a:r>
            <a:r>
              <a:rPr lang="en-US" sz="3600" b="1" u="sng" dirty="0" smtClean="0"/>
              <a:t>$)</a:t>
            </a:r>
            <a:endParaRPr lang="en-US" dirty="0"/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364868"/>
              </p:ext>
            </p:extLst>
          </p:nvPr>
        </p:nvGraphicFramePr>
        <p:xfrm>
          <a:off x="457200" y="1844826"/>
          <a:ext cx="8229600" cy="39604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9418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Country Groups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Average Cumulative FDI Inflows</a:t>
                      </a:r>
                      <a:endParaRPr lang="en-US" sz="1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per capita 1989-2012 (US$)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03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Central Europe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5671.66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03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Baltic Countries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7011.72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03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South-eastern Europe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3399.86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03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FSUREF Countries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1878.88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03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FSULAG Countries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1888.17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349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FIGURE 3: Freedom Rating by Country Groups (1990-2013)</a:t>
            </a:r>
            <a:endParaRPr lang="en-US" dirty="0"/>
          </a:p>
        </p:txBody>
      </p:sp>
      <p:pic>
        <p:nvPicPr>
          <p:cNvPr id="4" name="内容占位符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728" y="1600200"/>
            <a:ext cx="7202543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4832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TABLE 2: HDI Averages by Country Groups</a:t>
            </a:r>
            <a:endParaRPr 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7736113"/>
              </p:ext>
            </p:extLst>
          </p:nvPr>
        </p:nvGraphicFramePr>
        <p:xfrm>
          <a:off x="971599" y="1916827"/>
          <a:ext cx="7272806" cy="39604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5113"/>
                <a:gridCol w="1116192"/>
                <a:gridCol w="1117167"/>
                <a:gridCol w="1117167"/>
                <a:gridCol w="1117167"/>
              </a:tblGrid>
              <a:tr h="66007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Country groups: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EBDR rank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1990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1995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2003</a:t>
                      </a:r>
                    </a:p>
                  </a:txBody>
                  <a:tcPr marL="68580" marR="68580" marT="0" marB="0" anchor="ctr"/>
                </a:tc>
              </a:tr>
              <a:tr h="66007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Central Europe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(change from 1990)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.815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.821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(+.006)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.861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(+.046)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.864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(+.049)</a:t>
                      </a:r>
                    </a:p>
                  </a:txBody>
                  <a:tcPr marL="68580" marR="68580" marT="0" marB="0" anchor="ctr"/>
                </a:tc>
              </a:tr>
              <a:tr h="66007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Baltic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(change from 1990)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.812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.779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(-.033)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.789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(-.023)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.847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(+.035)</a:t>
                      </a:r>
                    </a:p>
                  </a:txBody>
                  <a:tcPr marL="68580" marR="68580" marT="0" marB="0" anchor="ctr"/>
                </a:tc>
              </a:tr>
              <a:tr h="66007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SEE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(change from 1990)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.752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.749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(-.003)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.713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(-.039)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.793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(+.041)</a:t>
                      </a:r>
                    </a:p>
                  </a:txBody>
                  <a:tcPr marL="68580" marR="68580" marT="0" marB="0" anchor="ctr"/>
                </a:tc>
              </a:tr>
              <a:tr h="66007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CISM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(change from 1990)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.772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.721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(-.051)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.663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(-.109)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.730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(-.042)</a:t>
                      </a:r>
                    </a:p>
                  </a:txBody>
                  <a:tcPr marL="68580" marR="68580" marT="0" marB="0" anchor="ctr"/>
                </a:tc>
              </a:tr>
              <a:tr h="66007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CISL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(change from 1990)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.767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.743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(-.024)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.704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(-.063)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.739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(-.028)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60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u="sng" dirty="0"/>
              <a:t>Figure </a:t>
            </a:r>
            <a:r>
              <a:rPr lang="en-US" sz="3600" b="1" u="sng" dirty="0" smtClean="0"/>
              <a:t>4: </a:t>
            </a:r>
            <a:r>
              <a:rPr lang="en-US" sz="3600" b="1" u="sng" dirty="0"/>
              <a:t>Average Human Development Index (HDI) by Country Groups</a:t>
            </a:r>
            <a:endParaRPr lang="en-US" sz="3600" dirty="0"/>
          </a:p>
        </p:txBody>
      </p:sp>
      <p:pic>
        <p:nvPicPr>
          <p:cNvPr id="4" name="内容占位符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070" y="1600200"/>
            <a:ext cx="6943859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28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TABLE 3: Trends in GINI by Country Group </a:t>
            </a:r>
            <a:endParaRPr 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9129169"/>
              </p:ext>
            </p:extLst>
          </p:nvPr>
        </p:nvGraphicFramePr>
        <p:xfrm>
          <a:off x="467544" y="1772816"/>
          <a:ext cx="8229600" cy="4389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endParaRPr lang="en-US" sz="20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1988-92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1993-6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2002-3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CE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29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BALT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SEE(3)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27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CISM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27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CISL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Na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33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20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OECD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(low)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DNMRK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</a:tr>
              <a:tr h="252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38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(high)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USA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38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</a:tr>
              <a:tr h="2520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DEVPG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(low)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INDNSIA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</a:tr>
              <a:tr h="252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38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(high)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COLOMB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38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49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</a:tr>
              <a:tr h="2520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CHINA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Rural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</a:tr>
              <a:tr h="252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Urban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884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/>
              <a:t>FIGURE 5: Actual Trend of Sequencing Liberalization and Institutional </a:t>
            </a:r>
            <a:r>
              <a:rPr lang="en-US" sz="3200" b="1" u="sng" dirty="0" smtClean="0"/>
              <a:t>Development</a:t>
            </a:r>
            <a:endParaRPr lang="en-US" sz="3200" dirty="0"/>
          </a:p>
        </p:txBody>
      </p:sp>
      <p:pic>
        <p:nvPicPr>
          <p:cNvPr id="4" name="内容占位符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9725" y="1610519"/>
            <a:ext cx="5924550" cy="450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66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n-US" sz="2800" b="1" u="sng" dirty="0"/>
              <a:t>FIGURE 6: Washington Consensus as Per </a:t>
            </a:r>
            <a:r>
              <a:rPr lang="en-US" sz="2800" b="1" u="sng" dirty="0" err="1"/>
              <a:t>Wc</a:t>
            </a:r>
            <a:r>
              <a:rPr lang="en-US" sz="2800" b="1" u="sng" dirty="0"/>
              <a:t> </a:t>
            </a:r>
            <a:r>
              <a:rPr lang="en-US" sz="2800" b="1" u="sng" dirty="0" smtClean="0"/>
              <a:t>Proponents</a:t>
            </a:r>
            <a:endParaRPr lang="en-US" sz="2800" dirty="0"/>
          </a:p>
        </p:txBody>
      </p:sp>
      <p:pic>
        <p:nvPicPr>
          <p:cNvPr id="4" name="内容占位符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3648" y="1074867"/>
            <a:ext cx="6407961" cy="5755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59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en-US" sz="2400" b="1" u="sng" dirty="0"/>
              <a:t>FIGURE 7: Rule-of-Law Score (</a:t>
            </a:r>
            <a:r>
              <a:rPr lang="en-US" sz="2400" b="1" u="sng" dirty="0" err="1"/>
              <a:t>Wb</a:t>
            </a:r>
            <a:r>
              <a:rPr lang="en-US" sz="2400" b="1" u="sng" dirty="0"/>
              <a:t>) New Member States</a:t>
            </a:r>
            <a:endParaRPr lang="en-US" sz="2400" dirty="0"/>
          </a:p>
        </p:txBody>
      </p:sp>
      <p:pic>
        <p:nvPicPr>
          <p:cNvPr id="4" name="Content Placeholder 3" descr="chartROLNMS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836712"/>
            <a:ext cx="5805845" cy="71334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556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en-US" sz="2800" b="1" u="sng" dirty="0" smtClean="0"/>
              <a:t>FIGURE 8: Rule of Law - FSU.9</a:t>
            </a:r>
            <a:endParaRPr lang="en-US" sz="2800" dirty="0"/>
          </a:p>
        </p:txBody>
      </p:sp>
      <p:pic>
        <p:nvPicPr>
          <p:cNvPr id="4" name="Picture 4" descr="chartROLCIS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692696"/>
            <a:ext cx="6912767" cy="73571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645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en-US" sz="2800" b="1" u="sng" dirty="0"/>
              <a:t>FIGURE 9: Rule-of-Law - East Asia</a:t>
            </a:r>
            <a:endParaRPr lang="en-US" sz="2800" dirty="0"/>
          </a:p>
        </p:txBody>
      </p:sp>
      <p:pic>
        <p:nvPicPr>
          <p:cNvPr id="4" name="Picture 6" descr="chart[5]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764704"/>
            <a:ext cx="6480720" cy="74759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336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1470025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I. MOTIVATION AND PURPOSE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796237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1470025"/>
          </a:xfrm>
        </p:spPr>
        <p:txBody>
          <a:bodyPr>
            <a:noAutofit/>
          </a:bodyPr>
          <a:lstStyle/>
          <a:p>
            <a:pPr lvl="0"/>
            <a:r>
              <a:rPr lang="en-US" sz="4000" b="1" dirty="0" smtClean="0"/>
              <a:t>IV. CONCLUSIONS AFTER </a:t>
            </a:r>
            <a:r>
              <a:rPr lang="en-US" sz="4000" b="1" dirty="0"/>
              <a:t>A QUARTER CENTURY OF TRANSITION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29972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DIFFERENCE </a:t>
            </a:r>
            <a:r>
              <a:rPr lang="en-US" b="1" u="sng" dirty="0"/>
              <a:t>SINCE </a:t>
            </a:r>
            <a:r>
              <a:rPr lang="en-US" b="1" u="sng" dirty="0" smtClean="0"/>
              <a:t>2004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b="1" dirty="0"/>
              <a:t>CONCLUSIONS LARGELY UNCHANGED FROM 2007 </a:t>
            </a:r>
            <a:r>
              <a:rPr lang="en-US" b="1" dirty="0" smtClean="0"/>
              <a:t>– CEB </a:t>
            </a:r>
            <a:r>
              <a:rPr lang="en-US" b="1" dirty="0"/>
              <a:t>FAR AHEAD OF OTHERS, MANY CLOSE TO COMPLETING TRANSITION ; IN OTHER </a:t>
            </a:r>
            <a:r>
              <a:rPr lang="en-US" b="1" dirty="0" smtClean="0"/>
              <a:t>WORDS TRANSITION </a:t>
            </a:r>
            <a:r>
              <a:rPr lang="en-US" b="1" dirty="0"/>
              <a:t>PROGRESS AND PATH ESTABLISHED EARLY, BY END OF FIRST DECADE </a:t>
            </a:r>
            <a:endParaRPr lang="en-US" dirty="0"/>
          </a:p>
          <a:p>
            <a:pPr lvl="0"/>
            <a:r>
              <a:rPr lang="en-US" b="1" dirty="0"/>
              <a:t>SOME EXCEPTIONS: SEVERAL FSU 9 CAUGHT UP TO SEE. (GEORGIA, MOLD</a:t>
            </a:r>
            <a:r>
              <a:rPr lang="en-US" b="1" dirty="0" smtClean="0"/>
              <a:t>, UNEVENLY </a:t>
            </a:r>
            <a:r>
              <a:rPr lang="en-US" b="1" dirty="0"/>
              <a:t>UKRAINE )</a:t>
            </a:r>
            <a:endParaRPr lang="en-US" dirty="0"/>
          </a:p>
          <a:p>
            <a:pPr lvl="0"/>
            <a:r>
              <a:rPr lang="en-US" b="1" dirty="0"/>
              <a:t>IN C.E.-HU &amp; SLVN ,FALL SLIGHTLY BEHIND </a:t>
            </a:r>
            <a:endParaRPr lang="en-US" dirty="0"/>
          </a:p>
          <a:p>
            <a:pPr lvl="0"/>
            <a:r>
              <a:rPr lang="en-US" b="1" dirty="0"/>
              <a:t>CONCLUSION THAT EARLY PATTERN LITTLE CAHMGED ALSO APPLIES TO VARIOUS INDICATORS ON INSTITUTIONS, GDP PERFORMANCE, FDI --- IMPORTANT EXCEPTION ON DEMOCRACY ( discussed </a:t>
            </a:r>
            <a:r>
              <a:rPr lang="en-US" b="1" dirty="0" smtClean="0"/>
              <a:t>in 3.)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78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KEY FINDINGS BY 2014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b="1" dirty="0"/>
              <a:t>THE EARLIER STAB,LIB—FASTER RECOVERY AND GREATEST </a:t>
            </a:r>
            <a:r>
              <a:rPr lang="en-US" b="1" dirty="0" smtClean="0"/>
              <a:t>GDP CATCH-UP </a:t>
            </a:r>
            <a:endParaRPr lang="en-US" dirty="0"/>
          </a:p>
          <a:p>
            <a:pPr lvl="0"/>
            <a:r>
              <a:rPr lang="en-US" b="1" dirty="0"/>
              <a:t>FDI FAR </a:t>
            </a:r>
            <a:r>
              <a:rPr lang="en-US" b="1" dirty="0" smtClean="0"/>
              <a:t>GREATER FOR </a:t>
            </a:r>
            <a:r>
              <a:rPr lang="en-US" b="1" dirty="0"/>
              <a:t>EARLY </a:t>
            </a:r>
            <a:r>
              <a:rPr lang="en-US" b="1" dirty="0" smtClean="0"/>
              <a:t>REFORMERS AND </a:t>
            </a:r>
            <a:r>
              <a:rPr lang="en-US" b="1" dirty="0"/>
              <a:t>SURGE BEGAN WELL BEFORE ACCESSION IN 2004.</a:t>
            </a:r>
            <a:endParaRPr lang="en-US" dirty="0"/>
          </a:p>
          <a:p>
            <a:pPr lvl="0"/>
            <a:r>
              <a:rPr lang="en-US" b="1" dirty="0"/>
              <a:t>EARLIER STAB /LIB,-- LEAST S0CIAL PAIN [ but not </a:t>
            </a:r>
            <a:r>
              <a:rPr lang="en-US" b="1" dirty="0" err="1"/>
              <a:t>necc</a:t>
            </a:r>
            <a:r>
              <a:rPr lang="en-US" b="1" dirty="0"/>
              <a:t>. least unemployment ]</a:t>
            </a:r>
            <a:endParaRPr lang="en-US" dirty="0"/>
          </a:p>
          <a:p>
            <a:pPr lvl="0"/>
            <a:r>
              <a:rPr lang="en-US" b="1" dirty="0"/>
              <a:t>BEST MEASURE OF SOCAL IMPACT =HDI ; VARIED BY REGION</a:t>
            </a:r>
            <a:endParaRPr lang="en-US" dirty="0"/>
          </a:p>
          <a:p>
            <a:pPr lvl="0"/>
            <a:r>
              <a:rPr lang="en-US" b="1" dirty="0"/>
              <a:t>CE -SAW VERY LITTLE DECLINE IN HDI 1990-1995 , THEN A RAPID REBOUND AND BY 2000 </a:t>
            </a:r>
            <a:r>
              <a:rPr lang="en-US" b="1" dirty="0" smtClean="0"/>
              <a:t>SURPASSED 1990 </a:t>
            </a:r>
            <a:r>
              <a:rPr lang="en-US" b="1" dirty="0"/>
              <a:t>VALUES</a:t>
            </a:r>
            <a:endParaRPr lang="en-US" dirty="0"/>
          </a:p>
          <a:p>
            <a:pPr lvl="0"/>
            <a:r>
              <a:rPr lang="en-US" b="1" dirty="0"/>
              <a:t>BALTICS-SLIGHTLY GREATER INITIAL DECLINE, BUT BY 2000 FULLY CAUGHT UP TO CE</a:t>
            </a:r>
            <a:endParaRPr lang="en-US" dirty="0"/>
          </a:p>
          <a:p>
            <a:pPr lvl="0"/>
            <a:r>
              <a:rPr lang="en-US" b="1" dirty="0"/>
              <a:t> </a:t>
            </a:r>
            <a:r>
              <a:rPr lang="en-US" b="1" dirty="0" smtClean="0"/>
              <a:t>LONGEST AND </a:t>
            </a:r>
            <a:r>
              <a:rPr lang="en-US" b="1" dirty="0"/>
              <a:t>DEEPEST DECLINE IN ALL FSU </a:t>
            </a:r>
            <a:endParaRPr lang="en-US" dirty="0"/>
          </a:p>
          <a:p>
            <a:pPr lvl="0"/>
            <a:r>
              <a:rPr lang="en-US" b="1" dirty="0"/>
              <a:t>S.E.E.-- DETERIORATION ALSO IN NINETIES, BUT ATTRIBUTABLE TO BALKAN WARS, FROM 2000 </a:t>
            </a:r>
            <a:r>
              <a:rPr lang="en-US" b="1" dirty="0" smtClean="0"/>
              <a:t>RECOVERS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6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DEMOCRATIZATION </a:t>
            </a:r>
            <a:r>
              <a:rPr lang="en-US" b="1" u="sng" dirty="0" smtClean="0"/>
              <a:t>PATHS DIFFERED </a:t>
            </a:r>
            <a:r>
              <a:rPr lang="en-US" b="1" u="sng" dirty="0"/>
              <a:t>SIGNIFICANTLY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b="1" dirty="0"/>
              <a:t>EARLY ECONOMIC REFORMERS [CEB] ALSO </a:t>
            </a:r>
            <a:r>
              <a:rPr lang="en-US" b="1" dirty="0" smtClean="0"/>
              <a:t>UNDERTOOK EARLY </a:t>
            </a:r>
            <a:r>
              <a:rPr lang="en-US" b="1" dirty="0"/>
              <a:t>AND SUBSTANTIAL DEMOCRATISATION , ALBEIT WITH </a:t>
            </a:r>
            <a:r>
              <a:rPr lang="en-US" b="1" dirty="0" smtClean="0"/>
              <a:t>SOME SMALL REVERSALS </a:t>
            </a:r>
            <a:r>
              <a:rPr lang="en-US" b="1" dirty="0" err="1" smtClean="0"/>
              <a:t>eg</a:t>
            </a:r>
            <a:r>
              <a:rPr lang="en-US" b="1" dirty="0"/>
              <a:t>: SVK MID-90’S </a:t>
            </a:r>
            <a:r>
              <a:rPr lang="en-US" b="1" dirty="0" smtClean="0"/>
              <a:t>; HU </a:t>
            </a:r>
            <a:r>
              <a:rPr lang="en-US" b="1" dirty="0"/>
              <a:t>2010</a:t>
            </a:r>
            <a:r>
              <a:rPr lang="en-US" b="1" dirty="0" smtClean="0"/>
              <a:t>&gt; </a:t>
            </a:r>
            <a:endParaRPr lang="en-US" dirty="0"/>
          </a:p>
          <a:p>
            <a:pPr lvl="0"/>
            <a:r>
              <a:rPr lang="en-US" b="1" dirty="0"/>
              <a:t> </a:t>
            </a:r>
            <a:r>
              <a:rPr lang="en-US" b="1" dirty="0" smtClean="0"/>
              <a:t>IN DELAYED </a:t>
            </a:r>
            <a:r>
              <a:rPr lang="en-US" b="1" dirty="0"/>
              <a:t>ECON</a:t>
            </a:r>
            <a:r>
              <a:rPr lang="en-US" b="1" dirty="0" smtClean="0"/>
              <a:t>. REFORMERS </a:t>
            </a:r>
            <a:r>
              <a:rPr lang="en-US" b="1" dirty="0"/>
              <a:t>(FSU9 ,LAGGARDS (FSU3) , AND S.E.E.— LIMITED DEMOCRATIZATION TOOK PLACE AT START BUT MUCH LESS THAN </a:t>
            </a:r>
            <a:r>
              <a:rPr lang="en-US" b="1" dirty="0" smtClean="0"/>
              <a:t>CEB </a:t>
            </a:r>
            <a:endParaRPr lang="en-US" dirty="0"/>
          </a:p>
          <a:p>
            <a:pPr lvl="0"/>
            <a:r>
              <a:rPr lang="en-US" b="1" dirty="0"/>
              <a:t>WORSE :MOST FSU REVERSED ABOUT 2000-2005 </a:t>
            </a:r>
            <a:r>
              <a:rPr lang="en-US" b="1" dirty="0" smtClean="0"/>
              <a:t>TO RE-SOLIDIFY </a:t>
            </a:r>
            <a:r>
              <a:rPr lang="en-US" b="1" dirty="0"/>
              <a:t>AUTHORITARIANISM </a:t>
            </a:r>
            <a:endParaRPr lang="en-US" dirty="0"/>
          </a:p>
          <a:p>
            <a:pPr lvl="0"/>
            <a:r>
              <a:rPr lang="en-US" b="1" dirty="0" smtClean="0"/>
              <a:t> EXCEPTIONS </a:t>
            </a:r>
            <a:r>
              <a:rPr lang="en-US" b="1" dirty="0"/>
              <a:t>–GEORGIA SIGNIFICANTLY MORE </a:t>
            </a:r>
            <a:r>
              <a:rPr lang="en-US" b="1" dirty="0" smtClean="0"/>
              <a:t>DEMOCRATIC SINCE </a:t>
            </a:r>
            <a:r>
              <a:rPr lang="en-US" b="1" dirty="0"/>
              <a:t>2002</a:t>
            </a:r>
            <a:r>
              <a:rPr lang="en-US" b="1" dirty="0" smtClean="0"/>
              <a:t>, UKR </a:t>
            </a:r>
            <a:r>
              <a:rPr lang="en-US" b="1" dirty="0"/>
              <a:t>IN CYCLES OF PEOPLE REVOLUTIONS (ORANGE, EURO MAIDAN ); MOL QUIETLY WITHOUT COLOUR WITHOUT REVOLUTION , SLOWLY </a:t>
            </a:r>
            <a:r>
              <a:rPr lang="en-US" b="1" dirty="0" smtClean="0"/>
              <a:t>BETTER.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56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r-HR" b="1" u="sng" dirty="0" smtClean="0"/>
              <a:t/>
            </a:r>
            <a:br>
              <a:rPr lang="hr-HR" b="1" u="sng" dirty="0" smtClean="0"/>
            </a:br>
            <a:r>
              <a:rPr lang="en-US" b="1" u="sng" dirty="0" smtClean="0"/>
              <a:t>NEW   </a:t>
            </a:r>
            <a:r>
              <a:rPr lang="en-US" b="1" u="sng" dirty="0"/>
              <a:t>CONCLUSIONS </a:t>
            </a:r>
            <a:r>
              <a:rPr lang="en-US" b="1" u="sng" dirty="0" smtClean="0"/>
              <a:t>ON</a:t>
            </a:r>
            <a:r>
              <a:rPr lang="hr-HR" b="1" u="sng" dirty="0" smtClean="0"/>
              <a:t> </a:t>
            </a:r>
            <a:r>
              <a:rPr lang="en-US" b="1" u="sng" dirty="0" smtClean="0"/>
              <a:t>INSTITUTIONS  </a:t>
            </a:r>
            <a:r>
              <a:rPr lang="hr-HR" b="1" u="sng" dirty="0"/>
              <a:t/>
            </a:r>
            <a:br>
              <a:rPr lang="hr-HR" b="1" u="sng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lvl="0" indent="-285750"/>
            <a:r>
              <a:rPr lang="en-US" sz="2500" b="1" dirty="0"/>
              <a:t>EARLY MARKET LIB DID</a:t>
            </a:r>
            <a:r>
              <a:rPr lang="en-US" sz="2500" b="1" u="sng" dirty="0"/>
              <a:t> NOT</a:t>
            </a:r>
            <a:r>
              <a:rPr lang="en-US" sz="2500" b="1" dirty="0"/>
              <a:t> PREVENT OR POSTPONE  GOOD INSTITUTIONS  –</a:t>
            </a:r>
            <a:r>
              <a:rPr lang="hr-HR" sz="2500" b="1" dirty="0"/>
              <a:t> </a:t>
            </a:r>
            <a:r>
              <a:rPr lang="en-US" sz="2500" b="1" dirty="0" smtClean="0"/>
              <a:t>INDEED </a:t>
            </a:r>
            <a:r>
              <a:rPr lang="en-US" sz="2500" b="1" dirty="0"/>
              <a:t>COUNTRIES WITH EARLY STAB&amp;LIB WERE ALSO  FASTEST ON INST.  </a:t>
            </a:r>
            <a:endParaRPr lang="hr-HR" sz="2500" b="1" dirty="0" smtClean="0"/>
          </a:p>
          <a:p>
            <a:pPr marL="0" lvl="0" indent="0">
              <a:buNone/>
            </a:pPr>
            <a:endParaRPr lang="hr-HR" sz="2500" dirty="0"/>
          </a:p>
          <a:p>
            <a:pPr marL="285750" lvl="0" indent="-285750"/>
            <a:r>
              <a:rPr lang="en-US" sz="2500" b="1" dirty="0"/>
              <a:t>WHY ?? STRONG   COMMITMENT TO REFORM LED TO  QUICK LIB</a:t>
            </a:r>
            <a:r>
              <a:rPr lang="en-US" sz="2500" b="1" dirty="0" smtClean="0"/>
              <a:t>.,</a:t>
            </a:r>
            <a:r>
              <a:rPr lang="hr-HR" sz="2500" b="1" dirty="0" smtClean="0"/>
              <a:t> </a:t>
            </a:r>
            <a:r>
              <a:rPr lang="en-US" sz="2500" b="1" dirty="0" smtClean="0"/>
              <a:t>LUSTRATION</a:t>
            </a:r>
            <a:r>
              <a:rPr lang="en-US" sz="2500" b="1" dirty="0"/>
              <a:t>, STRONG DESIRES FOR “EU” -- “RETURN TO EUROPE “ –</a:t>
            </a:r>
            <a:r>
              <a:rPr lang="hr-HR" sz="2500" b="1" dirty="0"/>
              <a:t> </a:t>
            </a:r>
            <a:r>
              <a:rPr lang="en-US" sz="2500" b="1" dirty="0" smtClean="0"/>
              <a:t>e.g</a:t>
            </a:r>
            <a:r>
              <a:rPr lang="en-US" sz="2500" b="1" dirty="0"/>
              <a:t>. as put by  Marti </a:t>
            </a:r>
            <a:r>
              <a:rPr lang="en-US" sz="2500" b="1" dirty="0" err="1"/>
              <a:t>Laar</a:t>
            </a:r>
            <a:r>
              <a:rPr lang="en-US" sz="2500" b="1" dirty="0"/>
              <a:t> </a:t>
            </a:r>
            <a:r>
              <a:rPr lang="en-US" sz="2500" b="1" dirty="0" smtClean="0"/>
              <a:t>Estonia.</a:t>
            </a:r>
            <a:r>
              <a:rPr lang="hr-HR" sz="2500" b="1" dirty="0" smtClean="0"/>
              <a:t> </a:t>
            </a:r>
            <a:r>
              <a:rPr lang="en-US" sz="2500" b="1" dirty="0" smtClean="0"/>
              <a:t>”The </a:t>
            </a:r>
            <a:r>
              <a:rPr lang="en-US" sz="2500" b="1" dirty="0"/>
              <a:t>little country that </a:t>
            </a:r>
            <a:r>
              <a:rPr lang="en-US" sz="2500" b="1" dirty="0" smtClean="0"/>
              <a:t>could“   </a:t>
            </a:r>
            <a:endParaRPr lang="hr-HR" sz="2500" b="1" dirty="0" smtClean="0"/>
          </a:p>
          <a:p>
            <a:pPr marL="0" lvl="0" indent="0">
              <a:buNone/>
            </a:pPr>
            <a:endParaRPr lang="hr-HR" sz="2500" b="1" dirty="0"/>
          </a:p>
          <a:p>
            <a:pPr marL="0" indent="0" algn="ctr">
              <a:buNone/>
            </a:pPr>
            <a:r>
              <a:rPr lang="en-US" sz="2500" b="1" i="1" u="sng" dirty="0" smtClean="0"/>
              <a:t>GOOD </a:t>
            </a:r>
            <a:r>
              <a:rPr lang="en-US" sz="2500" b="1" i="1" u="sng" dirty="0"/>
              <a:t>BYE  LENIN </a:t>
            </a:r>
            <a:r>
              <a:rPr lang="en-US" sz="2500" b="1" i="1" u="sng" dirty="0" smtClean="0"/>
              <a:t>,</a:t>
            </a:r>
            <a:r>
              <a:rPr lang="hr-HR" sz="2500" b="1" i="1" u="sng" dirty="0" smtClean="0"/>
              <a:t> </a:t>
            </a:r>
            <a:r>
              <a:rPr lang="en-US" sz="2500" b="1" i="1" u="sng" dirty="0" smtClean="0"/>
              <a:t>AND </a:t>
            </a:r>
            <a:r>
              <a:rPr lang="en-US" sz="2500" b="1" i="1" u="sng" dirty="0"/>
              <a:t>JUST DO IT !!</a:t>
            </a:r>
            <a:endParaRPr lang="hr-HR" sz="25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126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31837"/>
            <a:ext cx="8229600" cy="5649491"/>
          </a:xfrm>
        </p:spPr>
        <p:txBody>
          <a:bodyPr>
            <a:normAutofit fontScale="62500" lnSpcReduction="20000"/>
          </a:bodyPr>
          <a:lstStyle/>
          <a:p>
            <a:pPr marL="285750" lvl="0" indent="-285750"/>
            <a:r>
              <a:rPr lang="en-US" sz="3600" b="1" dirty="0"/>
              <a:t>COUNTRIES PROCLAIMING INTENT TO DELAY MARKET LIB IN ORDER TO DEVELOP </a:t>
            </a:r>
            <a:r>
              <a:rPr lang="en-US" sz="3600" b="1" dirty="0" smtClean="0"/>
              <a:t>FIRST </a:t>
            </a:r>
            <a:r>
              <a:rPr lang="en-US" sz="3600" b="1" dirty="0"/>
              <a:t>GOOD INSTITUIONS –</a:t>
            </a:r>
            <a:r>
              <a:rPr lang="en-US" sz="3600" b="1" u="sng" dirty="0"/>
              <a:t>DID NOT DO THIS ; </a:t>
            </a:r>
            <a:r>
              <a:rPr lang="en-US" sz="3600" b="1" dirty="0"/>
              <a:t>[ NOT ASINGLE CASE OF </a:t>
            </a:r>
            <a:r>
              <a:rPr lang="en-US" sz="3600" b="1" dirty="0" smtClean="0"/>
              <a:t>INST </a:t>
            </a:r>
            <a:r>
              <a:rPr lang="en-US" sz="3600" b="1" dirty="0"/>
              <a:t>PRECEDING LIB.] .  THEY WERE EVEN SLOWER ON ISTITUITONS THAN  CEB</a:t>
            </a:r>
            <a:r>
              <a:rPr lang="en-US" sz="3600" b="1" dirty="0" smtClean="0"/>
              <a:t>:</a:t>
            </a:r>
            <a:endParaRPr lang="hr-HR" sz="3600" b="1" dirty="0" smtClean="0"/>
          </a:p>
          <a:p>
            <a:pPr marL="0" lvl="0" indent="0">
              <a:buNone/>
            </a:pPr>
            <a:endParaRPr lang="hr-HR" sz="3600" dirty="0"/>
          </a:p>
          <a:p>
            <a:pPr marL="285750" lvl="0" indent="-285750"/>
            <a:r>
              <a:rPr lang="en-US" sz="3600" b="1" dirty="0"/>
              <a:t>LAST FACT RAISES SUSPICION THAT LEADER THERE WERE NOT </a:t>
            </a:r>
            <a:r>
              <a:rPr lang="en-US" sz="3600" b="1" dirty="0" smtClean="0"/>
              <a:t>SINCERE, </a:t>
            </a:r>
            <a:r>
              <a:rPr lang="hr-HR" sz="3600" b="1" dirty="0" smtClean="0"/>
              <a:t> </a:t>
            </a:r>
            <a:r>
              <a:rPr lang="en-US" sz="3600" b="1" dirty="0" smtClean="0"/>
              <a:t>COMMITTED </a:t>
            </a:r>
            <a:r>
              <a:rPr lang="en-US" sz="3600" b="1" dirty="0"/>
              <a:t>TO REFORMS , BUT PURSUED  RENT-SEEKING SELF INTEREST</a:t>
            </a:r>
            <a:r>
              <a:rPr lang="en-US" sz="3600" b="1" dirty="0" smtClean="0"/>
              <a:t>.</a:t>
            </a:r>
            <a:endParaRPr lang="hr-HR" sz="3600" b="1" dirty="0" smtClean="0"/>
          </a:p>
          <a:p>
            <a:pPr marL="0" lvl="0" indent="0">
              <a:buNone/>
            </a:pPr>
            <a:endParaRPr lang="hr-HR" sz="3600" dirty="0"/>
          </a:p>
          <a:p>
            <a:pPr marL="285750" lvl="0" indent="-285750"/>
            <a:r>
              <a:rPr lang="en-US" sz="3600" b="1" dirty="0"/>
              <a:t>THIS IS NOT BECAUSE GRADUALIST THEORY WAS WRONG, BUT BECAUSE THOSE </a:t>
            </a:r>
            <a:r>
              <a:rPr lang="en-US" sz="3600" b="1" dirty="0" smtClean="0"/>
              <a:t>WHO </a:t>
            </a:r>
            <a:r>
              <a:rPr lang="en-US" sz="3600" b="1" dirty="0"/>
              <a:t>WERE NOT COMMITTED TO SOCIAL WELL-BEING OF POPULACE WELFARE </a:t>
            </a:r>
            <a:r>
              <a:rPr lang="en-US" sz="3600" b="1" dirty="0" smtClean="0"/>
              <a:t>ABUSED </a:t>
            </a:r>
            <a:r>
              <a:rPr lang="en-US" sz="3600" b="1" dirty="0"/>
              <a:t>POWER, MISUSED THEORY, MISLED </a:t>
            </a:r>
            <a:r>
              <a:rPr lang="en-US" sz="3600" b="1" dirty="0" smtClean="0"/>
              <a:t>POPULATION</a:t>
            </a:r>
            <a:endParaRPr lang="hr-HR" sz="3600" b="1" dirty="0" smtClean="0"/>
          </a:p>
          <a:p>
            <a:pPr marL="0" lvl="0" indent="0">
              <a:buNone/>
            </a:pPr>
            <a:endParaRPr lang="hr-HR" sz="3600" dirty="0"/>
          </a:p>
          <a:p>
            <a:pPr marL="285750" lvl="0" indent="-285750"/>
            <a:r>
              <a:rPr lang="en-US" sz="3600" b="1" dirty="0"/>
              <a:t>RELEVANCE OF </a:t>
            </a:r>
            <a:r>
              <a:rPr lang="en-US" sz="3600" b="1" dirty="0" smtClean="0"/>
              <a:t>RAGUSA?? </a:t>
            </a:r>
            <a:r>
              <a:rPr lang="hr-HR" sz="3600" b="1" dirty="0" smtClean="0"/>
              <a:t> </a:t>
            </a:r>
            <a:r>
              <a:rPr lang="en-US" sz="3600" b="1" dirty="0" smtClean="0"/>
              <a:t>RAPID </a:t>
            </a:r>
            <a:r>
              <a:rPr lang="en-US" sz="3600" b="1" dirty="0"/>
              <a:t>REFORMERS FOLLOWED RAGUSAN  DICTUM</a:t>
            </a:r>
            <a:r>
              <a:rPr lang="hr-HR" sz="3600" b="1" dirty="0"/>
              <a:t> </a:t>
            </a:r>
            <a:r>
              <a:rPr lang="en-US" sz="3600" b="1" dirty="0" smtClean="0"/>
              <a:t>…..</a:t>
            </a:r>
            <a:r>
              <a:rPr lang="hr-HR" sz="3600" b="1" dirty="0" smtClean="0"/>
              <a:t> </a:t>
            </a:r>
            <a:r>
              <a:rPr lang="en-US" sz="3600" b="1" u="sng" dirty="0" smtClean="0"/>
              <a:t>OBLITI PRIVATE, </a:t>
            </a:r>
            <a:r>
              <a:rPr lang="en-US" sz="3600" b="1" u="sng" dirty="0"/>
              <a:t>PUBLICA CURATE</a:t>
            </a:r>
            <a:r>
              <a:rPr lang="en-US" sz="3600" b="1" dirty="0"/>
              <a:t> </a:t>
            </a:r>
            <a:endParaRPr lang="hr-HR" sz="36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5478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INSTITUTIONAL REFORMS STALLED IN NEW MEMBERS?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6184"/>
            <a:ext cx="8363272" cy="5645224"/>
          </a:xfrm>
        </p:spPr>
        <p:txBody>
          <a:bodyPr>
            <a:normAutofit/>
          </a:bodyPr>
          <a:lstStyle/>
          <a:p>
            <a:pPr lvl="0"/>
            <a:r>
              <a:rPr lang="en-US" sz="2200" b="1" dirty="0"/>
              <a:t>OFTEN SAID THAT  INST. REFORMS IN </a:t>
            </a:r>
            <a:r>
              <a:rPr lang="en-US" sz="2200" b="1" dirty="0" smtClean="0"/>
              <a:t>CEB, </a:t>
            </a:r>
            <a:r>
              <a:rPr lang="en-US" sz="2200" b="1" dirty="0"/>
              <a:t>NEW EU MEMBERS </a:t>
            </a:r>
            <a:r>
              <a:rPr lang="en-US" sz="2200" b="1" dirty="0" smtClean="0"/>
              <a:t>SLOWED,</a:t>
            </a:r>
            <a:r>
              <a:rPr lang="hr-HR" sz="2200" b="1" dirty="0" smtClean="0"/>
              <a:t> </a:t>
            </a:r>
            <a:r>
              <a:rPr lang="en-US" sz="2200" b="1" dirty="0" smtClean="0"/>
              <a:t>STAGNATED, </a:t>
            </a:r>
            <a:r>
              <a:rPr lang="en-US" sz="2200" b="1" dirty="0"/>
              <a:t>INCOMPLETE ( e.g. EBRD TR 2013</a:t>
            </a:r>
            <a:r>
              <a:rPr lang="en-US" sz="2200" b="1" dirty="0" smtClean="0"/>
              <a:t>)</a:t>
            </a:r>
            <a:endParaRPr lang="hr-HR" sz="2200" b="1" dirty="0" smtClean="0"/>
          </a:p>
          <a:p>
            <a:pPr marL="0" lvl="0" indent="0">
              <a:buNone/>
            </a:pPr>
            <a:endParaRPr lang="hr-HR" sz="800" dirty="0"/>
          </a:p>
          <a:p>
            <a:pPr lvl="0"/>
            <a:r>
              <a:rPr lang="en-US" sz="2200" b="1" dirty="0"/>
              <a:t>NOT ENTIRELY CORRECT –  ONLY TRUE IN ABSOLUTE MEASURE OF CHANGE OF TPI, YES, ANNUAL INCREASES OF TPI  MUCH LESS  IN  2005-2014 THAN IN FIRST FIFTEENYEARS –</a:t>
            </a:r>
            <a:r>
              <a:rPr lang="en-US" sz="2200" b="1" u="sng" dirty="0"/>
              <a:t> BUT THIS IS NOT A GOOD MEASURE OF SPEED OF CHJANGE IN CASE OF AN ASYMPOTIC CURVE</a:t>
            </a:r>
            <a:r>
              <a:rPr lang="en-US" sz="2200" b="1" u="sng" dirty="0" smtClean="0"/>
              <a:t>!!</a:t>
            </a:r>
            <a:endParaRPr lang="hr-HR" sz="2200" b="1" u="sng" dirty="0" smtClean="0"/>
          </a:p>
          <a:p>
            <a:pPr marL="0" lvl="0" indent="0">
              <a:buNone/>
            </a:pPr>
            <a:endParaRPr lang="hr-HR" sz="800" dirty="0"/>
          </a:p>
          <a:p>
            <a:pPr lvl="0"/>
            <a:r>
              <a:rPr lang="en-US" sz="2200" b="1" dirty="0" smtClean="0"/>
              <a:t>TECHNCALLY,</a:t>
            </a:r>
            <a:r>
              <a:rPr lang="hr-HR" sz="2200" b="1" dirty="0" smtClean="0"/>
              <a:t> </a:t>
            </a:r>
            <a:r>
              <a:rPr lang="en-US" sz="2200" b="1" dirty="0" smtClean="0"/>
              <a:t>TPI </a:t>
            </a:r>
            <a:r>
              <a:rPr lang="en-US" sz="2200" b="1" dirty="0"/>
              <a:t>CURVE OVER TIME MOVES TO AN ASYMPTOTE </a:t>
            </a:r>
            <a:r>
              <a:rPr lang="en-US" sz="2200" b="1" dirty="0" smtClean="0"/>
              <a:t>=</a:t>
            </a:r>
            <a:r>
              <a:rPr lang="hr-HR" sz="2200" b="1" dirty="0" smtClean="0"/>
              <a:t> </a:t>
            </a:r>
            <a:r>
              <a:rPr lang="en-US" sz="2200" b="1" dirty="0" smtClean="0"/>
              <a:t>4.3, </a:t>
            </a:r>
            <a:r>
              <a:rPr lang="en-US" sz="2200" b="1" dirty="0"/>
              <a:t>HENCE AS IN MANY  PHYSICAL AN SOCIAL </a:t>
            </a:r>
            <a:r>
              <a:rPr lang="en-US" sz="2200" b="1" dirty="0" smtClean="0"/>
              <a:t>PHENOMENA,</a:t>
            </a:r>
            <a:r>
              <a:rPr lang="hr-HR" sz="2200" b="1" dirty="0" smtClean="0"/>
              <a:t> </a:t>
            </a:r>
            <a:r>
              <a:rPr lang="en-US" sz="2200" b="1" dirty="0" smtClean="0"/>
              <a:t>BY </a:t>
            </a:r>
            <a:r>
              <a:rPr lang="en-US" sz="2200" b="1" dirty="0"/>
              <a:t>DEFINITION THE ABSOLUTE ANNUAL CHANGE MUST BE </a:t>
            </a:r>
            <a:r>
              <a:rPr lang="en-US" sz="2200" b="1" dirty="0" smtClean="0"/>
              <a:t>DECLINING. </a:t>
            </a:r>
            <a:r>
              <a:rPr lang="en-US" sz="2200" b="1" dirty="0"/>
              <a:t>FURTHER  THE REAL SOCIAL POLITICAL PROCESS OF TRANSITION STARTS WITH LOW-HANGING FRUIT {STAB /LIB} WHICH  CAN BE DONE  </a:t>
            </a:r>
            <a:r>
              <a:rPr lang="en-US" sz="2200" b="1" dirty="0" smtClean="0"/>
              <a:t>QUICKLY, </a:t>
            </a:r>
            <a:r>
              <a:rPr lang="en-US" sz="2200" b="1" dirty="0"/>
              <a:t>THEN  MORE SLOWLY GOES ONTO THE COMPLEX, POLITICALLY DIFFICULT  “ </a:t>
            </a:r>
            <a:r>
              <a:rPr lang="en-US" sz="2200" b="1" dirty="0" smtClean="0"/>
              <a:t>2</a:t>
            </a:r>
            <a:r>
              <a:rPr lang="en-US" sz="2200" b="1" baseline="30000" dirty="0" smtClean="0"/>
              <a:t>ND</a:t>
            </a:r>
            <a:r>
              <a:rPr lang="en-US" sz="2200" b="1" dirty="0" smtClean="0"/>
              <a:t> </a:t>
            </a:r>
            <a:r>
              <a:rPr lang="en-US" sz="2200" b="1" dirty="0"/>
              <a:t>GEN REFORMS “</a:t>
            </a:r>
            <a:endParaRPr lang="hr-HR" sz="2200" dirty="0"/>
          </a:p>
          <a:p>
            <a:endParaRPr lang="hr-HR" sz="2300" dirty="0"/>
          </a:p>
        </p:txBody>
      </p:sp>
    </p:spTree>
    <p:extLst>
      <p:ext uri="{BB962C8B-B14F-4D97-AF65-F5344CB8AC3E}">
        <p14:creationId xmlns:p14="http://schemas.microsoft.com/office/powerpoint/2010/main" val="417117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lvl="0"/>
            <a:r>
              <a:rPr lang="en-US" sz="2500" b="1" dirty="0"/>
              <a:t>I AM SORRY TO BRING  THIS NEWS  TO CRITICS OF THE WASHINGTON CONSENSUS, BUT THE ACTUAL  PATTERN FOR LEADING REFORMERS (=BEST  PERFORMERS) IS QUITE SIMILAR TO THE CONCEPTUAL CHARTS OF THE WC (</a:t>
            </a:r>
            <a:r>
              <a:rPr lang="en-US" sz="2500" b="1" dirty="0" err="1"/>
              <a:t>Fischer.Gelb</a:t>
            </a:r>
            <a:r>
              <a:rPr lang="en-US" sz="2500" b="1" dirty="0" smtClean="0"/>
              <a:t>)</a:t>
            </a:r>
            <a:endParaRPr lang="hr-HR" sz="2500" b="1" dirty="0" smtClean="0"/>
          </a:p>
          <a:p>
            <a:pPr marL="0" lvl="0" indent="0">
              <a:buNone/>
            </a:pPr>
            <a:endParaRPr lang="hr-HR" sz="1500" dirty="0"/>
          </a:p>
          <a:p>
            <a:pPr lvl="0"/>
            <a:r>
              <a:rPr lang="en-US" sz="2500" b="1" dirty="0"/>
              <a:t>REGARDLES OF EBRD ASYMPTOTE VALUE OF 4.3, OTHER INDICATORS OF  INST DEV. - LIKE WB GOVERNANCE INDICATORS  SUGGEST CEB COMPARES VERY WELL TO ASIAN TIGERS – I WOULD CONCLUDE THEY ARE THUS  MORE OR LESS WHERE  THEY SHOULD BE  </a:t>
            </a:r>
            <a:r>
              <a:rPr lang="en-US" sz="2500" b="1" dirty="0" smtClean="0"/>
              <a:t>–</a:t>
            </a:r>
            <a:r>
              <a:rPr lang="hr-HR" sz="2500" b="1" dirty="0" smtClean="0"/>
              <a:t> </a:t>
            </a:r>
            <a:r>
              <a:rPr lang="en-US" sz="2500" b="1" dirty="0" smtClean="0"/>
              <a:t>INCOMPLETE YES, </a:t>
            </a:r>
            <a:r>
              <a:rPr lang="en-US" sz="2500" b="1" dirty="0"/>
              <a:t>BUT  VERY ADVANCED </a:t>
            </a:r>
            <a:endParaRPr lang="hr-HR" sz="25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9524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29600" cy="1143000"/>
          </a:xfrm>
        </p:spPr>
        <p:txBody>
          <a:bodyPr>
            <a:normAutofit/>
          </a:bodyPr>
          <a:lstStyle/>
          <a:p>
            <a:r>
              <a:rPr lang="en-US" sz="5000" b="1" dirty="0" smtClean="0"/>
              <a:t>THANK YOU!</a:t>
            </a:r>
            <a:endParaRPr lang="en-US" sz="5000" b="1" dirty="0"/>
          </a:p>
        </p:txBody>
      </p:sp>
    </p:spTree>
    <p:extLst>
      <p:ext uri="{BB962C8B-B14F-4D97-AF65-F5344CB8AC3E}">
        <p14:creationId xmlns:p14="http://schemas.microsoft.com/office/powerpoint/2010/main" val="130444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6064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aim of this presentation is to summarize the main developments in the transition of post-communist economies since the fall of the Berlin Wall in November 1989.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already well-known that different countries, indeed different groups of countries – vary in the degree </a:t>
            </a:r>
            <a:r>
              <a:rPr lang="en-US" dirty="0" smtClean="0"/>
              <a:t>of marketization (including privatization and capitalization), transformational recession, economic performance (such as GDP and exports), and political transformation.</a:t>
            </a:r>
          </a:p>
          <a:p>
            <a:r>
              <a:rPr lang="en-US" dirty="0" smtClean="0"/>
              <a:t>Assessments </a:t>
            </a:r>
            <a:r>
              <a:rPr lang="en-US" dirty="0"/>
              <a:t>of progress on the above dimensions have been done </a:t>
            </a:r>
            <a:r>
              <a:rPr lang="en-US" dirty="0" smtClean="0"/>
              <a:t>earlier </a:t>
            </a:r>
            <a:r>
              <a:rPr lang="en-US" dirty="0"/>
              <a:t>(</a:t>
            </a:r>
            <a:r>
              <a:rPr lang="en-US" dirty="0" err="1"/>
              <a:t>Havrylyshyn</a:t>
            </a:r>
            <a:r>
              <a:rPr lang="en-US" dirty="0"/>
              <a:t> (2007), </a:t>
            </a:r>
            <a:r>
              <a:rPr lang="en-US" dirty="0" err="1"/>
              <a:t>Svejnar</a:t>
            </a:r>
            <a:r>
              <a:rPr lang="en-US" dirty="0"/>
              <a:t> (2001 ???), Roland (2014).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paper provides an update to the earlier assessments, asking both how much further has transition gone, and whether the earlier conclusions hold or are changed by latest developments.</a:t>
            </a:r>
          </a:p>
        </p:txBody>
      </p:sp>
    </p:spTree>
    <p:extLst>
      <p:ext uri="{BB962C8B-B14F-4D97-AF65-F5344CB8AC3E}">
        <p14:creationId xmlns:p14="http://schemas.microsoft.com/office/powerpoint/2010/main" val="309491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1470025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II. THE CATO INSTITUTE PAPER (2007)</a:t>
            </a:r>
            <a:endParaRPr lang="en-US" sz="4000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r>
              <a:rPr lang="en-US" b="1" dirty="0"/>
              <a:t>(pp. 4-23 of distributed paper)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03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MAIN CONCLUSIONS</a:t>
            </a:r>
            <a:endParaRPr 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Rapid </a:t>
            </a:r>
            <a:r>
              <a:rPr lang="en-US" dirty="0"/>
              <a:t>reforms were on the whole </a:t>
            </a:r>
            <a:r>
              <a:rPr lang="en-US" dirty="0" smtClean="0"/>
              <a:t>better than gradual reforms</a:t>
            </a:r>
            <a:r>
              <a:rPr lang="en-US" dirty="0"/>
              <a:t>. </a:t>
            </a:r>
            <a:r>
              <a:rPr lang="en-US" dirty="0" smtClean="0"/>
              <a:t>Countries that adopted far-reaching </a:t>
            </a:r>
            <a:r>
              <a:rPr lang="en-US" dirty="0"/>
              <a:t>reforms tended to experience higher growth rates and lower </a:t>
            </a:r>
            <a:r>
              <a:rPr lang="en-US" dirty="0" smtClean="0"/>
              <a:t>inflation and </a:t>
            </a:r>
            <a:r>
              <a:rPr lang="en-US" dirty="0"/>
              <a:t>received more foreign investment. </a:t>
            </a:r>
            <a:r>
              <a:rPr lang="en-US" dirty="0" smtClean="0"/>
              <a:t>Inequality increased less among rapid reformers than </a:t>
            </a:r>
            <a:r>
              <a:rPr lang="en-US" dirty="0"/>
              <a:t>among gradual reformers. The same is true with respect to poverty rates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Rapid reformers developed better institutions </a:t>
            </a:r>
            <a:r>
              <a:rPr lang="en-US" dirty="0"/>
              <a:t>than </a:t>
            </a:r>
            <a:r>
              <a:rPr lang="en-US" dirty="0" smtClean="0"/>
              <a:t>countries that </a:t>
            </a:r>
            <a:r>
              <a:rPr lang="en-US" dirty="0"/>
              <a:t>opted for gradualism. In fact, all of the rapid reformers developed into liberal democracies, whereas in many of the gradual reformers, such as Russia, small groups of super-wealthy oligarchs </a:t>
            </a:r>
            <a:r>
              <a:rPr lang="en-US" dirty="0" smtClean="0"/>
              <a:t>captured the </a:t>
            </a:r>
            <a:r>
              <a:rPr lang="en-US" dirty="0"/>
              <a:t>state and dominated its economic </a:t>
            </a:r>
            <a:r>
              <a:rPr lang="en-US" dirty="0" smtClean="0"/>
              <a:t>decision making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84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1470025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III. UPDATE TO 2014 OF MAIN QUANTITATIVE INDICATORS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50168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600" b="1" u="sng" dirty="0"/>
              <a:t>FIGURE 1a: Countries by Group and Rank Ordered By TPI in 2013</a:t>
            </a:r>
            <a:endParaRPr lang="en-US" sz="4000" dirty="0"/>
          </a:p>
        </p:txBody>
      </p:sp>
      <p:pic>
        <p:nvPicPr>
          <p:cNvPr id="4" name="内容占位符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6792"/>
            <a:ext cx="7079648" cy="50734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0372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FIGURE 1b: by rank in </a:t>
            </a:r>
            <a:r>
              <a:rPr lang="en-US" b="1" u="sng" dirty="0" smtClean="0"/>
              <a:t>2007</a:t>
            </a:r>
            <a:endParaRPr lang="en-US" dirty="0"/>
          </a:p>
        </p:txBody>
      </p:sp>
      <p:pic>
        <p:nvPicPr>
          <p:cNvPr id="4" name="内容占位符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856" y="1600200"/>
            <a:ext cx="6984288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4094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FIGURE 2: GDP per capita by Country </a:t>
            </a:r>
            <a:r>
              <a:rPr lang="en-US" b="1" u="sng" dirty="0" smtClean="0"/>
              <a:t>Groups</a:t>
            </a:r>
            <a:endParaRPr lang="en-US" dirty="0"/>
          </a:p>
        </p:txBody>
      </p:sp>
      <p:pic>
        <p:nvPicPr>
          <p:cNvPr id="4" name="内容占位符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72816"/>
            <a:ext cx="7128566" cy="41239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0867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1344</Words>
  <Application>Microsoft Office PowerPoint</Application>
  <PresentationFormat>On-screen Show (4:3)</PresentationFormat>
  <Paragraphs>178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主题​​</vt:lpstr>
      <vt:lpstr>A QUARTER CENTURY OF TRANSITION HOW FAR HAVE COUNTRIES GONE, HOW WELL HAVE THEY PERFORMED? </vt:lpstr>
      <vt:lpstr>I. MOTIVATION AND PURPOSE </vt:lpstr>
      <vt:lpstr>PowerPoint Presentation</vt:lpstr>
      <vt:lpstr>II. THE CATO INSTITUTE PAPER (2007)</vt:lpstr>
      <vt:lpstr>MAIN CONCLUSIONS</vt:lpstr>
      <vt:lpstr>III. UPDATE TO 2014 OF MAIN QUANTITATIVE INDICATORS</vt:lpstr>
      <vt:lpstr>FIGURE 1a: Countries by Group and Rank Ordered By TPI in 2013</vt:lpstr>
      <vt:lpstr>FIGURE 1b: by rank in 2007</vt:lpstr>
      <vt:lpstr>FIGURE 2: GDP per capita by Country Groups</vt:lpstr>
      <vt:lpstr>TABLE 1: Average Cumulative FDI Inflows per capita 1989-2012 by Country Groups (US$)</vt:lpstr>
      <vt:lpstr>FIGURE 3: Freedom Rating by Country Groups (1990-2013)</vt:lpstr>
      <vt:lpstr>TABLE 2: HDI Averages by Country Groups</vt:lpstr>
      <vt:lpstr>Figure 4: Average Human Development Index (HDI) by Country Groups</vt:lpstr>
      <vt:lpstr>TABLE 3: Trends in GINI by Country Group </vt:lpstr>
      <vt:lpstr>FIGURE 5: Actual Trend of Sequencing Liberalization and Institutional Development</vt:lpstr>
      <vt:lpstr>FIGURE 6: Washington Consensus as Per Wc Proponents</vt:lpstr>
      <vt:lpstr>FIGURE 7: Rule-of-Law Score (Wb) New Member States</vt:lpstr>
      <vt:lpstr>FIGURE 8: Rule of Law - FSU.9</vt:lpstr>
      <vt:lpstr>FIGURE 9: Rule-of-Law - East Asia</vt:lpstr>
      <vt:lpstr>IV. CONCLUSIONS AFTER A QUARTER CENTURY OF TRANSITION </vt:lpstr>
      <vt:lpstr>DIFFERENCE SINCE 2004</vt:lpstr>
      <vt:lpstr>KEY FINDINGS BY 2014</vt:lpstr>
      <vt:lpstr>DEMOCRATIZATION PATHS DIFFERED SIGNIFICANTLY</vt:lpstr>
      <vt:lpstr> NEW   CONCLUSIONS ON INSTITUTIONS   </vt:lpstr>
      <vt:lpstr>PowerPoint Presentation</vt:lpstr>
      <vt:lpstr>INSTITUTIONAL REFORMS STALLED IN NEW MEMBERS?</vt:lpstr>
      <vt:lpstr>PowerPoint Presentation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QUARTER CENTURY OF TRANSITION HOW FAR HAVE COUNTRIES GONE, HOW WELL HAVE THEY PERFORMED?</dc:title>
  <dc:creator>Xiaofan</dc:creator>
  <cp:lastModifiedBy>Svjetlana</cp:lastModifiedBy>
  <cp:revision>13</cp:revision>
  <dcterms:created xsi:type="dcterms:W3CDTF">2014-06-09T00:20:03Z</dcterms:created>
  <dcterms:modified xsi:type="dcterms:W3CDTF">2014-06-11T11:28:35Z</dcterms:modified>
</cp:coreProperties>
</file>