
<file path=[Content_Types].xml><?xml version="1.0" encoding="utf-8"?>
<Types xmlns="http://schemas.openxmlformats.org/package/2006/content-types">
  <Default Extension="xml" ContentType="application/xml"/>
  <Default Extension="jpg" ContentType="image/jpeg"/>
  <Default Extension="jpeg" ContentType="image/jpeg"/>
  <Default Extension="emf" ContentType="image/x-emf"/>
  <Default Extension="rels" ContentType="application/vnd.openxmlformats-package.relationships+xml"/>
  <Default Extension="vml" ContentType="application/vnd.openxmlformats-officedocument.vmlDrawing"/>
  <Default Extension="docx" ContentType="application/vnd.openxmlformats-officedocument.wordprocessingml.documen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95" r:id="rId6"/>
    <p:sldId id="260" r:id="rId7"/>
    <p:sldId id="262" r:id="rId8"/>
    <p:sldId id="263" r:id="rId9"/>
    <p:sldId id="264" r:id="rId10"/>
    <p:sldId id="265" r:id="rId11"/>
    <p:sldId id="268" r:id="rId12"/>
    <p:sldId id="269" r:id="rId13"/>
    <p:sldId id="272" r:id="rId14"/>
    <p:sldId id="273" r:id="rId15"/>
    <p:sldId id="274" r:id="rId16"/>
    <p:sldId id="275" r:id="rId17"/>
    <p:sldId id="277" r:id="rId18"/>
    <p:sldId id="278" r:id="rId19"/>
    <p:sldId id="279" r:id="rId20"/>
    <p:sldId id="280" r:id="rId21"/>
    <p:sldId id="281" r:id="rId22"/>
    <p:sldId id="282" r:id="rId23"/>
    <p:sldId id="283" r:id="rId24"/>
    <p:sldId id="284" r:id="rId25"/>
    <p:sldId id="285" r:id="rId26"/>
    <p:sldId id="286" r:id="rId27"/>
    <p:sldId id="288" r:id="rId28"/>
    <p:sldId id="289" r:id="rId29"/>
    <p:sldId id="290" r:id="rId30"/>
    <p:sldId id="297" r:id="rId31"/>
    <p:sldId id="291" r:id="rId32"/>
    <p:sldId id="292" r:id="rId33"/>
    <p:sldId id="293" r:id="rId34"/>
    <p:sldId id="294" r:id="rId35"/>
    <p:sldId id="296" r:id="rId36"/>
    <p:sldId id="308" r:id="rId37"/>
    <p:sldId id="298" r:id="rId38"/>
    <p:sldId id="299" r:id="rId39"/>
    <p:sldId id="300" r:id="rId40"/>
    <p:sldId id="301" r:id="rId41"/>
    <p:sldId id="302" r:id="rId42"/>
    <p:sldId id="303" r:id="rId43"/>
    <p:sldId id="304" r:id="rId44"/>
    <p:sldId id="305" r:id="rId45"/>
    <p:sldId id="306" r:id="rId46"/>
    <p:sldId id="307"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92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printerSettings" Target="printerSettings/printerSettings1.bin"/><Relationship Id="rId49" Type="http://schemas.openxmlformats.org/officeDocument/2006/relationships/presProps" Target="pres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charts/_rels/chart1.xml.rels><?xml version="1.0" encoding="UTF-8" standalone="yes"?>
<Relationships xmlns="http://schemas.openxmlformats.org/package/2006/relationships"><Relationship Id="rId1" Type="http://schemas.openxmlformats.org/officeDocument/2006/relationships/oleObject" Target="STORE%20N%20GO:LSE%20PhD:Work%20files:Papers:Paper%202,%20Aggregate%20growth:Data:Supplementary:Trade,%20aid,%20FoP.%20deb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STORE%20N%20GO:LSE%20PhD:Work%20files:Papers:Paper%202,%20Aggregate%20growth:Data:Supplementary:Trade,%20aid,%20FoP.%20deb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leonardkukic:Documents:LSE%20PhD:Work%20files:Papers:Paper%202,%20Aggregate%20growth:Data:Supplementary:Labour.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efficiency%20uni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7"/>
    </mc:Choice>
    <mc:Fallback>
      <c:style val="17"/>
    </mc:Fallback>
  </mc:AlternateContent>
  <c:chart>
    <c:autoTitleDeleted val="0"/>
    <c:plotArea>
      <c:layout>
        <c:manualLayout>
          <c:layoutTarget val="inner"/>
          <c:xMode val="edge"/>
          <c:yMode val="edge"/>
          <c:x val="0.084669072615923"/>
          <c:y val="0.0601851851851852"/>
          <c:w val="0.879219816272966"/>
          <c:h val="0.441688174394867"/>
        </c:manualLayout>
      </c:layout>
      <c:lineChart>
        <c:grouping val="standard"/>
        <c:varyColors val="0"/>
        <c:ser>
          <c:idx val="0"/>
          <c:order val="0"/>
          <c:tx>
            <c:v>Trade as % of GDP</c:v>
          </c:tx>
          <c:spPr>
            <a:ln w="22225">
              <a:solidFill>
                <a:schemeClr val="tx1"/>
              </a:solidFill>
            </a:ln>
          </c:spPr>
          <c:marker>
            <c:symbol val="none"/>
          </c:marker>
          <c:cat>
            <c:numRef>
              <c:f>'Trade, BOP'!$A$10:$A$46</c:f>
              <c:numCache>
                <c:formatCode>General</c:formatCode>
                <c:ptCount val="37"/>
                <c:pt idx="0">
                  <c:v>1952.0</c:v>
                </c:pt>
                <c:pt idx="1">
                  <c:v>1953.0</c:v>
                </c:pt>
                <c:pt idx="2">
                  <c:v>1954.0</c:v>
                </c:pt>
                <c:pt idx="3">
                  <c:v>1955.0</c:v>
                </c:pt>
                <c:pt idx="4">
                  <c:v>1956.0</c:v>
                </c:pt>
                <c:pt idx="5">
                  <c:v>1957.0</c:v>
                </c:pt>
                <c:pt idx="6">
                  <c:v>1958.0</c:v>
                </c:pt>
                <c:pt idx="7">
                  <c:v>1959.0</c:v>
                </c:pt>
                <c:pt idx="8">
                  <c:v>1960.0</c:v>
                </c:pt>
                <c:pt idx="9">
                  <c:v>1961.0</c:v>
                </c:pt>
                <c:pt idx="10">
                  <c:v>1962.0</c:v>
                </c:pt>
                <c:pt idx="11">
                  <c:v>1963.0</c:v>
                </c:pt>
                <c:pt idx="12">
                  <c:v>1964.0</c:v>
                </c:pt>
                <c:pt idx="13">
                  <c:v>1965.0</c:v>
                </c:pt>
                <c:pt idx="14">
                  <c:v>1966.0</c:v>
                </c:pt>
                <c:pt idx="15">
                  <c:v>1967.0</c:v>
                </c:pt>
                <c:pt idx="16">
                  <c:v>1968.0</c:v>
                </c:pt>
                <c:pt idx="17">
                  <c:v>1969.0</c:v>
                </c:pt>
                <c:pt idx="18">
                  <c:v>1970.0</c:v>
                </c:pt>
                <c:pt idx="19">
                  <c:v>1971.0</c:v>
                </c:pt>
                <c:pt idx="20">
                  <c:v>1972.0</c:v>
                </c:pt>
                <c:pt idx="21">
                  <c:v>1973.0</c:v>
                </c:pt>
                <c:pt idx="22">
                  <c:v>1974.0</c:v>
                </c:pt>
                <c:pt idx="23">
                  <c:v>1975.0</c:v>
                </c:pt>
                <c:pt idx="24">
                  <c:v>1976.0</c:v>
                </c:pt>
                <c:pt idx="25">
                  <c:v>1977.0</c:v>
                </c:pt>
                <c:pt idx="26">
                  <c:v>1978.0</c:v>
                </c:pt>
                <c:pt idx="27">
                  <c:v>1979.0</c:v>
                </c:pt>
                <c:pt idx="28">
                  <c:v>1980.0</c:v>
                </c:pt>
                <c:pt idx="29">
                  <c:v>1981.0</c:v>
                </c:pt>
                <c:pt idx="30">
                  <c:v>1982.0</c:v>
                </c:pt>
                <c:pt idx="31">
                  <c:v>1983.0</c:v>
                </c:pt>
                <c:pt idx="32">
                  <c:v>1984.0</c:v>
                </c:pt>
                <c:pt idx="33">
                  <c:v>1985.0</c:v>
                </c:pt>
                <c:pt idx="34">
                  <c:v>1986.0</c:v>
                </c:pt>
                <c:pt idx="35">
                  <c:v>1987.0</c:v>
                </c:pt>
                <c:pt idx="36">
                  <c:v>1988.0</c:v>
                </c:pt>
              </c:numCache>
            </c:numRef>
          </c:cat>
          <c:val>
            <c:numRef>
              <c:f>'Trade, BOP'!$H$10:$H$46</c:f>
              <c:numCache>
                <c:formatCode>0.00</c:formatCode>
                <c:ptCount val="37"/>
                <c:pt idx="0">
                  <c:v>12.85601086163615</c:v>
                </c:pt>
                <c:pt idx="1">
                  <c:v>10.64375453063244</c:v>
                </c:pt>
                <c:pt idx="2">
                  <c:v>10.30978277952517</c:v>
                </c:pt>
                <c:pt idx="3">
                  <c:v>11.55779620974257</c:v>
                </c:pt>
                <c:pt idx="4">
                  <c:v>13.0823687696706</c:v>
                </c:pt>
                <c:pt idx="5">
                  <c:v>13.92642825155741</c:v>
                </c:pt>
                <c:pt idx="6">
                  <c:v>14.04434999407318</c:v>
                </c:pt>
                <c:pt idx="7">
                  <c:v>12.66523725661116</c:v>
                </c:pt>
                <c:pt idx="8">
                  <c:v>14.02406142901924</c:v>
                </c:pt>
                <c:pt idx="9">
                  <c:v>14.42267926873278</c:v>
                </c:pt>
                <c:pt idx="10">
                  <c:v>15.10190151073086</c:v>
                </c:pt>
                <c:pt idx="11">
                  <c:v>15.9490927178762</c:v>
                </c:pt>
                <c:pt idx="12">
                  <c:v>17.26352321063478</c:v>
                </c:pt>
                <c:pt idx="13">
                  <c:v>17.67201987933442</c:v>
                </c:pt>
                <c:pt idx="14">
                  <c:v>19.30582060726392</c:v>
                </c:pt>
                <c:pt idx="15">
                  <c:v>19.5772234615842</c:v>
                </c:pt>
                <c:pt idx="16">
                  <c:v>19.3278305847575</c:v>
                </c:pt>
                <c:pt idx="17">
                  <c:v>19.59423891125974</c:v>
                </c:pt>
                <c:pt idx="18">
                  <c:v>22.31539431005936</c:v>
                </c:pt>
                <c:pt idx="19">
                  <c:v>21.61612457754027</c:v>
                </c:pt>
                <c:pt idx="20">
                  <c:v>22.40729709096476</c:v>
                </c:pt>
                <c:pt idx="21">
                  <c:v>26.58181189348607</c:v>
                </c:pt>
                <c:pt idx="22">
                  <c:v>31.43469164956639</c:v>
                </c:pt>
                <c:pt idx="23">
                  <c:v>30.63611519360711</c:v>
                </c:pt>
                <c:pt idx="24">
                  <c:v>29.61003156347383</c:v>
                </c:pt>
                <c:pt idx="25">
                  <c:v>30.88614884812958</c:v>
                </c:pt>
                <c:pt idx="26">
                  <c:v>28.94019358882628</c:v>
                </c:pt>
                <c:pt idx="27">
                  <c:v>34.34500472163499</c:v>
                </c:pt>
                <c:pt idx="28">
                  <c:v>34.574766508951</c:v>
                </c:pt>
                <c:pt idx="29">
                  <c:v>35.27887848186936</c:v>
                </c:pt>
                <c:pt idx="30">
                  <c:v>28.00489031873024</c:v>
                </c:pt>
                <c:pt idx="31">
                  <c:v>24.51561746742509</c:v>
                </c:pt>
                <c:pt idx="32">
                  <c:v>23.32148066466211</c:v>
                </c:pt>
                <c:pt idx="33">
                  <c:v>22.86605203198807</c:v>
                </c:pt>
                <c:pt idx="34">
                  <c:v>23.43350056604913</c:v>
                </c:pt>
                <c:pt idx="35">
                  <c:v>23.19244255659967</c:v>
                </c:pt>
                <c:pt idx="36">
                  <c:v>19.45341425880769</c:v>
                </c:pt>
              </c:numCache>
            </c:numRef>
          </c:val>
          <c:smooth val="0"/>
        </c:ser>
        <c:ser>
          <c:idx val="1"/>
          <c:order val="1"/>
          <c:tx>
            <c:v>OECD as % of total trade</c:v>
          </c:tx>
          <c:spPr>
            <a:ln w="22225">
              <a:solidFill>
                <a:schemeClr val="tx1">
                  <a:lumMod val="85000"/>
                  <a:lumOff val="15000"/>
                </a:schemeClr>
              </a:solidFill>
            </a:ln>
          </c:spPr>
          <c:marker>
            <c:symbol val="triangle"/>
            <c:size val="5"/>
            <c:spPr>
              <a:noFill/>
              <a:ln>
                <a:solidFill>
                  <a:schemeClr val="tx1">
                    <a:lumMod val="85000"/>
                    <a:lumOff val="15000"/>
                  </a:schemeClr>
                </a:solidFill>
              </a:ln>
            </c:spPr>
          </c:marker>
          <c:cat>
            <c:numRef>
              <c:f>'Trade, BOP'!$A$10:$A$46</c:f>
              <c:numCache>
                <c:formatCode>General</c:formatCode>
                <c:ptCount val="37"/>
                <c:pt idx="0">
                  <c:v>1952.0</c:v>
                </c:pt>
                <c:pt idx="1">
                  <c:v>1953.0</c:v>
                </c:pt>
                <c:pt idx="2">
                  <c:v>1954.0</c:v>
                </c:pt>
                <c:pt idx="3">
                  <c:v>1955.0</c:v>
                </c:pt>
                <c:pt idx="4">
                  <c:v>1956.0</c:v>
                </c:pt>
                <c:pt idx="5">
                  <c:v>1957.0</c:v>
                </c:pt>
                <c:pt idx="6">
                  <c:v>1958.0</c:v>
                </c:pt>
                <c:pt idx="7">
                  <c:v>1959.0</c:v>
                </c:pt>
                <c:pt idx="8">
                  <c:v>1960.0</c:v>
                </c:pt>
                <c:pt idx="9">
                  <c:v>1961.0</c:v>
                </c:pt>
                <c:pt idx="10">
                  <c:v>1962.0</c:v>
                </c:pt>
                <c:pt idx="11">
                  <c:v>1963.0</c:v>
                </c:pt>
                <c:pt idx="12">
                  <c:v>1964.0</c:v>
                </c:pt>
                <c:pt idx="13">
                  <c:v>1965.0</c:v>
                </c:pt>
                <c:pt idx="14">
                  <c:v>1966.0</c:v>
                </c:pt>
                <c:pt idx="15">
                  <c:v>1967.0</c:v>
                </c:pt>
                <c:pt idx="16">
                  <c:v>1968.0</c:v>
                </c:pt>
                <c:pt idx="17">
                  <c:v>1969.0</c:v>
                </c:pt>
                <c:pt idx="18">
                  <c:v>1970.0</c:v>
                </c:pt>
                <c:pt idx="19">
                  <c:v>1971.0</c:v>
                </c:pt>
                <c:pt idx="20">
                  <c:v>1972.0</c:v>
                </c:pt>
                <c:pt idx="21">
                  <c:v>1973.0</c:v>
                </c:pt>
                <c:pt idx="22">
                  <c:v>1974.0</c:v>
                </c:pt>
                <c:pt idx="23">
                  <c:v>1975.0</c:v>
                </c:pt>
                <c:pt idx="24">
                  <c:v>1976.0</c:v>
                </c:pt>
                <c:pt idx="25">
                  <c:v>1977.0</c:v>
                </c:pt>
                <c:pt idx="26">
                  <c:v>1978.0</c:v>
                </c:pt>
                <c:pt idx="27">
                  <c:v>1979.0</c:v>
                </c:pt>
                <c:pt idx="28">
                  <c:v>1980.0</c:v>
                </c:pt>
                <c:pt idx="29">
                  <c:v>1981.0</c:v>
                </c:pt>
                <c:pt idx="30">
                  <c:v>1982.0</c:v>
                </c:pt>
                <c:pt idx="31">
                  <c:v>1983.0</c:v>
                </c:pt>
                <c:pt idx="32">
                  <c:v>1984.0</c:v>
                </c:pt>
                <c:pt idx="33">
                  <c:v>1985.0</c:v>
                </c:pt>
                <c:pt idx="34">
                  <c:v>1986.0</c:v>
                </c:pt>
                <c:pt idx="35">
                  <c:v>1987.0</c:v>
                </c:pt>
                <c:pt idx="36">
                  <c:v>1988.0</c:v>
                </c:pt>
              </c:numCache>
            </c:numRef>
          </c:cat>
          <c:val>
            <c:numRef>
              <c:f>'Trade, BOP'!$I$10:$I$46</c:f>
              <c:numCache>
                <c:formatCode>General</c:formatCode>
                <c:ptCount val="37"/>
                <c:pt idx="2" formatCode="0.00">
                  <c:v>80.65630397236606</c:v>
                </c:pt>
                <c:pt idx="3" formatCode="0.00">
                  <c:v>73.63896848137542</c:v>
                </c:pt>
                <c:pt idx="4" formatCode="0.00">
                  <c:v>65.87202007528231</c:v>
                </c:pt>
                <c:pt idx="5" formatCode="0.00">
                  <c:v>65.2462121212122</c:v>
                </c:pt>
                <c:pt idx="6" formatCode="0.00">
                  <c:v>60.30195381882771</c:v>
                </c:pt>
                <c:pt idx="7" formatCode="0.00">
                  <c:v>58.67697594501718</c:v>
                </c:pt>
                <c:pt idx="8" formatCode="0.00">
                  <c:v>56.32183908045978</c:v>
                </c:pt>
                <c:pt idx="9" formatCode="0.00">
                  <c:v>63.82691007437458</c:v>
                </c:pt>
                <c:pt idx="10" formatCode="0.00">
                  <c:v>59.27802406586439</c:v>
                </c:pt>
                <c:pt idx="11" formatCode="0.00">
                  <c:v>57.98592311857066</c:v>
                </c:pt>
                <c:pt idx="12" formatCode="0.00">
                  <c:v>52.8003613369467</c:v>
                </c:pt>
                <c:pt idx="13" formatCode="0.00">
                  <c:v>49.16049009227046</c:v>
                </c:pt>
                <c:pt idx="14" formatCode="0.00">
                  <c:v>52.07323871189055</c:v>
                </c:pt>
                <c:pt idx="15" formatCode="0.00">
                  <c:v>57.04268169105415</c:v>
                </c:pt>
                <c:pt idx="16" formatCode="0.00">
                  <c:v>58.08985234055921</c:v>
                </c:pt>
                <c:pt idx="17" formatCode="0.00">
                  <c:v>60.9448103062152</c:v>
                </c:pt>
                <c:pt idx="18" formatCode="0.00">
                  <c:v>63.13056770860786</c:v>
                </c:pt>
                <c:pt idx="19" formatCode="0.00">
                  <c:v>61.18018551411093</c:v>
                </c:pt>
                <c:pt idx="20" formatCode="0.00">
                  <c:v>61.89431340281588</c:v>
                </c:pt>
                <c:pt idx="21" formatCode="0.00">
                  <c:v>59.85877240630092</c:v>
                </c:pt>
                <c:pt idx="22" formatCode="0.00">
                  <c:v>55.82973473164703</c:v>
                </c:pt>
                <c:pt idx="23" formatCode="0.00">
                  <c:v>52.07749171552384</c:v>
                </c:pt>
                <c:pt idx="24" formatCode="0.00">
                  <c:v>49.6365863617803</c:v>
                </c:pt>
                <c:pt idx="25" formatCode="0.00">
                  <c:v>50.92350057089126</c:v>
                </c:pt>
                <c:pt idx="26" formatCode="0.00">
                  <c:v>53.20426809788511</c:v>
                </c:pt>
                <c:pt idx="27" formatCode="0.00">
                  <c:v>52.33567589913188</c:v>
                </c:pt>
                <c:pt idx="28" formatCode="0.00">
                  <c:v>46.99887691859741</c:v>
                </c:pt>
                <c:pt idx="29" formatCode="0.00">
                  <c:v>44.57768118114348</c:v>
                </c:pt>
                <c:pt idx="30" formatCode="0.00">
                  <c:v>41.20890774125133</c:v>
                </c:pt>
                <c:pt idx="31" formatCode="0.00">
                  <c:v>40.42235011555717</c:v>
                </c:pt>
                <c:pt idx="32" formatCode="0.00">
                  <c:v>40.93688185578119</c:v>
                </c:pt>
                <c:pt idx="33" formatCode="0.00">
                  <c:v>41.12256084192065</c:v>
                </c:pt>
                <c:pt idx="34" formatCode="0.00">
                  <c:v>42.84742380261229</c:v>
                </c:pt>
                <c:pt idx="35" formatCode="0.00">
                  <c:v>53.96204428167135</c:v>
                </c:pt>
                <c:pt idx="36" formatCode="0.00">
                  <c:v>54.45289643066109</c:v>
                </c:pt>
              </c:numCache>
            </c:numRef>
          </c:val>
          <c:smooth val="0"/>
        </c:ser>
        <c:ser>
          <c:idx val="2"/>
          <c:order val="2"/>
          <c:tx>
            <c:v>Socialist Bloc as % of total trade</c:v>
          </c:tx>
          <c:spPr>
            <a:ln w="34925">
              <a:solidFill>
                <a:schemeClr val="tx1">
                  <a:lumMod val="95000"/>
                  <a:lumOff val="5000"/>
                </a:schemeClr>
              </a:solidFill>
              <a:prstDash val="sysDot"/>
            </a:ln>
          </c:spPr>
          <c:marker>
            <c:symbol val="none"/>
          </c:marker>
          <c:cat>
            <c:numRef>
              <c:f>'Trade, BOP'!$A$10:$A$46</c:f>
              <c:numCache>
                <c:formatCode>General</c:formatCode>
                <c:ptCount val="37"/>
                <c:pt idx="0">
                  <c:v>1952.0</c:v>
                </c:pt>
                <c:pt idx="1">
                  <c:v>1953.0</c:v>
                </c:pt>
                <c:pt idx="2">
                  <c:v>1954.0</c:v>
                </c:pt>
                <c:pt idx="3">
                  <c:v>1955.0</c:v>
                </c:pt>
                <c:pt idx="4">
                  <c:v>1956.0</c:v>
                </c:pt>
                <c:pt idx="5">
                  <c:v>1957.0</c:v>
                </c:pt>
                <c:pt idx="6">
                  <c:v>1958.0</c:v>
                </c:pt>
                <c:pt idx="7">
                  <c:v>1959.0</c:v>
                </c:pt>
                <c:pt idx="8">
                  <c:v>1960.0</c:v>
                </c:pt>
                <c:pt idx="9">
                  <c:v>1961.0</c:v>
                </c:pt>
                <c:pt idx="10">
                  <c:v>1962.0</c:v>
                </c:pt>
                <c:pt idx="11">
                  <c:v>1963.0</c:v>
                </c:pt>
                <c:pt idx="12">
                  <c:v>1964.0</c:v>
                </c:pt>
                <c:pt idx="13">
                  <c:v>1965.0</c:v>
                </c:pt>
                <c:pt idx="14">
                  <c:v>1966.0</c:v>
                </c:pt>
                <c:pt idx="15">
                  <c:v>1967.0</c:v>
                </c:pt>
                <c:pt idx="16">
                  <c:v>1968.0</c:v>
                </c:pt>
                <c:pt idx="17">
                  <c:v>1969.0</c:v>
                </c:pt>
                <c:pt idx="18">
                  <c:v>1970.0</c:v>
                </c:pt>
                <c:pt idx="19">
                  <c:v>1971.0</c:v>
                </c:pt>
                <c:pt idx="20">
                  <c:v>1972.0</c:v>
                </c:pt>
                <c:pt idx="21">
                  <c:v>1973.0</c:v>
                </c:pt>
                <c:pt idx="22">
                  <c:v>1974.0</c:v>
                </c:pt>
                <c:pt idx="23">
                  <c:v>1975.0</c:v>
                </c:pt>
                <c:pt idx="24">
                  <c:v>1976.0</c:v>
                </c:pt>
                <c:pt idx="25">
                  <c:v>1977.0</c:v>
                </c:pt>
                <c:pt idx="26">
                  <c:v>1978.0</c:v>
                </c:pt>
                <c:pt idx="27">
                  <c:v>1979.0</c:v>
                </c:pt>
                <c:pt idx="28">
                  <c:v>1980.0</c:v>
                </c:pt>
                <c:pt idx="29">
                  <c:v>1981.0</c:v>
                </c:pt>
                <c:pt idx="30">
                  <c:v>1982.0</c:v>
                </c:pt>
                <c:pt idx="31">
                  <c:v>1983.0</c:v>
                </c:pt>
                <c:pt idx="32">
                  <c:v>1984.0</c:v>
                </c:pt>
                <c:pt idx="33">
                  <c:v>1985.0</c:v>
                </c:pt>
                <c:pt idx="34">
                  <c:v>1986.0</c:v>
                </c:pt>
                <c:pt idx="35">
                  <c:v>1987.0</c:v>
                </c:pt>
                <c:pt idx="36">
                  <c:v>1988.0</c:v>
                </c:pt>
              </c:numCache>
            </c:numRef>
          </c:cat>
          <c:val>
            <c:numRef>
              <c:f>'Trade, BOP'!$J$10:$J$46</c:f>
              <c:numCache>
                <c:formatCode>General</c:formatCode>
                <c:ptCount val="37"/>
                <c:pt idx="2" formatCode="0.00">
                  <c:v>1.727115716753022</c:v>
                </c:pt>
                <c:pt idx="3" formatCode="0.00">
                  <c:v>9.88538681948425</c:v>
                </c:pt>
                <c:pt idx="4" formatCode="0.00">
                  <c:v>22.45922208281053</c:v>
                </c:pt>
                <c:pt idx="5" formatCode="0.00">
                  <c:v>23.4848484848485</c:v>
                </c:pt>
                <c:pt idx="6" formatCode="0.00">
                  <c:v>28.15275310834813</c:v>
                </c:pt>
                <c:pt idx="7" formatCode="0.00">
                  <c:v>27.23367697594501</c:v>
                </c:pt>
                <c:pt idx="8" formatCode="0.00">
                  <c:v>28.30459770114943</c:v>
                </c:pt>
                <c:pt idx="9" formatCode="0.00">
                  <c:v>23.32657200811359</c:v>
                </c:pt>
                <c:pt idx="10" formatCode="0.00">
                  <c:v>22.54591513616213</c:v>
                </c:pt>
                <c:pt idx="11" formatCode="0.00">
                  <c:v>24.47211694639956</c:v>
                </c:pt>
                <c:pt idx="12" formatCode="0.00">
                  <c:v>30.93947606142727</c:v>
                </c:pt>
                <c:pt idx="13" formatCode="0.00">
                  <c:v>34.80058488377949</c:v>
                </c:pt>
                <c:pt idx="14" formatCode="0.00">
                  <c:v>33.81072852793609</c:v>
                </c:pt>
                <c:pt idx="15" formatCode="0.00">
                  <c:v>30.84187912934215</c:v>
                </c:pt>
                <c:pt idx="16" formatCode="0.00">
                  <c:v>30.2191328934967</c:v>
                </c:pt>
                <c:pt idx="17" formatCode="0.00">
                  <c:v>26.75779950774961</c:v>
                </c:pt>
                <c:pt idx="18" formatCode="0.00">
                  <c:v>24.88798692741554</c:v>
                </c:pt>
                <c:pt idx="19" formatCode="0.00">
                  <c:v>28.49812512334713</c:v>
                </c:pt>
                <c:pt idx="20" formatCode="0.00">
                  <c:v>29.42036935454377</c:v>
                </c:pt>
                <c:pt idx="21" formatCode="0.00">
                  <c:v>28.34057577403584</c:v>
                </c:pt>
                <c:pt idx="22" formatCode="0.00">
                  <c:v>29.39984136776241</c:v>
                </c:pt>
                <c:pt idx="23" formatCode="0.00">
                  <c:v>32.55161865918937</c:v>
                </c:pt>
                <c:pt idx="24" formatCode="0.00">
                  <c:v>35.3450387913433</c:v>
                </c:pt>
                <c:pt idx="25" formatCode="0.00">
                  <c:v>32.84303848478734</c:v>
                </c:pt>
                <c:pt idx="26" formatCode="0.00">
                  <c:v>29.88946393201712</c:v>
                </c:pt>
                <c:pt idx="27" formatCode="0.00">
                  <c:v>32.54960727573364</c:v>
                </c:pt>
                <c:pt idx="28" formatCode="0.00">
                  <c:v>36.12162555634119</c:v>
                </c:pt>
                <c:pt idx="29" formatCode="0.00">
                  <c:v>38.94926178520558</c:v>
                </c:pt>
                <c:pt idx="30" formatCode="0.00">
                  <c:v>41.77730646871683</c:v>
                </c:pt>
                <c:pt idx="31" formatCode="0.00">
                  <c:v>41.33321248923722</c:v>
                </c:pt>
                <c:pt idx="32" formatCode="0.00">
                  <c:v>39.31397230713901</c:v>
                </c:pt>
                <c:pt idx="33" formatCode="0.00">
                  <c:v>36.45691734268801</c:v>
                </c:pt>
                <c:pt idx="34" formatCode="0.00">
                  <c:v>40.15783744557324</c:v>
                </c:pt>
                <c:pt idx="35" formatCode="0.00">
                  <c:v>32.63276177792576</c:v>
                </c:pt>
                <c:pt idx="36" formatCode="0.00">
                  <c:v>30.49346596450166</c:v>
                </c:pt>
              </c:numCache>
            </c:numRef>
          </c:val>
          <c:smooth val="0"/>
        </c:ser>
        <c:dLbls>
          <c:showLegendKey val="0"/>
          <c:showVal val="0"/>
          <c:showCatName val="0"/>
          <c:showSerName val="0"/>
          <c:showPercent val="0"/>
          <c:showBubbleSize val="0"/>
        </c:dLbls>
        <c:marker val="1"/>
        <c:smooth val="0"/>
        <c:axId val="2074324744"/>
        <c:axId val="2040220008"/>
      </c:lineChart>
      <c:catAx>
        <c:axId val="2074324744"/>
        <c:scaling>
          <c:orientation val="minMax"/>
        </c:scaling>
        <c:delete val="0"/>
        <c:axPos val="b"/>
        <c:title>
          <c:tx>
            <c:rich>
              <a:bodyPr/>
              <a:lstStyle/>
              <a:p>
                <a:pPr>
                  <a:defRPr/>
                </a:pPr>
                <a:r>
                  <a:rPr lang="en-US"/>
                  <a:t>Year</a:t>
                </a:r>
              </a:p>
            </c:rich>
          </c:tx>
          <c:layout>
            <c:manualLayout>
              <c:xMode val="edge"/>
              <c:yMode val="edge"/>
              <c:x val="0.47257498009378"/>
              <c:y val="0.575966634307698"/>
            </c:manualLayout>
          </c:layout>
          <c:overlay val="0"/>
        </c:title>
        <c:numFmt formatCode="General" sourceLinked="1"/>
        <c:majorTickMark val="in"/>
        <c:minorTickMark val="none"/>
        <c:tickLblPos val="nextTo"/>
        <c:crossAx val="2040220008"/>
        <c:crossesAt val="0.0"/>
        <c:auto val="1"/>
        <c:lblAlgn val="ctr"/>
        <c:lblOffset val="100"/>
        <c:noMultiLvlLbl val="0"/>
      </c:catAx>
      <c:valAx>
        <c:axId val="2040220008"/>
        <c:scaling>
          <c:orientation val="minMax"/>
        </c:scaling>
        <c:delete val="0"/>
        <c:axPos val="l"/>
        <c:title>
          <c:tx>
            <c:rich>
              <a:bodyPr rot="-5400000" vert="horz"/>
              <a:lstStyle/>
              <a:p>
                <a:pPr>
                  <a:defRPr/>
                </a:pPr>
                <a:r>
                  <a:rPr lang="en-US"/>
                  <a:t>%</a:t>
                </a:r>
              </a:p>
            </c:rich>
          </c:tx>
          <c:layout>
            <c:manualLayout>
              <c:xMode val="edge"/>
              <c:yMode val="edge"/>
              <c:x val="0.0"/>
              <c:y val="0.237340452306475"/>
            </c:manualLayout>
          </c:layout>
          <c:overlay val="0"/>
        </c:title>
        <c:numFmt formatCode="0" sourceLinked="0"/>
        <c:majorTickMark val="in"/>
        <c:minorTickMark val="none"/>
        <c:tickLblPos val="nextTo"/>
        <c:crossAx val="2074324744"/>
        <c:crossesAt val="1.0"/>
        <c:crossBetween val="midCat"/>
      </c:valAx>
    </c:plotArea>
    <c:legend>
      <c:legendPos val="b"/>
      <c:layout>
        <c:manualLayout>
          <c:xMode val="edge"/>
          <c:yMode val="edge"/>
          <c:x val="0.0445456958329647"/>
          <c:y val="0.631961313055046"/>
          <c:w val="0.892182016573771"/>
          <c:h val="0.0547967072297781"/>
        </c:manualLayout>
      </c:layout>
      <c:overlay val="0"/>
      <c:spPr>
        <a:ln w="3175" cmpd="sng"/>
      </c:spPr>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7"/>
    </mc:Choice>
    <mc:Fallback>
      <c:style val="17"/>
    </mc:Fallback>
  </mc:AlternateContent>
  <c:chart>
    <c:autoTitleDeleted val="0"/>
    <c:plotArea>
      <c:layout>
        <c:manualLayout>
          <c:layoutTarget val="inner"/>
          <c:xMode val="edge"/>
          <c:yMode val="edge"/>
          <c:x val="0.121008748906387"/>
          <c:y val="0.0601851851851852"/>
          <c:w val="0.82861154855643"/>
          <c:h val="0.660048483522894"/>
        </c:manualLayout>
      </c:layout>
      <c:lineChart>
        <c:grouping val="standard"/>
        <c:varyColors val="0"/>
        <c:ser>
          <c:idx val="0"/>
          <c:order val="0"/>
          <c:tx>
            <c:v>% of gross investments</c:v>
          </c:tx>
          <c:spPr>
            <a:ln w="22225"/>
          </c:spPr>
          <c:marker>
            <c:symbol val="triangle"/>
            <c:size val="5"/>
            <c:spPr>
              <a:noFill/>
              <a:ln>
                <a:solidFill>
                  <a:schemeClr val="tx1"/>
                </a:solidFill>
              </a:ln>
            </c:spPr>
          </c:marker>
          <c:cat>
            <c:numRef>
              <c:f>'Trade, BOP'!$AF$10:$AF$23</c:f>
              <c:numCache>
                <c:formatCode>General</c:formatCode>
                <c:ptCount val="14"/>
                <c:pt idx="0">
                  <c:v>1952.0</c:v>
                </c:pt>
                <c:pt idx="1">
                  <c:v>1953.0</c:v>
                </c:pt>
                <c:pt idx="2">
                  <c:v>1954.0</c:v>
                </c:pt>
                <c:pt idx="3">
                  <c:v>1955.0</c:v>
                </c:pt>
                <c:pt idx="4">
                  <c:v>1956.0</c:v>
                </c:pt>
                <c:pt idx="5">
                  <c:v>1957.0</c:v>
                </c:pt>
                <c:pt idx="6">
                  <c:v>1958.0</c:v>
                </c:pt>
                <c:pt idx="7">
                  <c:v>1959.0</c:v>
                </c:pt>
                <c:pt idx="8">
                  <c:v>1960.0</c:v>
                </c:pt>
                <c:pt idx="9">
                  <c:v>1961.0</c:v>
                </c:pt>
                <c:pt idx="10">
                  <c:v>1962.0</c:v>
                </c:pt>
                <c:pt idx="11">
                  <c:v>1963.0</c:v>
                </c:pt>
                <c:pt idx="12">
                  <c:v>1964.0</c:v>
                </c:pt>
                <c:pt idx="13">
                  <c:v>1965.0</c:v>
                </c:pt>
              </c:numCache>
            </c:numRef>
          </c:cat>
          <c:val>
            <c:numRef>
              <c:f>'Trade, BOP'!$AJ$10:$AJ$23</c:f>
              <c:numCache>
                <c:formatCode>0.00</c:formatCode>
                <c:ptCount val="14"/>
                <c:pt idx="0">
                  <c:v>10.27745474775986</c:v>
                </c:pt>
                <c:pt idx="1">
                  <c:v>4.387408318387767</c:v>
                </c:pt>
                <c:pt idx="2">
                  <c:v>8.931651792237366</c:v>
                </c:pt>
                <c:pt idx="3">
                  <c:v>5.051864429221802</c:v>
                </c:pt>
                <c:pt idx="4">
                  <c:v>7.819189752780434</c:v>
                </c:pt>
                <c:pt idx="5">
                  <c:v>3.801180202605724</c:v>
                </c:pt>
                <c:pt idx="6">
                  <c:v>4.51313245214437</c:v>
                </c:pt>
                <c:pt idx="7">
                  <c:v>0.808747305346845</c:v>
                </c:pt>
                <c:pt idx="8">
                  <c:v>2.820810692881701</c:v>
                </c:pt>
                <c:pt idx="9">
                  <c:v>2.546898679578746</c:v>
                </c:pt>
                <c:pt idx="10">
                  <c:v>3.185066972205427</c:v>
                </c:pt>
                <c:pt idx="11">
                  <c:v>1.48491969055659</c:v>
                </c:pt>
                <c:pt idx="12">
                  <c:v>0.80133786461402</c:v>
                </c:pt>
                <c:pt idx="13">
                  <c:v>1.913767288704232</c:v>
                </c:pt>
              </c:numCache>
            </c:numRef>
          </c:val>
          <c:smooth val="0"/>
        </c:ser>
        <c:ser>
          <c:idx val="1"/>
          <c:order val="1"/>
          <c:tx>
            <c:v>% of GDP</c:v>
          </c:tx>
          <c:spPr>
            <a:ln w="22225">
              <a:solidFill>
                <a:schemeClr val="tx1">
                  <a:lumMod val="85000"/>
                  <a:lumOff val="15000"/>
                </a:schemeClr>
              </a:solidFill>
            </a:ln>
          </c:spPr>
          <c:marker>
            <c:symbol val="none"/>
          </c:marker>
          <c:cat>
            <c:numRef>
              <c:f>'Trade, BOP'!$AF$10:$AF$23</c:f>
              <c:numCache>
                <c:formatCode>General</c:formatCode>
                <c:ptCount val="14"/>
                <c:pt idx="0">
                  <c:v>1952.0</c:v>
                </c:pt>
                <c:pt idx="1">
                  <c:v>1953.0</c:v>
                </c:pt>
                <c:pt idx="2">
                  <c:v>1954.0</c:v>
                </c:pt>
                <c:pt idx="3">
                  <c:v>1955.0</c:v>
                </c:pt>
                <c:pt idx="4">
                  <c:v>1956.0</c:v>
                </c:pt>
                <c:pt idx="5">
                  <c:v>1957.0</c:v>
                </c:pt>
                <c:pt idx="6">
                  <c:v>1958.0</c:v>
                </c:pt>
                <c:pt idx="7">
                  <c:v>1959.0</c:v>
                </c:pt>
                <c:pt idx="8">
                  <c:v>1960.0</c:v>
                </c:pt>
                <c:pt idx="9">
                  <c:v>1961.0</c:v>
                </c:pt>
                <c:pt idx="10">
                  <c:v>1962.0</c:v>
                </c:pt>
                <c:pt idx="11">
                  <c:v>1963.0</c:v>
                </c:pt>
                <c:pt idx="12">
                  <c:v>1964.0</c:v>
                </c:pt>
                <c:pt idx="13">
                  <c:v>1965.0</c:v>
                </c:pt>
              </c:numCache>
            </c:numRef>
          </c:cat>
          <c:val>
            <c:numRef>
              <c:f>'Trade, BOP'!$AI$10:$AI$23</c:f>
              <c:numCache>
                <c:formatCode>0.00</c:formatCode>
                <c:ptCount val="14"/>
                <c:pt idx="0">
                  <c:v>2.283875855075763</c:v>
                </c:pt>
                <c:pt idx="1">
                  <c:v>1.028000066108631</c:v>
                </c:pt>
                <c:pt idx="2">
                  <c:v>2.113876325298324</c:v>
                </c:pt>
                <c:pt idx="3">
                  <c:v>1.075975790002224</c:v>
                </c:pt>
                <c:pt idx="4">
                  <c:v>1.641762407515374</c:v>
                </c:pt>
                <c:pt idx="5">
                  <c:v>0.828819819019814</c:v>
                </c:pt>
                <c:pt idx="6">
                  <c:v>1.089866979178077</c:v>
                </c:pt>
                <c:pt idx="7">
                  <c:v>0.202867136072096</c:v>
                </c:pt>
                <c:pt idx="8">
                  <c:v>0.768560016738123</c:v>
                </c:pt>
                <c:pt idx="9">
                  <c:v>0.751777049701652</c:v>
                </c:pt>
                <c:pt idx="10">
                  <c:v>0.985664505737103</c:v>
                </c:pt>
                <c:pt idx="11">
                  <c:v>0.456195134234626</c:v>
                </c:pt>
                <c:pt idx="12">
                  <c:v>0.258378673329901</c:v>
                </c:pt>
                <c:pt idx="13">
                  <c:v>0.527049540067137</c:v>
                </c:pt>
              </c:numCache>
            </c:numRef>
          </c:val>
          <c:smooth val="0"/>
        </c:ser>
        <c:dLbls>
          <c:showLegendKey val="0"/>
          <c:showVal val="0"/>
          <c:showCatName val="0"/>
          <c:showSerName val="0"/>
          <c:showPercent val="0"/>
          <c:showBubbleSize val="0"/>
        </c:dLbls>
        <c:marker val="1"/>
        <c:smooth val="0"/>
        <c:axId val="2040252104"/>
        <c:axId val="2040257432"/>
      </c:lineChart>
      <c:catAx>
        <c:axId val="2040252104"/>
        <c:scaling>
          <c:orientation val="minMax"/>
        </c:scaling>
        <c:delete val="0"/>
        <c:axPos val="b"/>
        <c:title>
          <c:tx>
            <c:rich>
              <a:bodyPr/>
              <a:lstStyle/>
              <a:p>
                <a:pPr>
                  <a:defRPr/>
                </a:pPr>
                <a:r>
                  <a:rPr lang="en-US"/>
                  <a:t>Year</a:t>
                </a:r>
              </a:p>
            </c:rich>
          </c:tx>
          <c:layout>
            <c:manualLayout>
              <c:xMode val="edge"/>
              <c:yMode val="edge"/>
              <c:x val="0.500382983377078"/>
              <c:y val="0.805171697287839"/>
            </c:manualLayout>
          </c:layout>
          <c:overlay val="0"/>
        </c:title>
        <c:numFmt formatCode="General" sourceLinked="1"/>
        <c:majorTickMark val="in"/>
        <c:minorTickMark val="none"/>
        <c:tickLblPos val="nextTo"/>
        <c:crossAx val="2040257432"/>
        <c:crosses val="autoZero"/>
        <c:auto val="1"/>
        <c:lblAlgn val="ctr"/>
        <c:lblOffset val="100"/>
        <c:noMultiLvlLbl val="0"/>
      </c:catAx>
      <c:valAx>
        <c:axId val="2040257432"/>
        <c:scaling>
          <c:orientation val="minMax"/>
        </c:scaling>
        <c:delete val="0"/>
        <c:axPos val="l"/>
        <c:title>
          <c:tx>
            <c:rich>
              <a:bodyPr rot="-5400000" vert="horz"/>
              <a:lstStyle/>
              <a:p>
                <a:pPr>
                  <a:defRPr/>
                </a:pPr>
                <a:r>
                  <a:rPr lang="en-US"/>
                  <a:t>%</a:t>
                </a:r>
              </a:p>
            </c:rich>
          </c:tx>
          <c:layout/>
          <c:overlay val="0"/>
        </c:title>
        <c:numFmt formatCode="0.00" sourceLinked="1"/>
        <c:majorTickMark val="in"/>
        <c:minorTickMark val="none"/>
        <c:tickLblPos val="nextTo"/>
        <c:crossAx val="2040252104"/>
        <c:crosses val="autoZero"/>
        <c:crossBetween val="midCat"/>
      </c:valAx>
    </c:plotArea>
    <c:legend>
      <c:legendPos val="b"/>
      <c:layout/>
      <c:overlay val="0"/>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7"/>
    </mc:Choice>
    <mc:Fallback>
      <c:style val="17"/>
    </mc:Fallback>
  </mc:AlternateContent>
  <c:chart>
    <c:autoTitleDeleted val="0"/>
    <c:plotArea>
      <c:layout/>
      <c:lineChart>
        <c:grouping val="standard"/>
        <c:varyColors val="0"/>
        <c:ser>
          <c:idx val="0"/>
          <c:order val="0"/>
          <c:spPr>
            <a:ln w="22225"/>
          </c:spPr>
          <c:marker>
            <c:symbol val="triangle"/>
            <c:size val="5"/>
            <c:spPr>
              <a:noFill/>
            </c:spPr>
          </c:marker>
          <c:cat>
            <c:numRef>
              <c:f>YUG_labour!$F$12:$F$49</c:f>
              <c:numCache>
                <c:formatCode>General</c:formatCode>
                <c:ptCount val="38"/>
                <c:pt idx="0">
                  <c:v>1952.0</c:v>
                </c:pt>
                <c:pt idx="1">
                  <c:v>1953.0</c:v>
                </c:pt>
                <c:pt idx="2">
                  <c:v>1954.0</c:v>
                </c:pt>
                <c:pt idx="3">
                  <c:v>1955.0</c:v>
                </c:pt>
                <c:pt idx="4">
                  <c:v>1956.0</c:v>
                </c:pt>
                <c:pt idx="5">
                  <c:v>1957.0</c:v>
                </c:pt>
                <c:pt idx="6">
                  <c:v>1958.0</c:v>
                </c:pt>
                <c:pt idx="7">
                  <c:v>1959.0</c:v>
                </c:pt>
                <c:pt idx="8">
                  <c:v>1960.0</c:v>
                </c:pt>
                <c:pt idx="9">
                  <c:v>1961.0</c:v>
                </c:pt>
                <c:pt idx="10">
                  <c:v>1962.0</c:v>
                </c:pt>
                <c:pt idx="11">
                  <c:v>1963.0</c:v>
                </c:pt>
                <c:pt idx="12">
                  <c:v>1964.0</c:v>
                </c:pt>
                <c:pt idx="13">
                  <c:v>1965.0</c:v>
                </c:pt>
                <c:pt idx="14">
                  <c:v>1966.0</c:v>
                </c:pt>
                <c:pt idx="15">
                  <c:v>1967.0</c:v>
                </c:pt>
                <c:pt idx="16">
                  <c:v>1968.0</c:v>
                </c:pt>
                <c:pt idx="17">
                  <c:v>1969.0</c:v>
                </c:pt>
                <c:pt idx="18">
                  <c:v>1970.0</c:v>
                </c:pt>
                <c:pt idx="19">
                  <c:v>1971.0</c:v>
                </c:pt>
                <c:pt idx="20">
                  <c:v>1972.0</c:v>
                </c:pt>
                <c:pt idx="21">
                  <c:v>1973.0</c:v>
                </c:pt>
                <c:pt idx="22">
                  <c:v>1974.0</c:v>
                </c:pt>
                <c:pt idx="23">
                  <c:v>1975.0</c:v>
                </c:pt>
                <c:pt idx="24">
                  <c:v>1976.0</c:v>
                </c:pt>
                <c:pt idx="25">
                  <c:v>1977.0</c:v>
                </c:pt>
                <c:pt idx="26">
                  <c:v>1978.0</c:v>
                </c:pt>
                <c:pt idx="27">
                  <c:v>1979.0</c:v>
                </c:pt>
                <c:pt idx="28">
                  <c:v>1980.0</c:v>
                </c:pt>
                <c:pt idx="29">
                  <c:v>1981.0</c:v>
                </c:pt>
                <c:pt idx="30">
                  <c:v>1982.0</c:v>
                </c:pt>
                <c:pt idx="31">
                  <c:v>1983.0</c:v>
                </c:pt>
                <c:pt idx="32">
                  <c:v>1984.0</c:v>
                </c:pt>
                <c:pt idx="33">
                  <c:v>1985.0</c:v>
                </c:pt>
                <c:pt idx="34">
                  <c:v>1986.0</c:v>
                </c:pt>
                <c:pt idx="35">
                  <c:v>1987.0</c:v>
                </c:pt>
                <c:pt idx="36">
                  <c:v>1988.0</c:v>
                </c:pt>
                <c:pt idx="37">
                  <c:v>1989.0</c:v>
                </c:pt>
              </c:numCache>
            </c:numRef>
          </c:cat>
          <c:val>
            <c:numRef>
              <c:f>YUG_labour!$G$12:$G$49</c:f>
              <c:numCache>
                <c:formatCode>General</c:formatCode>
                <c:ptCount val="38"/>
                <c:pt idx="0">
                  <c:v>0.758257661218682</c:v>
                </c:pt>
                <c:pt idx="1">
                  <c:v>0.744859176439886</c:v>
                </c:pt>
                <c:pt idx="2">
                  <c:v>0.724541845634272</c:v>
                </c:pt>
                <c:pt idx="3">
                  <c:v>0.700590740755468</c:v>
                </c:pt>
                <c:pt idx="4">
                  <c:v>0.696691211572005</c:v>
                </c:pt>
                <c:pt idx="5">
                  <c:v>0.676321191829322</c:v>
                </c:pt>
                <c:pt idx="6">
                  <c:v>0.65797645847342</c:v>
                </c:pt>
                <c:pt idx="7">
                  <c:v>0.638749764815404</c:v>
                </c:pt>
                <c:pt idx="8">
                  <c:v>0.615304378740304</c:v>
                </c:pt>
                <c:pt idx="9">
                  <c:v>0.59136234274162</c:v>
                </c:pt>
                <c:pt idx="10">
                  <c:v>0.583216506978928</c:v>
                </c:pt>
                <c:pt idx="11">
                  <c:v>0.575967609460277</c:v>
                </c:pt>
                <c:pt idx="12">
                  <c:v>0.558973378099975</c:v>
                </c:pt>
                <c:pt idx="13">
                  <c:v>0.553730666877355</c:v>
                </c:pt>
                <c:pt idx="14">
                  <c:v>0.557461837264284</c:v>
                </c:pt>
                <c:pt idx="15">
                  <c:v>0.557036749014278</c:v>
                </c:pt>
                <c:pt idx="16">
                  <c:v>0.552777768354499</c:v>
                </c:pt>
                <c:pt idx="17">
                  <c:v>0.541469128304079</c:v>
                </c:pt>
                <c:pt idx="18">
                  <c:v>0.527740801586648</c:v>
                </c:pt>
                <c:pt idx="19">
                  <c:v>0.510596561312858</c:v>
                </c:pt>
                <c:pt idx="20">
                  <c:v>0.492752487073338</c:v>
                </c:pt>
                <c:pt idx="21">
                  <c:v>0.478480843574566</c:v>
                </c:pt>
                <c:pt idx="22">
                  <c:v>0.456662309696713</c:v>
                </c:pt>
                <c:pt idx="23">
                  <c:v>0.432279614041902</c:v>
                </c:pt>
                <c:pt idx="24">
                  <c:v>0.411306806101762</c:v>
                </c:pt>
                <c:pt idx="25">
                  <c:v>0.387115165688134</c:v>
                </c:pt>
                <c:pt idx="26">
                  <c:v>0.362293871375556</c:v>
                </c:pt>
                <c:pt idx="27">
                  <c:v>0.337784300729435</c:v>
                </c:pt>
                <c:pt idx="28">
                  <c:v>0.315529583657808</c:v>
                </c:pt>
                <c:pt idx="29">
                  <c:v>0.294266500867794</c:v>
                </c:pt>
                <c:pt idx="30">
                  <c:v>0.274716421127657</c:v>
                </c:pt>
                <c:pt idx="31">
                  <c:v>0.256754911166871</c:v>
                </c:pt>
                <c:pt idx="32">
                  <c:v>0.239665212953596</c:v>
                </c:pt>
                <c:pt idx="33">
                  <c:v>0.223612343109719</c:v>
                </c:pt>
                <c:pt idx="34">
                  <c:v>0.208902120558934</c:v>
                </c:pt>
                <c:pt idx="35">
                  <c:v>0.198162060254511</c:v>
                </c:pt>
                <c:pt idx="36">
                  <c:v>0.19336328943015</c:v>
                </c:pt>
                <c:pt idx="37">
                  <c:v>0.192293792208353</c:v>
                </c:pt>
              </c:numCache>
            </c:numRef>
          </c:val>
          <c:smooth val="0"/>
        </c:ser>
        <c:dLbls>
          <c:showLegendKey val="0"/>
          <c:showVal val="0"/>
          <c:showCatName val="0"/>
          <c:showSerName val="0"/>
          <c:showPercent val="0"/>
          <c:showBubbleSize val="0"/>
        </c:dLbls>
        <c:marker val="1"/>
        <c:smooth val="0"/>
        <c:axId val="2073840328"/>
        <c:axId val="2073833560"/>
      </c:lineChart>
      <c:catAx>
        <c:axId val="2073840328"/>
        <c:scaling>
          <c:orientation val="minMax"/>
        </c:scaling>
        <c:delete val="0"/>
        <c:axPos val="b"/>
        <c:title>
          <c:tx>
            <c:rich>
              <a:bodyPr/>
              <a:lstStyle/>
              <a:p>
                <a:pPr>
                  <a:defRPr/>
                </a:pPr>
                <a:r>
                  <a:rPr lang="en-US"/>
                  <a:t>Year</a:t>
                </a:r>
              </a:p>
            </c:rich>
          </c:tx>
          <c:layout/>
          <c:overlay val="0"/>
        </c:title>
        <c:numFmt formatCode="General" sourceLinked="1"/>
        <c:majorTickMark val="in"/>
        <c:minorTickMark val="none"/>
        <c:tickLblPos val="nextTo"/>
        <c:crossAx val="2073833560"/>
        <c:crosses val="autoZero"/>
        <c:auto val="1"/>
        <c:lblAlgn val="ctr"/>
        <c:lblOffset val="100"/>
        <c:noMultiLvlLbl val="0"/>
      </c:catAx>
      <c:valAx>
        <c:axId val="2073833560"/>
        <c:scaling>
          <c:orientation val="minMax"/>
        </c:scaling>
        <c:delete val="0"/>
        <c:axPos val="l"/>
        <c:title>
          <c:tx>
            <c:rich>
              <a:bodyPr rot="-5400000" vert="horz"/>
              <a:lstStyle/>
              <a:p>
                <a:pPr>
                  <a:defRPr/>
                </a:pPr>
                <a:r>
                  <a:rPr lang="en-US"/>
                  <a:t>Share</a:t>
                </a:r>
              </a:p>
            </c:rich>
          </c:tx>
          <c:layout/>
          <c:overlay val="0"/>
        </c:title>
        <c:numFmt formatCode="General" sourceLinked="1"/>
        <c:majorTickMark val="in"/>
        <c:minorTickMark val="none"/>
        <c:tickLblPos val="nextTo"/>
        <c:crossAx val="2073840328"/>
        <c:crosses val="autoZero"/>
        <c:crossBetween val="between"/>
      </c:valAx>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lineChart>
        <c:grouping val="standard"/>
        <c:varyColors val="0"/>
        <c:ser>
          <c:idx val="0"/>
          <c:order val="0"/>
          <c:marker>
            <c:symbol val="triangle"/>
            <c:size val="5"/>
            <c:spPr>
              <a:noFill/>
            </c:spPr>
          </c:marker>
          <c:cat>
            <c:numRef>
              <c:f>Sheet1!$A$4:$A$43</c:f>
              <c:numCache>
                <c:formatCode>General</c:formatCode>
                <c:ptCount val="40"/>
                <c:pt idx="0">
                  <c:v>1952.0</c:v>
                </c:pt>
                <c:pt idx="1">
                  <c:v>1953.0</c:v>
                </c:pt>
                <c:pt idx="2">
                  <c:v>1954.0</c:v>
                </c:pt>
                <c:pt idx="3">
                  <c:v>1955.0</c:v>
                </c:pt>
                <c:pt idx="4">
                  <c:v>1956.0</c:v>
                </c:pt>
                <c:pt idx="5">
                  <c:v>1957.0</c:v>
                </c:pt>
                <c:pt idx="6">
                  <c:v>1958.0</c:v>
                </c:pt>
                <c:pt idx="7">
                  <c:v>1959.0</c:v>
                </c:pt>
                <c:pt idx="8">
                  <c:v>1960.0</c:v>
                </c:pt>
                <c:pt idx="9">
                  <c:v>1961.0</c:v>
                </c:pt>
                <c:pt idx="10">
                  <c:v>1962.0</c:v>
                </c:pt>
                <c:pt idx="11">
                  <c:v>1963.0</c:v>
                </c:pt>
                <c:pt idx="12">
                  <c:v>1964.0</c:v>
                </c:pt>
                <c:pt idx="13">
                  <c:v>1965.0</c:v>
                </c:pt>
                <c:pt idx="14">
                  <c:v>1966.0</c:v>
                </c:pt>
                <c:pt idx="15">
                  <c:v>1967.0</c:v>
                </c:pt>
                <c:pt idx="16">
                  <c:v>1968.0</c:v>
                </c:pt>
                <c:pt idx="17">
                  <c:v>1969.0</c:v>
                </c:pt>
                <c:pt idx="18">
                  <c:v>1970.0</c:v>
                </c:pt>
                <c:pt idx="19">
                  <c:v>1971.0</c:v>
                </c:pt>
                <c:pt idx="20">
                  <c:v>1972.0</c:v>
                </c:pt>
                <c:pt idx="21">
                  <c:v>1973.0</c:v>
                </c:pt>
                <c:pt idx="22">
                  <c:v>1974.0</c:v>
                </c:pt>
                <c:pt idx="23">
                  <c:v>1975.0</c:v>
                </c:pt>
                <c:pt idx="24">
                  <c:v>1976.0</c:v>
                </c:pt>
                <c:pt idx="25">
                  <c:v>1977.0</c:v>
                </c:pt>
                <c:pt idx="26">
                  <c:v>1978.0</c:v>
                </c:pt>
                <c:pt idx="27">
                  <c:v>1979.0</c:v>
                </c:pt>
                <c:pt idx="28">
                  <c:v>1980.0</c:v>
                </c:pt>
                <c:pt idx="29">
                  <c:v>1981.0</c:v>
                </c:pt>
                <c:pt idx="30">
                  <c:v>1982.0</c:v>
                </c:pt>
                <c:pt idx="31">
                  <c:v>1983.0</c:v>
                </c:pt>
                <c:pt idx="32">
                  <c:v>1984.0</c:v>
                </c:pt>
                <c:pt idx="33">
                  <c:v>1985.0</c:v>
                </c:pt>
                <c:pt idx="34">
                  <c:v>1986.0</c:v>
                </c:pt>
                <c:pt idx="35">
                  <c:v>1987.0</c:v>
                </c:pt>
                <c:pt idx="36">
                  <c:v>1988.0</c:v>
                </c:pt>
                <c:pt idx="37">
                  <c:v>1989.0</c:v>
                </c:pt>
                <c:pt idx="38">
                  <c:v>1990.0</c:v>
                </c:pt>
              </c:numCache>
            </c:numRef>
          </c:cat>
          <c:val>
            <c:numRef>
              <c:f>Sheet1!$G$4:$G$39</c:f>
              <c:numCache>
                <c:formatCode>General</c:formatCode>
                <c:ptCount val="36"/>
                <c:pt idx="0">
                  <c:v>100.0</c:v>
                </c:pt>
                <c:pt idx="1">
                  <c:v>100.1991356622792</c:v>
                </c:pt>
                <c:pt idx="2">
                  <c:v>97.95960264447232</c:v>
                </c:pt>
                <c:pt idx="3">
                  <c:v>91.54775827315406</c:v>
                </c:pt>
                <c:pt idx="4">
                  <c:v>89.16600260909078</c:v>
                </c:pt>
                <c:pt idx="5">
                  <c:v>103.3613327360022</c:v>
                </c:pt>
                <c:pt idx="6">
                  <c:v>107.4660853222561</c:v>
                </c:pt>
                <c:pt idx="7">
                  <c:v>131.484581437947</c:v>
                </c:pt>
                <c:pt idx="8">
                  <c:v>116.6513934281362</c:v>
                </c:pt>
                <c:pt idx="9">
                  <c:v>110.7742141498764</c:v>
                </c:pt>
                <c:pt idx="10">
                  <c:v>124.8577492700589</c:v>
                </c:pt>
                <c:pt idx="11">
                  <c:v>111.4090118623305</c:v>
                </c:pt>
                <c:pt idx="12">
                  <c:v>114.0603211372508</c:v>
                </c:pt>
                <c:pt idx="13">
                  <c:v>117.0200443364809</c:v>
                </c:pt>
                <c:pt idx="14">
                  <c:v>130.4401291961701</c:v>
                </c:pt>
                <c:pt idx="15">
                  <c:v>136.9784534131022</c:v>
                </c:pt>
                <c:pt idx="16">
                  <c:v>136.8624893397071</c:v>
                </c:pt>
                <c:pt idx="17">
                  <c:v>141.5469931471807</c:v>
                </c:pt>
                <c:pt idx="18">
                  <c:v>143.7308181877945</c:v>
                </c:pt>
                <c:pt idx="19">
                  <c:v>141.8915100962498</c:v>
                </c:pt>
                <c:pt idx="20">
                  <c:v>135.6966581931914</c:v>
                </c:pt>
                <c:pt idx="21">
                  <c:v>128.4224110293095</c:v>
                </c:pt>
                <c:pt idx="22">
                  <c:v>129.0041950511985</c:v>
                </c:pt>
                <c:pt idx="23">
                  <c:v>127.7824580553737</c:v>
                </c:pt>
                <c:pt idx="24">
                  <c:v>125.1325532858902</c:v>
                </c:pt>
                <c:pt idx="25">
                  <c:v>124.3572512292706</c:v>
                </c:pt>
                <c:pt idx="26">
                  <c:v>126.0331554615367</c:v>
                </c:pt>
                <c:pt idx="27">
                  <c:v>120.9167476020884</c:v>
                </c:pt>
                <c:pt idx="28">
                  <c:v>108.0740503651178</c:v>
                </c:pt>
                <c:pt idx="29">
                  <c:v>99.6119892199861</c:v>
                </c:pt>
                <c:pt idx="30">
                  <c:v>94.31118202887016</c:v>
                </c:pt>
                <c:pt idx="31">
                  <c:v>81.89725081141125</c:v>
                </c:pt>
                <c:pt idx="32">
                  <c:v>76.14871652340933</c:v>
                </c:pt>
                <c:pt idx="33">
                  <c:v>75.4351676620402</c:v>
                </c:pt>
                <c:pt idx="34">
                  <c:v>79.79434011097325</c:v>
                </c:pt>
                <c:pt idx="35">
                  <c:v>74.86504022151432</c:v>
                </c:pt>
              </c:numCache>
            </c:numRef>
          </c:val>
          <c:smooth val="0"/>
        </c:ser>
        <c:dLbls>
          <c:showLegendKey val="0"/>
          <c:showVal val="0"/>
          <c:showCatName val="0"/>
          <c:showSerName val="0"/>
          <c:showPercent val="0"/>
          <c:showBubbleSize val="0"/>
        </c:dLbls>
        <c:marker val="1"/>
        <c:smooth val="0"/>
        <c:axId val="2111910152"/>
        <c:axId val="2111902632"/>
      </c:lineChart>
      <c:catAx>
        <c:axId val="2111910152"/>
        <c:scaling>
          <c:orientation val="minMax"/>
        </c:scaling>
        <c:delete val="0"/>
        <c:axPos val="b"/>
        <c:title>
          <c:tx>
            <c:rich>
              <a:bodyPr/>
              <a:lstStyle/>
              <a:p>
                <a:pPr>
                  <a:defRPr/>
                </a:pPr>
                <a:r>
                  <a:rPr lang="en-GB" dirty="0" smtClean="0"/>
                  <a:t>Year</a:t>
                </a:r>
                <a:endParaRPr lang="en-GB" dirty="0"/>
              </a:p>
            </c:rich>
          </c:tx>
          <c:layout/>
          <c:overlay val="0"/>
        </c:title>
        <c:numFmt formatCode="General" sourceLinked="1"/>
        <c:majorTickMark val="in"/>
        <c:minorTickMark val="none"/>
        <c:tickLblPos val="nextTo"/>
        <c:crossAx val="2111902632"/>
        <c:crosses val="autoZero"/>
        <c:auto val="1"/>
        <c:lblAlgn val="ctr"/>
        <c:lblOffset val="100"/>
        <c:noMultiLvlLbl val="0"/>
      </c:catAx>
      <c:valAx>
        <c:axId val="2111902632"/>
        <c:scaling>
          <c:orientation val="minMax"/>
          <c:min val="60.0"/>
        </c:scaling>
        <c:delete val="0"/>
        <c:axPos val="l"/>
        <c:title>
          <c:tx>
            <c:rich>
              <a:bodyPr rot="-5400000" vert="horz"/>
              <a:lstStyle/>
              <a:p>
                <a:pPr>
                  <a:defRPr/>
                </a:pPr>
                <a:r>
                  <a:rPr lang="en-GB" dirty="0" smtClean="0"/>
                  <a:t>Index, 1952 = 100</a:t>
                </a:r>
                <a:endParaRPr lang="en-GB" dirty="0"/>
              </a:p>
            </c:rich>
          </c:tx>
          <c:layout/>
          <c:overlay val="0"/>
        </c:title>
        <c:numFmt formatCode="General" sourceLinked="1"/>
        <c:majorTickMark val="in"/>
        <c:minorTickMark val="none"/>
        <c:tickLblPos val="nextTo"/>
        <c:crossAx val="2111910152"/>
        <c:crosses val="autoZero"/>
        <c:crossBetween val="midCat"/>
      </c:valAx>
    </c:plotArea>
    <c:plotVisOnly val="1"/>
    <c:dispBlanksAs val="gap"/>
    <c:showDLblsOverMax val="0"/>
  </c:chart>
  <c:spPr>
    <a:ln>
      <a:noFill/>
    </a:ln>
  </c:sp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06/06/15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06/06/15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06/06/15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06/06/15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06/06/15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06/06/15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06/06/15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06/06/15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 Id="rId3" Type="http://schemas.openxmlformats.org/officeDocument/2006/relationships/image" Target="../media/image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31.xml.rels><?xml version="1.0" encoding="UTF-8" standalone="yes"?>
<Relationships xmlns="http://schemas.openxmlformats.org/package/2006/relationships"><Relationship Id="rId3" Type="http://schemas.openxmlformats.org/officeDocument/2006/relationships/package" Target="../embeddings/Microsoft_Word_Document1.docx"/><Relationship Id="rId4" Type="http://schemas.openxmlformats.org/officeDocument/2006/relationships/image" Target="../media/image6.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package" Target="../embeddings/Microsoft_Word_Document2.docx"/><Relationship Id="rId4" Type="http://schemas.openxmlformats.org/officeDocument/2006/relationships/image" Target="../media/image7.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e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e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solidFill>
                  <a:srgbClr val="FF0000"/>
                </a:solidFill>
              </a:rPr>
              <a:t>Socialist Growth Revisited: Insights from Yugoslavia</a:t>
            </a:r>
            <a:endParaRPr lang="en-GB" dirty="0">
              <a:solidFill>
                <a:srgbClr val="FF0000"/>
              </a:solidFill>
            </a:endParaRPr>
          </a:p>
        </p:txBody>
      </p:sp>
      <p:sp>
        <p:nvSpPr>
          <p:cNvPr id="3" name="Subtitle 2"/>
          <p:cNvSpPr>
            <a:spLocks noGrp="1"/>
          </p:cNvSpPr>
          <p:nvPr>
            <p:ph type="subTitle" idx="1"/>
          </p:nvPr>
        </p:nvSpPr>
        <p:spPr/>
        <p:txBody>
          <a:bodyPr/>
          <a:lstStyle/>
          <a:p>
            <a:r>
              <a:rPr lang="en-GB" dirty="0" smtClean="0">
                <a:solidFill>
                  <a:schemeClr val="tx1"/>
                </a:solidFill>
              </a:rPr>
              <a:t>Leonard </a:t>
            </a:r>
            <a:r>
              <a:rPr lang="en-GB" dirty="0" err="1" smtClean="0">
                <a:solidFill>
                  <a:schemeClr val="tx1"/>
                </a:solidFill>
              </a:rPr>
              <a:t>Kukić</a:t>
            </a:r>
            <a:endParaRPr lang="en-GB" dirty="0" smtClean="0">
              <a:solidFill>
                <a:schemeClr val="tx1"/>
              </a:solidFill>
            </a:endParaRPr>
          </a:p>
          <a:p>
            <a:r>
              <a:rPr lang="en-GB" sz="2400" dirty="0" smtClean="0">
                <a:solidFill>
                  <a:schemeClr val="tx1"/>
                </a:solidFill>
              </a:rPr>
              <a:t>London School of Economics, Department of Economic History  </a:t>
            </a:r>
            <a:endParaRPr lang="en-GB" sz="24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5325" y="0"/>
            <a:ext cx="828675" cy="762000"/>
          </a:xfrm>
          <a:prstGeom prst="rect">
            <a:avLst/>
          </a:prstGeom>
        </p:spPr>
      </p:pic>
    </p:spTree>
    <p:extLst>
      <p:ext uri="{BB962C8B-B14F-4D97-AF65-F5344CB8AC3E}">
        <p14:creationId xmlns:p14="http://schemas.microsoft.com/office/powerpoint/2010/main" val="130758943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History </a:t>
            </a:r>
            <a:endParaRPr lang="en-GB"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r>
              <a:rPr lang="en-GB" dirty="0" smtClean="0"/>
              <a:t>Evolution </a:t>
            </a:r>
            <a:r>
              <a:rPr lang="en-GB" dirty="0" smtClean="0"/>
              <a:t>of socialist economic system can be divided into four phases. Gradual move from central planning, through market socialism, to decentralised planning</a:t>
            </a:r>
            <a:r>
              <a:rPr lang="en-GB" dirty="0" smtClean="0"/>
              <a:t>.</a:t>
            </a:r>
          </a:p>
          <a:p>
            <a:endParaRPr lang="en-GB" dirty="0" smtClean="0"/>
          </a:p>
          <a:p>
            <a:r>
              <a:rPr lang="en-GB" dirty="0"/>
              <a:t>1</a:t>
            </a:r>
            <a:r>
              <a:rPr lang="en-GB" baseline="30000" dirty="0"/>
              <a:t>st</a:t>
            </a:r>
            <a:r>
              <a:rPr lang="en-GB" dirty="0"/>
              <a:t> Phase, 1947-1951: Rigid central planning focused on heavy industrialisation. Soviet Union Template. </a:t>
            </a:r>
            <a:endParaRPr lang="en-GB" dirty="0" smtClean="0"/>
          </a:p>
          <a:p>
            <a:endParaRPr lang="en-GB" dirty="0"/>
          </a:p>
          <a:p>
            <a:pPr algn="just"/>
            <a:r>
              <a:rPr lang="en-GB" dirty="0"/>
              <a:t>2</a:t>
            </a:r>
            <a:r>
              <a:rPr lang="en-GB" baseline="30000" dirty="0"/>
              <a:t>nd</a:t>
            </a:r>
            <a:r>
              <a:rPr lang="en-GB" dirty="0"/>
              <a:t> Phase, until 1965; Yugoslav officials sought to distance themselves from Soviet Union</a:t>
            </a:r>
            <a:r>
              <a:rPr lang="en-GB" dirty="0" smtClean="0"/>
              <a:t>. </a:t>
            </a:r>
            <a:r>
              <a:rPr lang="en-GB" dirty="0"/>
              <a:t>Yugoslavia began gradually opening towards the West. </a:t>
            </a:r>
            <a:endParaRPr lang="en-GB" dirty="0" smtClean="0"/>
          </a:p>
          <a:p>
            <a:pPr algn="just"/>
            <a:endParaRPr lang="en-GB" dirty="0"/>
          </a:p>
          <a:p>
            <a:pPr algn="just"/>
            <a:r>
              <a:rPr lang="en-GB" dirty="0"/>
              <a:t>3</a:t>
            </a:r>
            <a:r>
              <a:rPr lang="en-GB" baseline="30000" dirty="0"/>
              <a:t>rd</a:t>
            </a:r>
            <a:r>
              <a:rPr lang="en-GB" dirty="0"/>
              <a:t> Phase, until 1975: 1965 reform important. Heyday of market socialism</a:t>
            </a:r>
            <a:r>
              <a:rPr lang="en-GB" dirty="0" smtClean="0"/>
              <a:t>. </a:t>
            </a:r>
            <a:r>
              <a:rPr lang="en-GB" dirty="0"/>
              <a:t>Economic power further decentralised to work councils </a:t>
            </a:r>
            <a:r>
              <a:rPr lang="en-GB" dirty="0" smtClean="0"/>
              <a:t>within firms</a:t>
            </a:r>
            <a:r>
              <a:rPr lang="en-GB" dirty="0"/>
              <a:t>. </a:t>
            </a:r>
            <a:endParaRPr lang="en-GB" dirty="0" smtClean="0"/>
          </a:p>
          <a:p>
            <a:pPr algn="just"/>
            <a:endParaRPr lang="en-GB" dirty="0"/>
          </a:p>
          <a:p>
            <a:pPr algn="just"/>
            <a:r>
              <a:rPr lang="en-GB" dirty="0"/>
              <a:t>4rd Phase, until the end: 1974 constitution led to further decentralisation of power to the level of departments within firms.</a:t>
            </a:r>
          </a:p>
          <a:p>
            <a:pPr algn="just"/>
            <a:endParaRPr lang="en-GB" dirty="0" smtClean="0"/>
          </a:p>
          <a:p>
            <a:pPr algn="just"/>
            <a:endParaRPr lang="en-GB" dirty="0"/>
          </a:p>
          <a:p>
            <a:pPr algn="just"/>
            <a:endParaRPr lang="en-GB" dirty="0"/>
          </a:p>
          <a:p>
            <a:endParaRPr lang="en-GB" dirty="0" smtClean="0"/>
          </a:p>
          <a:p>
            <a:endParaRPr lang="en-GB" dirty="0"/>
          </a:p>
          <a:p>
            <a:endParaRPr lang="en-GB" dirty="0"/>
          </a:p>
          <a:p>
            <a:endParaRPr lang="en-GB" dirty="0"/>
          </a:p>
          <a:p>
            <a:endParaRPr lang="en-GB" dirty="0" smtClean="0"/>
          </a:p>
          <a:p>
            <a:endParaRPr lang="en-GB" dirty="0"/>
          </a:p>
        </p:txBody>
      </p:sp>
    </p:spTree>
    <p:extLst>
      <p:ext uri="{BB962C8B-B14F-4D97-AF65-F5344CB8AC3E}">
        <p14:creationId xmlns:p14="http://schemas.microsoft.com/office/powerpoint/2010/main" val="34534328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1143000"/>
          </a:xfrm>
        </p:spPr>
        <p:txBody>
          <a:bodyPr>
            <a:normAutofit/>
          </a:bodyPr>
          <a:lstStyle/>
          <a:p>
            <a:r>
              <a:rPr lang="en-GB" sz="1800" dirty="0" smtClean="0">
                <a:solidFill>
                  <a:srgbClr val="FF0000"/>
                </a:solidFill>
              </a:rPr>
              <a:t>History IV: </a:t>
            </a:r>
            <a:r>
              <a:rPr lang="en-GB" sz="1800" dirty="0" smtClean="0"/>
              <a:t>Trade </a:t>
            </a:r>
            <a:r>
              <a:rPr lang="en-GB" sz="1800" dirty="0"/>
              <a:t>as per cent of GDP (1990 Int. GK$), and composition of trade, 1952-1988.</a:t>
            </a:r>
            <a:br>
              <a:rPr lang="en-GB" sz="1800" dirty="0"/>
            </a:br>
            <a:endParaRPr lang="en-GB" sz="1800" dirty="0"/>
          </a:p>
        </p:txBody>
      </p:sp>
      <p:graphicFrame>
        <p:nvGraphicFramePr>
          <p:cNvPr id="6" name="Chart 5"/>
          <p:cNvGraphicFramePr/>
          <p:nvPr>
            <p:extLst>
              <p:ext uri="{D42A27DB-BD31-4B8C-83A1-F6EECF244321}">
                <p14:modId xmlns:p14="http://schemas.microsoft.com/office/powerpoint/2010/main" val="315468259"/>
              </p:ext>
            </p:extLst>
          </p:nvPr>
        </p:nvGraphicFramePr>
        <p:xfrm>
          <a:off x="1371600" y="1143000"/>
          <a:ext cx="6781800" cy="55626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1981200" y="5070581"/>
            <a:ext cx="6019800" cy="553998"/>
          </a:xfrm>
          <a:prstGeom prst="rect">
            <a:avLst/>
          </a:prstGeom>
        </p:spPr>
        <p:txBody>
          <a:bodyPr wrap="square">
            <a:spAutoFit/>
          </a:bodyPr>
          <a:lstStyle/>
          <a:p>
            <a:pPr algn="just"/>
            <a:r>
              <a:rPr lang="en-US" sz="1000" dirty="0"/>
              <a:t>Note: This measure of openness can be considered </a:t>
            </a:r>
            <a:r>
              <a:rPr lang="en-US" sz="1000" i="1" dirty="0"/>
              <a:t>real</a:t>
            </a:r>
            <a:r>
              <a:rPr lang="en-US" sz="1000" dirty="0"/>
              <a:t>, since GDP is PPP adjusted. Trade means exports and imports of goods and services. Composition of trade, however, reefers to composition of trade in goods, due to data constraints.</a:t>
            </a:r>
            <a:endParaRPr lang="en-GB" sz="1000" dirty="0"/>
          </a:p>
        </p:txBody>
      </p:sp>
    </p:spTree>
    <p:extLst>
      <p:ext uri="{BB962C8B-B14F-4D97-AF65-F5344CB8AC3E}">
        <p14:creationId xmlns:p14="http://schemas.microsoft.com/office/powerpoint/2010/main" val="93740257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1800" dirty="0">
                <a:solidFill>
                  <a:srgbClr val="FF0000"/>
                </a:solidFill>
              </a:rPr>
              <a:t>History </a:t>
            </a:r>
            <a:r>
              <a:rPr lang="en-GB" sz="1800" dirty="0" smtClean="0">
                <a:solidFill>
                  <a:srgbClr val="FF0000"/>
                </a:solidFill>
              </a:rPr>
              <a:t>V</a:t>
            </a:r>
            <a:r>
              <a:rPr lang="en-GB" sz="1800" dirty="0">
                <a:solidFill>
                  <a:srgbClr val="FF0000"/>
                </a:solidFill>
              </a:rPr>
              <a:t>: </a:t>
            </a:r>
            <a:r>
              <a:rPr lang="en-GB" sz="1800" dirty="0" smtClean="0"/>
              <a:t>Western </a:t>
            </a:r>
            <a:r>
              <a:rPr lang="en-GB" sz="1800" dirty="0"/>
              <a:t>aid as per cent of GDP and gross investments (1990 Int. GK$), 1952-1965.</a:t>
            </a:r>
            <a:br>
              <a:rPr lang="en-GB" sz="1800" dirty="0"/>
            </a:br>
            <a:endParaRPr lang="en-GB" sz="1800" dirty="0"/>
          </a:p>
        </p:txBody>
      </p:sp>
      <p:graphicFrame>
        <p:nvGraphicFramePr>
          <p:cNvPr id="4" name="Chart 3"/>
          <p:cNvGraphicFramePr/>
          <p:nvPr>
            <p:extLst>
              <p:ext uri="{D42A27DB-BD31-4B8C-83A1-F6EECF244321}">
                <p14:modId xmlns:p14="http://schemas.microsoft.com/office/powerpoint/2010/main" val="4238652019"/>
              </p:ext>
            </p:extLst>
          </p:nvPr>
        </p:nvGraphicFramePr>
        <p:xfrm>
          <a:off x="1295400" y="1676400"/>
          <a:ext cx="6477000" cy="3581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829781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Methodology </a:t>
            </a:r>
            <a:endParaRPr lang="en-GB"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algn="just"/>
            <a:r>
              <a:rPr lang="en-GB" dirty="0" smtClean="0"/>
              <a:t>BCA based on a standard Ramsay-Cass-Koopmans growth model.</a:t>
            </a:r>
          </a:p>
          <a:p>
            <a:endParaRPr lang="en-GB" dirty="0"/>
          </a:p>
          <a:p>
            <a:pPr algn="just"/>
            <a:r>
              <a:rPr lang="en-GB" dirty="0" smtClean="0"/>
              <a:t>Chari et al. (2007) argue that a large set of DGE models can be simplified through addition of “wedges”.</a:t>
            </a:r>
          </a:p>
          <a:p>
            <a:endParaRPr lang="en-GB" dirty="0"/>
          </a:p>
          <a:p>
            <a:pPr algn="just"/>
            <a:r>
              <a:rPr lang="en-GB" dirty="0" smtClean="0"/>
              <a:t>BCA developed for accounting for business cycle fluctuations. But can be applied to study episodes of economic growth (</a:t>
            </a:r>
            <a:r>
              <a:rPr lang="en-GB" dirty="0" err="1"/>
              <a:t>Lahiri</a:t>
            </a:r>
            <a:r>
              <a:rPr lang="en-GB" dirty="0"/>
              <a:t> and </a:t>
            </a:r>
            <a:r>
              <a:rPr lang="en-GB" dirty="0" smtClean="0"/>
              <a:t>Yi, 2009; Lu, 2012; </a:t>
            </a:r>
            <a:r>
              <a:rPr lang="en-GB" dirty="0"/>
              <a:t>Chakraborty and </a:t>
            </a:r>
            <a:r>
              <a:rPr lang="en-GB" dirty="0" smtClean="0"/>
              <a:t>Otsu, 2013</a:t>
            </a:r>
            <a:r>
              <a:rPr lang="en-GB" dirty="0"/>
              <a:t>;</a:t>
            </a:r>
            <a:r>
              <a:rPr lang="en-GB" dirty="0" smtClean="0"/>
              <a:t> </a:t>
            </a:r>
            <a:r>
              <a:rPr lang="en-GB" dirty="0" err="1" smtClean="0"/>
              <a:t>Cheremukhin</a:t>
            </a:r>
            <a:r>
              <a:rPr lang="en-GB" dirty="0" smtClean="0"/>
              <a:t> </a:t>
            </a:r>
            <a:r>
              <a:rPr lang="en-GB" dirty="0"/>
              <a:t>et </a:t>
            </a:r>
            <a:r>
              <a:rPr lang="en-GB" dirty="0" smtClean="0"/>
              <a:t>al., 2014</a:t>
            </a:r>
            <a:r>
              <a:rPr lang="en-GB" dirty="0"/>
              <a:t>.</a:t>
            </a:r>
          </a:p>
        </p:txBody>
      </p:sp>
    </p:spTree>
    <p:extLst>
      <p:ext uri="{BB962C8B-B14F-4D97-AF65-F5344CB8AC3E}">
        <p14:creationId xmlns:p14="http://schemas.microsoft.com/office/powerpoint/2010/main" val="158760571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Intuition (I)</a:t>
            </a:r>
            <a:endParaRPr lang="en-GB" dirty="0">
              <a:solidFill>
                <a:srgbClr val="FF0000"/>
              </a:solidFill>
            </a:endParaRPr>
          </a:p>
        </p:txBody>
      </p:sp>
      <p:sp>
        <p:nvSpPr>
          <p:cNvPr id="3" name="Content Placeholder 2"/>
          <p:cNvSpPr>
            <a:spLocks noGrp="1"/>
          </p:cNvSpPr>
          <p:nvPr>
            <p:ph idx="1"/>
          </p:nvPr>
        </p:nvSpPr>
        <p:spPr>
          <a:xfrm>
            <a:off x="381000" y="1600200"/>
            <a:ext cx="8229600" cy="4525963"/>
          </a:xfrm>
        </p:spPr>
        <p:txBody>
          <a:bodyPr>
            <a:normAutofit fontScale="62500" lnSpcReduction="20000"/>
          </a:bodyPr>
          <a:lstStyle/>
          <a:p>
            <a:pPr algn="just"/>
            <a:r>
              <a:rPr lang="en-GB" dirty="0" smtClean="0"/>
              <a:t>BCA cannot identify the policies that effect the economy, bur rather the evolution of incentives that firms and households face.</a:t>
            </a:r>
          </a:p>
          <a:p>
            <a:pPr algn="just"/>
            <a:endParaRPr lang="en-GB" dirty="0"/>
          </a:p>
          <a:p>
            <a:pPr algn="just"/>
            <a:r>
              <a:rPr lang="en-GB" dirty="0" smtClean="0"/>
              <a:t>Four wedges used are channels through which policies affect growth. </a:t>
            </a:r>
          </a:p>
          <a:p>
            <a:pPr algn="just"/>
            <a:endParaRPr lang="en-GB" dirty="0"/>
          </a:p>
          <a:p>
            <a:pPr algn="just"/>
            <a:r>
              <a:rPr lang="en-GB" dirty="0" smtClean="0"/>
              <a:t>Taken together, they drive economic growth, and match data. </a:t>
            </a:r>
          </a:p>
          <a:p>
            <a:pPr algn="just"/>
            <a:endParaRPr lang="en-GB" dirty="0"/>
          </a:p>
          <a:p>
            <a:pPr algn="just"/>
            <a:r>
              <a:rPr lang="en-GB" i="1" dirty="0" smtClean="0"/>
              <a:t>Labour wedge </a:t>
            </a:r>
            <a:r>
              <a:rPr lang="en-GB" dirty="0" smtClean="0"/>
              <a:t>is related to incentives that determine the supply of labour. </a:t>
            </a:r>
          </a:p>
          <a:p>
            <a:pPr algn="just"/>
            <a:r>
              <a:rPr lang="en-GB" dirty="0" smtClean="0"/>
              <a:t>Increasing labour wedge can be interpreted as an increase in the return for work effort.</a:t>
            </a:r>
          </a:p>
          <a:p>
            <a:pPr algn="just"/>
            <a:endParaRPr lang="en-GB" dirty="0"/>
          </a:p>
          <a:p>
            <a:pPr algn="just"/>
            <a:r>
              <a:rPr lang="en-GB" i="1" dirty="0" smtClean="0"/>
              <a:t>Capital wedge </a:t>
            </a:r>
            <a:r>
              <a:rPr lang="en-GB" dirty="0" smtClean="0"/>
              <a:t>is related to incentives that determine savings and investments, both physical and human capital.</a:t>
            </a:r>
          </a:p>
          <a:p>
            <a:pPr algn="just"/>
            <a:r>
              <a:rPr lang="en-GB" dirty="0" smtClean="0"/>
              <a:t>Increasing capital wedge can be interpreted as an increase return on capital.</a:t>
            </a:r>
          </a:p>
          <a:p>
            <a:pPr algn="just"/>
            <a:endParaRPr lang="en-GB" i="1" dirty="0"/>
          </a:p>
        </p:txBody>
      </p:sp>
    </p:spTree>
    <p:extLst>
      <p:ext uri="{BB962C8B-B14F-4D97-AF65-F5344CB8AC3E}">
        <p14:creationId xmlns:p14="http://schemas.microsoft.com/office/powerpoint/2010/main" val="218330829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Intuition (II)</a:t>
            </a:r>
            <a:endParaRPr lang="en-GB"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GB" i="1" dirty="0" smtClean="0"/>
              <a:t>Income wedge </a:t>
            </a:r>
            <a:r>
              <a:rPr lang="en-GB" dirty="0" smtClean="0"/>
              <a:t>embodies aggregate demand shocks stemming from G and NX. </a:t>
            </a:r>
          </a:p>
          <a:p>
            <a:endParaRPr lang="en-GB" i="1" dirty="0"/>
          </a:p>
          <a:p>
            <a:r>
              <a:rPr lang="en-GB" i="1" dirty="0" smtClean="0"/>
              <a:t>Efficiency wedge </a:t>
            </a:r>
            <a:r>
              <a:rPr lang="en-GB" dirty="0" smtClean="0"/>
              <a:t>(TFP) measures the efficiency with which inputs are transformed into output. </a:t>
            </a:r>
          </a:p>
          <a:p>
            <a:endParaRPr lang="en-GB" i="1" dirty="0"/>
          </a:p>
          <a:p>
            <a:r>
              <a:rPr lang="en-GB" dirty="0" smtClean="0"/>
              <a:t>Drawbacks: </a:t>
            </a:r>
          </a:p>
          <a:p>
            <a:pPr marL="514350" indent="-514350">
              <a:buAutoNum type="arabicPeriod"/>
            </a:pPr>
            <a:r>
              <a:rPr lang="en-GB" dirty="0" smtClean="0"/>
              <a:t>Wedges do not interact. </a:t>
            </a:r>
          </a:p>
          <a:p>
            <a:pPr marL="514350" indent="-514350">
              <a:buAutoNum type="arabicPeriod"/>
            </a:pPr>
            <a:r>
              <a:rPr lang="en-GB" dirty="0" smtClean="0"/>
              <a:t>Can’t identify the exact incentives. </a:t>
            </a:r>
            <a:endParaRPr lang="en-GB" dirty="0"/>
          </a:p>
        </p:txBody>
      </p:sp>
    </p:spTree>
    <p:extLst>
      <p:ext uri="{BB962C8B-B14F-4D97-AF65-F5344CB8AC3E}">
        <p14:creationId xmlns:p14="http://schemas.microsoft.com/office/powerpoint/2010/main" val="116120978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Prototype model</a:t>
            </a:r>
            <a:r>
              <a:rPr lang="en-GB" dirty="0">
                <a:solidFill>
                  <a:srgbClr val="FF0000"/>
                </a:solidFill>
              </a:rPr>
              <a:t>:</a:t>
            </a:r>
            <a:r>
              <a:rPr lang="en-GB" dirty="0" smtClean="0">
                <a:solidFill>
                  <a:srgbClr val="FF0000"/>
                </a:solidFill>
              </a:rPr>
              <a:t> Setup</a:t>
            </a:r>
            <a:endParaRPr lang="en-GB"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pPr marL="0" indent="0" algn="ctr">
                  <a:buNone/>
                </a:pPr>
                <a:r>
                  <a:rPr lang="en-GB" dirty="0" smtClean="0"/>
                  <a:t>Utility f.: </a:t>
                </a:r>
                <a14:m/>
                <a:endParaRPr lang="en-GB" dirty="0" smtClean="0"/>
              </a:p>
              <a:p>
                <a:pPr marL="0" indent="0">
                  <a:buNone/>
                </a:pPr>
                <a:endParaRPr lang="en-GB" dirty="0" smtClean="0"/>
              </a:p>
              <a:p>
                <a:pPr marL="0" indent="0" algn="ctr">
                  <a:buNone/>
                </a:pPr>
                <a:r>
                  <a:rPr lang="en-GB" dirty="0" smtClean="0"/>
                  <a:t>Budget constraint: </a:t>
                </a:r>
                <a14:m/>
                <a:endParaRPr lang="en-GB" dirty="0" smtClean="0"/>
              </a:p>
              <a:p>
                <a:pPr marL="0" indent="0">
                  <a:buNone/>
                </a:pPr>
                <a:endParaRPr lang="en-GB" dirty="0"/>
              </a:p>
              <a:p>
                <a:pPr marL="0" indent="0" algn="ctr">
                  <a:buNone/>
                </a:pPr>
                <a:r>
                  <a:rPr lang="en-GB" dirty="0" smtClean="0"/>
                  <a:t>Production function: </a:t>
                </a:r>
                <a14:m/>
                <a:endParaRPr lang="en-GB" dirty="0" smtClean="0"/>
              </a:p>
              <a:p>
                <a:pPr marL="0" indent="0">
                  <a:buNone/>
                </a:pPr>
                <a:endParaRPr lang="en-GB" dirty="0"/>
              </a:p>
              <a:p>
                <a:pPr marL="0" indent="0" algn="ctr">
                  <a:buNone/>
                </a:pPr>
                <a:r>
                  <a:rPr lang="en-GB" dirty="0" smtClean="0"/>
                  <a:t>Capital law of motion: </a:t>
                </a:r>
                <a14:m/>
                <a:endParaRPr lang="en-GB" dirty="0" smtClean="0"/>
              </a:p>
              <a:p>
                <a:pPr marL="0" indent="0">
                  <a:buNone/>
                </a:pPr>
                <a:endParaRPr lang="en-GB" dirty="0"/>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t="-1617"/>
                </a:stretch>
              </a:blipFill>
            </p:spPr>
            <p:txBody>
              <a:bodyPr/>
              <a:lstStyle/>
              <a:p>
                <a:r>
                  <a:rPr lang="en-GB">
                    <a:noFill/>
                  </a:rPr>
                  <a:t> </a:t>
                </a:r>
              </a:p>
            </p:txBody>
          </p:sp>
        </mc:Fallback>
      </mc:AlternateContent>
    </p:spTree>
    <p:extLst>
      <p:ext uri="{BB962C8B-B14F-4D97-AF65-F5344CB8AC3E}">
        <p14:creationId xmlns:p14="http://schemas.microsoft.com/office/powerpoint/2010/main" val="217257652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Equilibrium with wedges (I)</a:t>
            </a:r>
            <a:endParaRPr lang="en-GB"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10000"/>
              </a:bodyPr>
              <a:lstStyle/>
              <a:p>
                <a:r>
                  <a:rPr lang="en-GB" dirty="0" smtClean="0"/>
                  <a:t>Efficiency wedge: </a:t>
                </a:r>
                <a14:m/>
                <a:r>
                  <a:rPr lang="en-GB" dirty="0" smtClean="0"/>
                  <a:t>.</a:t>
                </a:r>
              </a:p>
              <a:p>
                <a:endParaRPr lang="en-GB" dirty="0" smtClean="0"/>
              </a:p>
              <a:p>
                <a:pPr marL="0" indent="0" algn="just">
                  <a:buNone/>
                </a:pPr>
                <a:r>
                  <a:rPr lang="en-GB" dirty="0" smtClean="0"/>
                  <a:t>As in RBC models, </a:t>
                </a:r>
                <a14:m/>
                <a:r>
                  <a:rPr lang="en-GB" dirty="0" smtClean="0"/>
                  <a:t> is measured as the deviation around </a:t>
                </a:r>
                <a14:m/>
                <a:r>
                  <a:rPr lang="en-GB" dirty="0" smtClean="0"/>
                  <a:t> (labour augmenting tech. progress).  </a:t>
                </a:r>
              </a:p>
              <a:p>
                <a:pPr marL="0" indent="0">
                  <a:buNone/>
                </a:pPr>
                <a:endParaRPr lang="en-GB" dirty="0"/>
              </a:p>
              <a:p>
                <a:r>
                  <a:rPr lang="en-GB" dirty="0" smtClean="0"/>
                  <a:t>Labour wedge: </a:t>
                </a:r>
                <a14:m/>
                <a:r>
                  <a:rPr lang="en-GB" dirty="0" smtClean="0"/>
                  <a:t>. </a:t>
                </a:r>
              </a:p>
              <a:p>
                <a:pPr algn="just"/>
                <a:r>
                  <a:rPr lang="en-GB" dirty="0" smtClean="0"/>
                  <a:t>Measures discrepancy between </a:t>
                </a:r>
                <a14:m/>
                <a:r>
                  <a:rPr lang="en-GB" dirty="0" smtClean="0"/>
                  <a:t> and MPL.</a:t>
                </a:r>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704" t="-1482" r="-1704" b="-674"/>
                </a:stretch>
              </a:blipFill>
            </p:spPr>
            <p:txBody>
              <a:bodyPr/>
              <a:lstStyle/>
              <a:p>
                <a:r>
                  <a:rPr lang="en-GB">
                    <a:noFill/>
                  </a:rPr>
                  <a:t> </a:t>
                </a:r>
              </a:p>
            </p:txBody>
          </p:sp>
        </mc:Fallback>
      </mc:AlternateContent>
    </p:spTree>
    <p:extLst>
      <p:ext uri="{BB962C8B-B14F-4D97-AF65-F5344CB8AC3E}">
        <p14:creationId xmlns:p14="http://schemas.microsoft.com/office/powerpoint/2010/main" val="75929438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Equilibrium with wedges (</a:t>
            </a:r>
            <a:r>
              <a:rPr lang="en-GB" dirty="0" smtClean="0">
                <a:solidFill>
                  <a:srgbClr val="FF0000"/>
                </a:solidFill>
              </a:rPr>
              <a:t>II)</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r>
                  <a:rPr lang="en-GB" dirty="0"/>
                  <a:t>Capital wedge:</a:t>
                </a:r>
                <a:r>
                  <a:rPr lang="en-GB" dirty="0" smtClean="0"/>
                  <a:t> </a:t>
                </a:r>
              </a:p>
              <a:p>
                <a:pPr marL="0" indent="0">
                  <a:buNone/>
                </a:pPr>
                <a14:m>
                  <m:oMath xmlns:m="http://schemas.openxmlformats.org/officeDocument/2006/math" xmlns="">
                    <m:f>
                      <m:fPr>
                        <m:ctrlPr>
                          <a:rPr lang="en-GB" i="1">
                            <a:latin typeface="Cambria Math"/>
                          </a:rPr>
                        </m:ctrlPr>
                      </m:fPr>
                      <m:num>
                        <m:r>
                          <a:rPr lang="en-GB" i="1">
                            <a:latin typeface="Cambria Math"/>
                          </a:rPr>
                          <m:t>(1+</m:t>
                        </m:r>
                        <m:r>
                          <a:rPr lang="en-GB" i="1">
                            <a:latin typeface="Cambria Math"/>
                          </a:rPr>
                          <m:t>𝛾</m:t>
                        </m:r>
                        <m:r>
                          <a:rPr lang="en-GB" i="1">
                            <a:latin typeface="Cambria Math"/>
                          </a:rPr>
                          <m:t>)</m:t>
                        </m:r>
                        <m:sSub>
                          <m:sSubPr>
                            <m:ctrlPr>
                              <a:rPr lang="en-GB" i="1">
                                <a:latin typeface="Cambria Math"/>
                              </a:rPr>
                            </m:ctrlPr>
                          </m:sSubPr>
                          <m:e>
                            <m:r>
                              <a:rPr lang="en-GB" i="1">
                                <a:latin typeface="Cambria Math"/>
                              </a:rPr>
                              <m:t>𝑐</m:t>
                            </m:r>
                          </m:e>
                          <m:sub>
                            <m:r>
                              <a:rPr lang="en-GB" i="1">
                                <a:latin typeface="Cambria Math"/>
                              </a:rPr>
                              <m:t>𝑡</m:t>
                            </m:r>
                            <m:r>
                              <a:rPr lang="en-GB" i="1">
                                <a:latin typeface="Cambria Math"/>
                              </a:rPr>
                              <m:t>+1</m:t>
                            </m:r>
                          </m:sub>
                        </m:sSub>
                      </m:num>
                      <m:den>
                        <m:sSub>
                          <m:sSubPr>
                            <m:ctrlPr>
                              <a:rPr lang="en-GB" i="1">
                                <a:latin typeface="Cambria Math"/>
                              </a:rPr>
                            </m:ctrlPr>
                          </m:sSubPr>
                          <m:e>
                            <m:r>
                              <a:rPr lang="en-GB" i="1">
                                <a:latin typeface="Cambria Math"/>
                              </a:rPr>
                              <m:t>𝑐</m:t>
                            </m:r>
                          </m:e>
                          <m:sub>
                            <m:r>
                              <a:rPr lang="en-GB" i="1">
                                <a:latin typeface="Cambria Math"/>
                              </a:rPr>
                              <m:t>𝑡</m:t>
                            </m:r>
                          </m:sub>
                        </m:sSub>
                        <m:r>
                          <a:rPr lang="en-GB" i="1">
                            <a:latin typeface="Cambria Math"/>
                          </a:rPr>
                          <m:t>𝛽</m:t>
                        </m:r>
                      </m:den>
                    </m:f>
                    <m:r>
                      <a:rPr lang="en-GB" i="1">
                        <a:latin typeface="Cambria Math"/>
                      </a:rPr>
                      <m:t>+</m:t>
                    </m:r>
                    <m:r>
                      <a:rPr lang="en-GB" i="1">
                        <a:latin typeface="Cambria Math"/>
                      </a:rPr>
                      <m:t>𝛿</m:t>
                    </m:r>
                    <m:r>
                      <a:rPr lang="en-GB" i="1">
                        <a:latin typeface="Cambria Math"/>
                      </a:rPr>
                      <m:t>−1=</m:t>
                    </m:r>
                    <m:r>
                      <a:rPr lang="en-GB" i="1">
                        <a:latin typeface="Cambria Math"/>
                      </a:rPr>
                      <m:t>𝜃</m:t>
                    </m:r>
                    <m:f>
                      <m:fPr>
                        <m:ctrlPr>
                          <a:rPr lang="en-GB" i="1">
                            <a:latin typeface="Cambria Math"/>
                          </a:rPr>
                        </m:ctrlPr>
                      </m:fPr>
                      <m:num>
                        <m:sSub>
                          <m:sSubPr>
                            <m:ctrlPr>
                              <a:rPr lang="en-GB" i="1">
                                <a:latin typeface="Cambria Math"/>
                              </a:rPr>
                            </m:ctrlPr>
                          </m:sSubPr>
                          <m:e>
                            <m:r>
                              <a:rPr lang="en-GB" i="1">
                                <a:latin typeface="Cambria Math"/>
                              </a:rPr>
                              <m:t>𝑦</m:t>
                            </m:r>
                          </m:e>
                          <m:sub>
                            <m:r>
                              <a:rPr lang="en-GB" i="1">
                                <a:latin typeface="Cambria Math"/>
                              </a:rPr>
                              <m:t>𝑡</m:t>
                            </m:r>
                            <m:r>
                              <a:rPr lang="en-GB" i="1">
                                <a:latin typeface="Cambria Math"/>
                              </a:rPr>
                              <m:t>+1</m:t>
                            </m:r>
                          </m:sub>
                        </m:sSub>
                      </m:num>
                      <m:den>
                        <m:sSub>
                          <m:sSubPr>
                            <m:ctrlPr>
                              <a:rPr lang="en-GB" i="1">
                                <a:latin typeface="Cambria Math"/>
                              </a:rPr>
                            </m:ctrlPr>
                          </m:sSubPr>
                          <m:e>
                            <m:r>
                              <a:rPr lang="en-GB" i="1">
                                <a:latin typeface="Cambria Math"/>
                              </a:rPr>
                              <m:t>𝑘</m:t>
                            </m:r>
                          </m:e>
                          <m:sub>
                            <m:r>
                              <a:rPr lang="en-GB" i="1">
                                <a:latin typeface="Cambria Math"/>
                              </a:rPr>
                              <m:t>𝑡</m:t>
                            </m:r>
                            <m:r>
                              <a:rPr lang="en-GB" i="1">
                                <a:latin typeface="Cambria Math"/>
                              </a:rPr>
                              <m:t>+1</m:t>
                            </m:r>
                          </m:sub>
                        </m:sSub>
                      </m:den>
                    </m:f>
                    <m:d>
                      <m:dPr>
                        <m:ctrlPr>
                          <a:rPr lang="en-GB" i="1">
                            <a:latin typeface="Cambria Math"/>
                          </a:rPr>
                        </m:ctrlPr>
                      </m:dPr>
                      <m:e>
                        <m:r>
                          <a:rPr lang="en-GB" i="1">
                            <a:latin typeface="Cambria Math"/>
                          </a:rPr>
                          <m:t>1−</m:t>
                        </m:r>
                        <m:sSub>
                          <m:sSubPr>
                            <m:ctrlPr>
                              <a:rPr lang="en-GB" i="1">
                                <a:latin typeface="Cambria Math"/>
                              </a:rPr>
                            </m:ctrlPr>
                          </m:sSubPr>
                          <m:e>
                            <m:r>
                              <a:rPr lang="en-GB" i="1">
                                <a:latin typeface="Cambria Math"/>
                              </a:rPr>
                              <m:t>𝜏</m:t>
                            </m:r>
                          </m:e>
                          <m:sub>
                            <m:r>
                              <a:rPr lang="en-GB" i="1">
                                <a:latin typeface="Cambria Math"/>
                              </a:rPr>
                              <m:t>𝑘</m:t>
                            </m:r>
                            <m:r>
                              <a:rPr lang="en-GB" i="1">
                                <a:latin typeface="Cambria Math"/>
                              </a:rPr>
                              <m:t>,</m:t>
                            </m:r>
                            <m:r>
                              <a:rPr lang="en-GB" i="1">
                                <a:latin typeface="Cambria Math"/>
                              </a:rPr>
                              <m:t>𝑡</m:t>
                            </m:r>
                            <m:r>
                              <a:rPr lang="en-GB" i="1">
                                <a:latin typeface="Cambria Math"/>
                              </a:rPr>
                              <m:t>+1</m:t>
                            </m:r>
                          </m:sub>
                        </m:sSub>
                      </m:e>
                    </m:d>
                  </m:oMath>
                </a14:m>
                <a:r>
                  <a:rPr lang="en-GB" dirty="0"/>
                  <a:t>. </a:t>
                </a:r>
                <a:endParaRPr lang="en-GB" dirty="0" smtClean="0"/>
              </a:p>
              <a:p>
                <a:pPr marL="0" indent="0">
                  <a:buNone/>
                </a:pPr>
                <a:endParaRPr lang="en-GB" dirty="0" smtClean="0"/>
              </a:p>
              <a:p>
                <a:pPr marL="0" indent="0" algn="just">
                  <a:buNone/>
                </a:pPr>
                <a:r>
                  <a:rPr lang="en-GB" dirty="0" smtClean="0"/>
                  <a:t>Measures </a:t>
                </a:r>
                <a:r>
                  <a:rPr lang="en-GB" dirty="0"/>
                  <a:t>the discrepancy between </a:t>
                </a:r>
                <a:r>
                  <a:rPr lang="en-GB" dirty="0" err="1"/>
                  <a:t>intertemporal</a:t>
                </a:r>
                <a:r>
                  <a:rPr lang="en-GB" dirty="0"/>
                  <a:t> substitution and the real interest rate.</a:t>
                </a:r>
              </a:p>
              <a:p>
                <a:endParaRPr lang="en-GB" dirty="0"/>
              </a:p>
              <a:p>
                <a:r>
                  <a:rPr lang="en-GB" dirty="0"/>
                  <a:t>Income wedge</a:t>
                </a:r>
                <a:r>
                  <a:rPr lang="en-GB" dirty="0" smtClean="0"/>
                  <a:t>: </a:t>
                </a:r>
                <a14:m>
                  <m:oMath xmlns:m="http://schemas.openxmlformats.org/officeDocument/2006/math" xmlns="">
                    <m:sSub>
                      <m:sSubPr>
                        <m:ctrlPr>
                          <a:rPr lang="en-GB" i="1">
                            <a:latin typeface="Cambria Math"/>
                          </a:rPr>
                        </m:ctrlPr>
                      </m:sSubPr>
                      <m:e>
                        <m:r>
                          <a:rPr lang="en-GB" i="1">
                            <a:latin typeface="Cambria Math"/>
                          </a:rPr>
                          <m:t>𝑦</m:t>
                        </m:r>
                      </m:e>
                      <m:sub>
                        <m:r>
                          <a:rPr lang="en-GB" i="1">
                            <a:latin typeface="Cambria Math"/>
                          </a:rPr>
                          <m:t>𝑡</m:t>
                        </m:r>
                      </m:sub>
                    </m:sSub>
                    <m:r>
                      <a:rPr lang="en-GB" i="1">
                        <a:latin typeface="Cambria Math"/>
                      </a:rPr>
                      <m:t>−</m:t>
                    </m:r>
                    <m:sSub>
                      <m:sSubPr>
                        <m:ctrlPr>
                          <a:rPr lang="en-GB" i="1">
                            <a:latin typeface="Cambria Math"/>
                          </a:rPr>
                        </m:ctrlPr>
                      </m:sSubPr>
                      <m:e>
                        <m:r>
                          <a:rPr lang="en-GB" i="1">
                            <a:latin typeface="Cambria Math"/>
                          </a:rPr>
                          <m:t>𝑐</m:t>
                        </m:r>
                      </m:e>
                      <m:sub>
                        <m:r>
                          <a:rPr lang="en-GB" i="1">
                            <a:latin typeface="Cambria Math"/>
                          </a:rPr>
                          <m:t>𝑡</m:t>
                        </m:r>
                      </m:sub>
                    </m:sSub>
                    <m:r>
                      <a:rPr lang="en-GB" i="1">
                        <a:latin typeface="Cambria Math"/>
                      </a:rPr>
                      <m:t>−</m:t>
                    </m:r>
                    <m:sSub>
                      <m:sSubPr>
                        <m:ctrlPr>
                          <a:rPr lang="en-GB" i="1">
                            <a:latin typeface="Cambria Math"/>
                          </a:rPr>
                        </m:ctrlPr>
                      </m:sSubPr>
                      <m:e>
                        <m:r>
                          <a:rPr lang="en-GB" i="1">
                            <a:latin typeface="Cambria Math"/>
                          </a:rPr>
                          <m:t>𝑖</m:t>
                        </m:r>
                      </m:e>
                      <m:sub>
                        <m:r>
                          <a:rPr lang="en-GB" i="1">
                            <a:latin typeface="Cambria Math"/>
                          </a:rPr>
                          <m:t>𝑡</m:t>
                        </m:r>
                      </m:sub>
                    </m:sSub>
                    <m:r>
                      <a:rPr lang="en-GB" i="1">
                        <a:latin typeface="Cambria Math"/>
                      </a:rPr>
                      <m:t>=</m:t>
                    </m:r>
                    <m:sSub>
                      <m:sSubPr>
                        <m:ctrlPr>
                          <a:rPr lang="en-GB" i="1">
                            <a:latin typeface="Cambria Math"/>
                          </a:rPr>
                        </m:ctrlPr>
                      </m:sSubPr>
                      <m:e>
                        <m:r>
                          <a:rPr lang="en-GB" i="1">
                            <a:latin typeface="Cambria Math"/>
                          </a:rPr>
                          <m:t>𝑦</m:t>
                        </m:r>
                      </m:e>
                      <m:sub>
                        <m:r>
                          <a:rPr lang="en-GB" i="1">
                            <a:latin typeface="Cambria Math"/>
                          </a:rPr>
                          <m:t>𝑡</m:t>
                        </m:r>
                      </m:sub>
                    </m:sSub>
                    <m:sSub>
                      <m:sSubPr>
                        <m:ctrlPr>
                          <a:rPr lang="en-GB" i="1">
                            <a:latin typeface="Cambria Math"/>
                          </a:rPr>
                        </m:ctrlPr>
                      </m:sSubPr>
                      <m:e>
                        <m:r>
                          <a:rPr lang="en-GB" i="1">
                            <a:latin typeface="Cambria Math"/>
                          </a:rPr>
                          <m:t>𝜏</m:t>
                        </m:r>
                      </m:e>
                      <m:sub>
                        <m:r>
                          <a:rPr lang="en-GB" i="1">
                            <a:latin typeface="Cambria Math"/>
                          </a:rPr>
                          <m:t>𝑖</m:t>
                        </m:r>
                        <m:r>
                          <a:rPr lang="en-GB" i="1">
                            <a:latin typeface="Cambria Math"/>
                          </a:rPr>
                          <m:t>,</m:t>
                        </m:r>
                        <m:r>
                          <a:rPr lang="en-GB" i="1">
                            <a:latin typeface="Cambria Math"/>
                          </a:rPr>
                          <m:t>𝑡</m:t>
                        </m:r>
                      </m:sub>
                    </m:sSub>
                  </m:oMath>
                </a14:m>
                <a:r>
                  <a:rPr lang="en-GB" dirty="0"/>
                  <a:t>. </a:t>
                </a:r>
                <a:endParaRPr lang="en-GB" dirty="0" smtClean="0"/>
              </a:p>
              <a:p>
                <a:pPr marL="0" indent="0" algn="just">
                  <a:buNone/>
                </a:pPr>
                <a:r>
                  <a:rPr lang="en-GB" dirty="0" smtClean="0"/>
                  <a:t>Measures </a:t>
                </a:r>
                <a:r>
                  <a:rPr lang="en-GB" dirty="0"/>
                  <a:t>the expenditure gap for the resource constraint to </a:t>
                </a:r>
                <a:r>
                  <a:rPr lang="en-GB" dirty="0" smtClean="0"/>
                  <a:t>hold.</a:t>
                </a:r>
                <a:endParaRPr lang="en-GB" dirty="0"/>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704" t="-3504" r="-1704"/>
                </a:stretch>
              </a:blipFill>
            </p:spPr>
            <p:txBody>
              <a:bodyPr/>
              <a:lstStyle/>
              <a:p>
                <a:r>
                  <a:rPr lang="en-GB">
                    <a:noFill/>
                  </a:rPr>
                  <a:t> </a:t>
                </a:r>
              </a:p>
            </p:txBody>
          </p:sp>
        </mc:Fallback>
      </mc:AlternateContent>
    </p:spTree>
    <p:extLst>
      <p:ext uri="{BB962C8B-B14F-4D97-AF65-F5344CB8AC3E}">
        <p14:creationId xmlns:p14="http://schemas.microsoft.com/office/powerpoint/2010/main" val="417975527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Data (I)</a:t>
            </a:r>
            <a:endParaRPr lang="en-GB"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r>
              <a:rPr lang="en-GB" dirty="0" smtClean="0"/>
              <a:t>Official output series problematic (</a:t>
            </a:r>
            <a:r>
              <a:rPr lang="en-GB" i="1" dirty="0" smtClean="0"/>
              <a:t>Social Product</a:t>
            </a:r>
            <a:r>
              <a:rPr lang="en-GB" dirty="0" smtClean="0"/>
              <a:t>).</a:t>
            </a:r>
          </a:p>
          <a:p>
            <a:endParaRPr lang="en-GB" dirty="0"/>
          </a:p>
          <a:p>
            <a:pPr algn="just"/>
            <a:r>
              <a:rPr lang="en-GB" dirty="0" smtClean="0"/>
              <a:t>Services excluded (education, healthcare, government, and etc.).</a:t>
            </a:r>
          </a:p>
          <a:p>
            <a:pPr algn="just"/>
            <a:endParaRPr lang="en-GB" dirty="0"/>
          </a:p>
          <a:p>
            <a:pPr algn="just"/>
            <a:r>
              <a:rPr lang="en-GB" dirty="0" smtClean="0"/>
              <a:t>But input from excluded services into other sectors included.</a:t>
            </a:r>
          </a:p>
          <a:p>
            <a:pPr algn="just"/>
            <a:endParaRPr lang="en-GB" dirty="0"/>
          </a:p>
          <a:p>
            <a:pPr algn="just"/>
            <a:r>
              <a:rPr lang="en-GB" dirty="0" smtClean="0"/>
              <a:t>Gross inconsistency in the application of the </a:t>
            </a:r>
            <a:r>
              <a:rPr lang="en-GB" i="1" dirty="0" smtClean="0"/>
              <a:t>Material Planning System.</a:t>
            </a:r>
          </a:p>
          <a:p>
            <a:pPr algn="just"/>
            <a:endParaRPr lang="en-GB" i="1" dirty="0"/>
          </a:p>
          <a:p>
            <a:pPr algn="just"/>
            <a:r>
              <a:rPr lang="en-GB" dirty="0" smtClean="0"/>
              <a:t>Furthermore, official output growth inflated due to:</a:t>
            </a:r>
          </a:p>
          <a:p>
            <a:pPr marL="0" indent="0" algn="just">
              <a:buNone/>
            </a:pPr>
            <a:r>
              <a:rPr lang="en-GB" dirty="0" smtClean="0"/>
              <a:t>1. Index number problems (</a:t>
            </a:r>
            <a:r>
              <a:rPr lang="en-GB" dirty="0" err="1"/>
              <a:t>Gerschenkron</a:t>
            </a:r>
            <a:r>
              <a:rPr lang="en-GB" dirty="0"/>
              <a:t>, 1947</a:t>
            </a:r>
            <a:r>
              <a:rPr lang="en-GB" dirty="0" smtClean="0"/>
              <a:t>).</a:t>
            </a:r>
          </a:p>
          <a:p>
            <a:pPr marL="0" indent="0" algn="just">
              <a:buNone/>
            </a:pPr>
            <a:r>
              <a:rPr lang="en-GB" dirty="0" smtClean="0"/>
              <a:t>2. Distorted prices (</a:t>
            </a:r>
            <a:r>
              <a:rPr lang="en-GB" dirty="0"/>
              <a:t>Staller, 1986</a:t>
            </a:r>
            <a:r>
              <a:rPr lang="en-GB" dirty="0" smtClean="0"/>
              <a:t>).</a:t>
            </a:r>
          </a:p>
          <a:p>
            <a:pPr marL="0" indent="0" algn="just">
              <a:buNone/>
            </a:pPr>
            <a:r>
              <a:rPr lang="en-GB" dirty="0" smtClean="0"/>
              <a:t>3. Perhaps outright fabrication.</a:t>
            </a:r>
          </a:p>
          <a:p>
            <a:pPr marL="0" indent="0" algn="just">
              <a:buNone/>
            </a:pPr>
            <a:endParaRPr lang="en-GB" dirty="0"/>
          </a:p>
          <a:p>
            <a:pPr algn="just"/>
            <a:r>
              <a:rPr lang="en-GB" dirty="0" smtClean="0"/>
              <a:t>As such, I use output series from Maddison (2010). But created by Thad Alton et al. (1970, 1992). </a:t>
            </a:r>
            <a:endParaRPr lang="en-GB" dirty="0"/>
          </a:p>
        </p:txBody>
      </p:sp>
    </p:spTree>
    <p:extLst>
      <p:ext uri="{BB962C8B-B14F-4D97-AF65-F5344CB8AC3E}">
        <p14:creationId xmlns:p14="http://schemas.microsoft.com/office/powerpoint/2010/main" val="51872869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Introduction (I)</a:t>
            </a:r>
            <a:endParaRPr lang="en-GB"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lgn="just"/>
            <a:r>
              <a:rPr lang="en-GB" dirty="0" smtClean="0"/>
              <a:t>Successor states of Yugoslavia have essentially stagnated over the past 30 years.</a:t>
            </a:r>
          </a:p>
          <a:p>
            <a:pPr algn="just"/>
            <a:endParaRPr lang="en-GB" dirty="0" smtClean="0"/>
          </a:p>
          <a:p>
            <a:pPr algn="just"/>
            <a:r>
              <a:rPr lang="en-GB" dirty="0" smtClean="0"/>
              <a:t>Diverging </a:t>
            </a:r>
            <a:r>
              <a:rPr lang="en-GB" dirty="0" smtClean="0"/>
              <a:t>European economic development after WWII had attracted much public interest. Not academic interest necessarily. </a:t>
            </a:r>
          </a:p>
          <a:p>
            <a:pPr algn="just"/>
            <a:endParaRPr lang="en-GB" dirty="0" smtClean="0"/>
          </a:p>
          <a:p>
            <a:pPr algn="just"/>
            <a:r>
              <a:rPr lang="en-GB" dirty="0" smtClean="0"/>
              <a:t>Planned economies performed relatively well in the 1950s and the 1960s.</a:t>
            </a:r>
          </a:p>
          <a:p>
            <a:pPr algn="just"/>
            <a:endParaRPr lang="en-GB" dirty="0" smtClean="0"/>
          </a:p>
          <a:p>
            <a:r>
              <a:rPr lang="en-GB" dirty="0" smtClean="0"/>
              <a:t>In the 1980s their performance turned dismal.</a:t>
            </a:r>
          </a:p>
          <a:p>
            <a:endParaRPr lang="en-GB" dirty="0" smtClean="0"/>
          </a:p>
          <a:p>
            <a:pPr algn="just"/>
            <a:r>
              <a:rPr lang="en-GB" dirty="0" smtClean="0"/>
              <a:t>(Usual) Explanation: Growth based on capital and labour expansion, and the transfer of resources from farms to factories, intrinsically limited (Krugman, 1995).</a:t>
            </a:r>
          </a:p>
        </p:txBody>
      </p:sp>
    </p:spTree>
    <p:extLst>
      <p:ext uri="{BB962C8B-B14F-4D97-AF65-F5344CB8AC3E}">
        <p14:creationId xmlns:p14="http://schemas.microsoft.com/office/powerpoint/2010/main" val="331295757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Data (II)</a:t>
            </a:r>
            <a:endParaRPr lang="en-GB"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lgn="just"/>
            <a:r>
              <a:rPr lang="en-GB" dirty="0" smtClean="0"/>
              <a:t>Working age population (15-64), employment of </a:t>
            </a:r>
            <a:r>
              <a:rPr lang="en-GB" i="1" dirty="0" smtClean="0"/>
              <a:t>social sector</a:t>
            </a:r>
            <a:r>
              <a:rPr lang="en-GB" dirty="0" smtClean="0"/>
              <a:t>, and data on private farming employment taken from official sources. </a:t>
            </a:r>
          </a:p>
          <a:p>
            <a:endParaRPr lang="en-GB" i="1" dirty="0"/>
          </a:p>
          <a:p>
            <a:r>
              <a:rPr lang="en-GB" dirty="0" smtClean="0"/>
              <a:t>Total yearly labour input de-trended by 3600.</a:t>
            </a:r>
          </a:p>
          <a:p>
            <a:endParaRPr lang="en-GB" dirty="0"/>
          </a:p>
          <a:p>
            <a:pPr algn="just"/>
            <a:r>
              <a:rPr lang="en-GB" dirty="0" smtClean="0"/>
              <a:t>Human capital initially approximated by average years of schooling from </a:t>
            </a:r>
            <a:r>
              <a:rPr lang="en-GB" dirty="0" err="1" smtClean="0"/>
              <a:t>Barro</a:t>
            </a:r>
            <a:r>
              <a:rPr lang="en-GB" dirty="0" smtClean="0"/>
              <a:t> and Lee (2013). I take their estimate for Serbia.</a:t>
            </a:r>
          </a:p>
          <a:p>
            <a:pPr algn="just"/>
            <a:endParaRPr lang="en-GB" dirty="0"/>
          </a:p>
          <a:p>
            <a:pPr algn="just"/>
            <a:r>
              <a:rPr lang="en-GB" dirty="0" smtClean="0"/>
              <a:t>Avg. years of schooling turned into </a:t>
            </a:r>
            <a:r>
              <a:rPr lang="en-GB" i="1" dirty="0" err="1" smtClean="0"/>
              <a:t>mincerian</a:t>
            </a:r>
            <a:r>
              <a:rPr lang="en-GB" i="1" dirty="0" smtClean="0"/>
              <a:t> </a:t>
            </a:r>
            <a:r>
              <a:rPr lang="en-GB" dirty="0" smtClean="0"/>
              <a:t>human capital as in Hall and Jones (1999).</a:t>
            </a:r>
          </a:p>
          <a:p>
            <a:pPr algn="just"/>
            <a:endParaRPr lang="en-GB" dirty="0"/>
          </a:p>
          <a:p>
            <a:pPr algn="just"/>
            <a:r>
              <a:rPr lang="en-GB" dirty="0" smtClean="0"/>
              <a:t>Capital stock series problematic. Exclude an investment category called “other”.</a:t>
            </a:r>
            <a:endParaRPr lang="en-GB" dirty="0"/>
          </a:p>
        </p:txBody>
      </p:sp>
    </p:spTree>
    <p:extLst>
      <p:ext uri="{BB962C8B-B14F-4D97-AF65-F5344CB8AC3E}">
        <p14:creationId xmlns:p14="http://schemas.microsoft.com/office/powerpoint/2010/main" val="260110066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Calibration</a:t>
            </a:r>
            <a:endParaRPr lang="en-GB" dirty="0">
              <a:solidFill>
                <a:srgbClr val="FF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20000"/>
              </a:bodyPr>
              <a:lstStyle/>
              <a:p>
                <a:pPr algn="just"/>
                <a:r>
                  <a:rPr lang="en-GB" dirty="0" smtClean="0"/>
                  <a:t>Assume </a:t>
                </a:r>
                <a14:m>
                  <m:oMath xmlns:m="http://schemas.openxmlformats.org/officeDocument/2006/math" xmlns="">
                    <m:r>
                      <a:rPr lang="en-GB" i="1">
                        <a:latin typeface="Cambria Math"/>
                      </a:rPr>
                      <m:t>𝛽</m:t>
                    </m:r>
                  </m:oMath>
                </a14:m>
                <a:r>
                  <a:rPr lang="en-GB" dirty="0" smtClean="0"/>
                  <a:t> is 0.95, and assume that </a:t>
                </a:r>
                <a14:m>
                  <m:oMath xmlns:m="http://schemas.openxmlformats.org/officeDocument/2006/math" xmlns="">
                    <m:r>
                      <a:rPr lang="en-GB" i="1">
                        <a:latin typeface="Cambria Math"/>
                      </a:rPr>
                      <m:t>𝜙</m:t>
                    </m:r>
                  </m:oMath>
                </a14:m>
                <a:r>
                  <a:rPr lang="en-GB" dirty="0" smtClean="0"/>
                  <a:t> is 2, as in similar countries (Lu</a:t>
                </a:r>
                <a:r>
                  <a:rPr lang="en-GB" dirty="0"/>
                  <a:t>, 2012; </a:t>
                </a:r>
                <a:r>
                  <a:rPr lang="en-GB" dirty="0" err="1"/>
                  <a:t>Cheremukhin</a:t>
                </a:r>
                <a:r>
                  <a:rPr lang="en-GB" dirty="0"/>
                  <a:t> et al., </a:t>
                </a:r>
                <a:r>
                  <a:rPr lang="en-GB" dirty="0" smtClean="0"/>
                  <a:t>2014).</a:t>
                </a:r>
              </a:p>
              <a:p>
                <a:pPr algn="just"/>
                <a:endParaRPr lang="en-GB" dirty="0"/>
              </a:p>
              <a:p>
                <a:pPr algn="just"/>
                <a14:m>
                  <m:oMath xmlns:m="http://schemas.openxmlformats.org/officeDocument/2006/math" xmlns="">
                    <m:r>
                      <a:rPr lang="en-GB" i="1">
                        <a:latin typeface="Cambria Math"/>
                      </a:rPr>
                      <m:t>𝜃</m:t>
                    </m:r>
                  </m:oMath>
                </a14:m>
                <a:r>
                  <a:rPr lang="en-GB" dirty="0" smtClean="0"/>
                  <a:t> is 0.4, as in Easterly and Fischer (1995). </a:t>
                </a:r>
                <a:r>
                  <a:rPr lang="en-GB" dirty="0" err="1" smtClean="0"/>
                  <a:t>Kukic</a:t>
                </a:r>
                <a:r>
                  <a:rPr lang="en-GB" dirty="0" smtClean="0"/>
                  <a:t> (2015) finds 0.43 for Yugoslavia. </a:t>
                </a:r>
              </a:p>
              <a:p>
                <a:pPr algn="just"/>
                <a:endParaRPr lang="en-GB" dirty="0"/>
              </a:p>
              <a:p>
                <a:pPr algn="just"/>
                <a:r>
                  <a:rPr lang="en-GB" dirty="0" smtClean="0"/>
                  <a:t>Remaining parameters taken from data.</a:t>
                </a:r>
              </a:p>
              <a:p>
                <a:pPr algn="just"/>
                <a14:m>
                  <m:oMath xmlns:m="http://schemas.openxmlformats.org/officeDocument/2006/math" xmlns="">
                    <m:sSub>
                      <m:sSubPr>
                        <m:ctrlPr>
                          <a:rPr lang="en-GB" i="1">
                            <a:latin typeface="Cambria Math"/>
                          </a:rPr>
                        </m:ctrlPr>
                      </m:sSubPr>
                      <m:e>
                        <m:r>
                          <a:rPr lang="en-GB" i="1">
                            <a:latin typeface="Cambria Math"/>
                          </a:rPr>
                          <m:t>𝜐</m:t>
                        </m:r>
                      </m:e>
                      <m:sub>
                        <m:r>
                          <a:rPr lang="en-GB" i="1">
                            <a:latin typeface="Cambria Math"/>
                          </a:rPr>
                          <m:t>𝑡</m:t>
                        </m:r>
                      </m:sub>
                    </m:sSub>
                  </m:oMath>
                </a14:m>
                <a:r>
                  <a:rPr lang="en-GB" dirty="0" smtClean="0"/>
                  <a:t> is time-varying, and on average 1.1 % per annum.</a:t>
                </a:r>
              </a:p>
              <a:p>
                <a:pPr algn="just"/>
                <a14:m>
                  <m:oMath xmlns:m="http://schemas.openxmlformats.org/officeDocument/2006/math" xmlns="">
                    <m:r>
                      <a:rPr lang="en-GB" i="1">
                        <a:latin typeface="Cambria Math"/>
                      </a:rPr>
                      <m:t>𝛾</m:t>
                    </m:r>
                  </m:oMath>
                </a14:m>
                <a:r>
                  <a:rPr lang="en-GB" dirty="0" smtClean="0"/>
                  <a:t> is 0.9 % (constant). </a:t>
                </a:r>
              </a:p>
              <a:p>
                <a:pPr algn="just"/>
                <a14:m>
                  <m:oMath xmlns:m="http://schemas.openxmlformats.org/officeDocument/2006/math" xmlns="">
                    <m:r>
                      <a:rPr lang="en-GB" i="1">
                        <a:latin typeface="Cambria Math"/>
                      </a:rPr>
                      <m:t>𝛿</m:t>
                    </m:r>
                  </m:oMath>
                </a14:m>
                <a:r>
                  <a:rPr lang="en-GB" dirty="0" smtClean="0"/>
                  <a:t> is 5.46 %, to ensure modelled capital stock matches the 1990 data.</a:t>
                </a: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185" t="-2695" r="-1407"/>
                </a:stretch>
              </a:blipFill>
            </p:spPr>
            <p:txBody>
              <a:bodyPr/>
              <a:lstStyle/>
              <a:p>
                <a:r>
                  <a:rPr lang="en-GB">
                    <a:noFill/>
                  </a:rPr>
                  <a:t> </a:t>
                </a:r>
              </a:p>
            </p:txBody>
          </p:sp>
        </mc:Fallback>
      </mc:AlternateContent>
    </p:spTree>
    <p:extLst>
      <p:ext uri="{BB962C8B-B14F-4D97-AF65-F5344CB8AC3E}">
        <p14:creationId xmlns:p14="http://schemas.microsoft.com/office/powerpoint/2010/main" val="281308913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Assumptions</a:t>
            </a:r>
            <a:endParaRPr lang="en-GB"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GB" dirty="0" smtClean="0"/>
              <a:t>1990 is the terminal period of wedges. </a:t>
            </a:r>
          </a:p>
          <a:p>
            <a:endParaRPr lang="en-GB" dirty="0"/>
          </a:p>
          <a:p>
            <a:pPr algn="just"/>
            <a:r>
              <a:rPr lang="en-GB" dirty="0" smtClean="0"/>
              <a:t>Profit maximisation is a poor description of socialist firms. But a socialist economy can be seen as a heavily distorted version of a perfectly competitive economy. </a:t>
            </a:r>
          </a:p>
          <a:p>
            <a:pPr algn="just"/>
            <a:endParaRPr lang="en-GB" dirty="0"/>
          </a:p>
          <a:p>
            <a:pPr algn="just"/>
            <a:r>
              <a:rPr lang="en-GB" dirty="0" smtClean="0"/>
              <a:t>Cobb-Douglas assumption of unit substitution between capital and labour is problematic (</a:t>
            </a:r>
            <a:r>
              <a:rPr lang="en-US" dirty="0" smtClean="0"/>
              <a:t>Weitzman, 1970; Sapir, 1980; Easterly </a:t>
            </a:r>
            <a:r>
              <a:rPr lang="en-US" dirty="0"/>
              <a:t>and </a:t>
            </a:r>
            <a:r>
              <a:rPr lang="en-US" dirty="0" smtClean="0"/>
              <a:t>Fischer, 1995).</a:t>
            </a:r>
          </a:p>
          <a:p>
            <a:pPr algn="just"/>
            <a:endParaRPr lang="en-US" dirty="0"/>
          </a:p>
          <a:p>
            <a:pPr algn="just"/>
            <a:r>
              <a:rPr lang="en-US" dirty="0" smtClean="0"/>
              <a:t>Might be below one. If so, provides an elegant explanation for socialist growth - </a:t>
            </a:r>
            <a:r>
              <a:rPr lang="en-GB" dirty="0" smtClean="0"/>
              <a:t> planned economies ran into acute diminishing returns on capital. </a:t>
            </a:r>
          </a:p>
          <a:p>
            <a:pPr algn="just"/>
            <a:endParaRPr lang="en-GB" dirty="0"/>
          </a:p>
          <a:p>
            <a:pPr algn="just"/>
            <a:endParaRPr lang="en-GB" dirty="0"/>
          </a:p>
        </p:txBody>
      </p:sp>
    </p:spTree>
    <p:extLst>
      <p:ext uri="{BB962C8B-B14F-4D97-AF65-F5344CB8AC3E}">
        <p14:creationId xmlns:p14="http://schemas.microsoft.com/office/powerpoint/2010/main" val="342286899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a:solidFill>
                  <a:srgbClr val="FF0000"/>
                </a:solidFill>
              </a:rPr>
              <a:t>Results:</a:t>
            </a:r>
            <a:r>
              <a:rPr lang="en-GB" sz="2400" b="1" i="1" dirty="0">
                <a:solidFill>
                  <a:srgbClr val="FF0000"/>
                </a:solidFill>
              </a:rPr>
              <a:t> </a:t>
            </a:r>
            <a:r>
              <a:rPr lang="en-GB" sz="2400" b="1" dirty="0">
                <a:solidFill>
                  <a:srgbClr val="FF0000"/>
                </a:solidFill>
              </a:rPr>
              <a:t>The evolution and interpretation of wedges</a:t>
            </a:r>
            <a:endParaRPr lang="en-GB" sz="2400" dirty="0">
              <a:solidFill>
                <a:srgbClr val="FF0000"/>
              </a:solidFill>
            </a:endParaRPr>
          </a:p>
        </p:txBody>
      </p:sp>
      <p:pic>
        <p:nvPicPr>
          <p:cNvPr id="4" name="Picture 3" descr="Macintosh HD:Users:leonardkukic:Documents:LSE PhD:Work files:Papers:Paper 2, Aggregate growth:Selected figures:Figure_4.eps"/>
          <p:cNvPicPr/>
          <p:nvPr/>
        </p:nvPicPr>
        <p:blipFill>
          <a:blip r:embed="rId2">
            <a:extLst>
              <a:ext uri="{28A0092B-C50C-407E-A947-70E740481C1C}">
                <a14:useLocalDpi xmlns:a14="http://schemas.microsoft.com/office/drawing/2010/main" val="0"/>
              </a:ext>
            </a:extLst>
          </a:blip>
          <a:srcRect/>
          <a:stretch>
            <a:fillRect/>
          </a:stretch>
        </p:blipFill>
        <p:spPr bwMode="auto">
          <a:xfrm>
            <a:off x="1371601" y="1524000"/>
            <a:ext cx="6061392" cy="4495800"/>
          </a:xfrm>
          <a:prstGeom prst="rect">
            <a:avLst/>
          </a:prstGeom>
          <a:noFill/>
          <a:ln>
            <a:noFill/>
          </a:ln>
        </p:spPr>
      </p:pic>
      <mc:AlternateContent xmlns:mc="http://schemas.openxmlformats.org/markup-compatibility/2006" xmlns:a14="http://schemas.microsoft.com/office/drawing/2010/main">
        <mc:Choice Requires="a14">
          <p:sp>
            <p:nvSpPr>
              <p:cNvPr id="5" name="Rectangle 4"/>
              <p:cNvSpPr/>
              <p:nvPr/>
            </p:nvSpPr>
            <p:spPr>
              <a:xfrm>
                <a:off x="1905000" y="6019800"/>
                <a:ext cx="5029199" cy="577081"/>
              </a:xfrm>
              <a:prstGeom prst="rect">
                <a:avLst/>
              </a:prstGeom>
            </p:spPr>
            <p:txBody>
              <a:bodyPr wrap="square">
                <a:spAutoFit/>
              </a:bodyPr>
              <a:lstStyle/>
              <a:p>
                <a:pPr algn="just"/>
                <a:r>
                  <a:rPr lang="en-US" sz="1050" dirty="0"/>
                  <a:t>Note: Business cycles have been cycled out using the </a:t>
                </a:r>
                <a:r>
                  <a:rPr lang="en-US" sz="1050" dirty="0" err="1"/>
                  <a:t>Hodrick</a:t>
                </a:r>
                <a:r>
                  <a:rPr lang="en-US" sz="1050" dirty="0"/>
                  <a:t>-Prescott filter (smoothing parameter = 6.25). No technological growth rate is imposed (</a:t>
                </a:r>
                <a14:m>
                  <m:oMath xmlns:m="http://schemas.openxmlformats.org/officeDocument/2006/math" xmlns="">
                    <m:r>
                      <m:rPr>
                        <m:sty m:val="p"/>
                      </m:rPr>
                      <a:rPr lang="en-US" sz="1050">
                        <a:latin typeface="Cambria Math"/>
                      </a:rPr>
                      <m:t>γ</m:t>
                    </m:r>
                    <m:r>
                      <a:rPr lang="en-US" sz="1050">
                        <a:latin typeface="Cambria Math"/>
                      </a:rPr>
                      <m:t>=0)</m:t>
                    </m:r>
                  </m:oMath>
                </a14:m>
                <a:r>
                  <a:rPr lang="en-US" sz="1050" dirty="0"/>
                  <a:t>, rendering TFP growth comparable to standard growth accounting exercises.</a:t>
                </a:r>
                <a:endParaRPr lang="en-GB" sz="1050" dirty="0"/>
              </a:p>
            </p:txBody>
          </p:sp>
        </mc:Choice>
        <mc:Fallback xmlns="">
          <p:sp>
            <p:nvSpPr>
              <p:cNvPr id="5" name="Rectangle 4"/>
              <p:cNvSpPr>
                <a:spLocks noRot="1" noChangeAspect="1" noMove="1" noResize="1" noEditPoints="1" noAdjustHandles="1" noChangeArrowheads="1" noChangeShapeType="1" noTextEdit="1"/>
              </p:cNvSpPr>
              <p:nvPr/>
            </p:nvSpPr>
            <p:spPr>
              <a:xfrm>
                <a:off x="1905000" y="6019800"/>
                <a:ext cx="5029199" cy="577081"/>
              </a:xfrm>
              <a:prstGeom prst="rect">
                <a:avLst/>
              </a:prstGeom>
              <a:blipFill rotWithShape="1">
                <a:blip r:embed="rId3"/>
                <a:stretch>
                  <a:fillRect b="-5319"/>
                </a:stretch>
              </a:blipFill>
            </p:spPr>
            <p:txBody>
              <a:bodyPr/>
              <a:lstStyle/>
              <a:p>
                <a:r>
                  <a:rPr lang="en-GB">
                    <a:noFill/>
                  </a:rPr>
                  <a:t> </a:t>
                </a:r>
              </a:p>
            </p:txBody>
          </p:sp>
        </mc:Fallback>
      </mc:AlternateContent>
    </p:spTree>
    <p:extLst>
      <p:ext uri="{BB962C8B-B14F-4D97-AF65-F5344CB8AC3E}">
        <p14:creationId xmlns:p14="http://schemas.microsoft.com/office/powerpoint/2010/main" val="345098116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Interpreting TFP (I)</a:t>
            </a:r>
            <a:endParaRPr lang="en-GB" dirty="0">
              <a:solidFill>
                <a:srgbClr val="FF0000"/>
              </a:solidFill>
            </a:endParaRPr>
          </a:p>
        </p:txBody>
      </p:sp>
      <p:sp>
        <p:nvSpPr>
          <p:cNvPr id="3" name="Content Placeholder 2"/>
          <p:cNvSpPr>
            <a:spLocks noGrp="1"/>
          </p:cNvSpPr>
          <p:nvPr>
            <p:ph idx="1"/>
          </p:nvPr>
        </p:nvSpPr>
        <p:spPr/>
        <p:txBody>
          <a:bodyPr>
            <a:normAutofit lnSpcReduction="10000"/>
          </a:bodyPr>
          <a:lstStyle/>
          <a:p>
            <a:pPr algn="just"/>
            <a:r>
              <a:rPr lang="en-GB" dirty="0" err="1" smtClean="0"/>
              <a:t>Nishimizu</a:t>
            </a:r>
            <a:r>
              <a:rPr lang="en-GB" dirty="0" smtClean="0"/>
              <a:t> and Page (1982) argue that TFP was driven by efficiency rather than technology. Similar to Hsieh and </a:t>
            </a:r>
            <a:r>
              <a:rPr lang="en-GB" dirty="0" err="1" smtClean="0"/>
              <a:t>Klenow</a:t>
            </a:r>
            <a:r>
              <a:rPr lang="en-GB" dirty="0" smtClean="0"/>
              <a:t> (2009). </a:t>
            </a:r>
          </a:p>
          <a:p>
            <a:pPr algn="just"/>
            <a:endParaRPr lang="en-GB" dirty="0"/>
          </a:p>
          <a:p>
            <a:pPr algn="just"/>
            <a:r>
              <a:rPr lang="en-GB" dirty="0" smtClean="0"/>
              <a:t>Viable interpretations:</a:t>
            </a:r>
          </a:p>
          <a:p>
            <a:pPr algn="just"/>
            <a:r>
              <a:rPr lang="en-GB" dirty="0" smtClean="0"/>
              <a:t>1. Reconstruction dynamics (Vonyo, 2008). </a:t>
            </a:r>
          </a:p>
          <a:p>
            <a:pPr algn="just"/>
            <a:r>
              <a:rPr lang="en-GB" dirty="0" smtClean="0"/>
              <a:t>2. Structural change or improvements in </a:t>
            </a:r>
            <a:r>
              <a:rPr lang="en-GB" dirty="0" err="1" smtClean="0"/>
              <a:t>sectoral</a:t>
            </a:r>
            <a:r>
              <a:rPr lang="en-GB" dirty="0" smtClean="0"/>
              <a:t> allocation of resources (Lewis, 1954; </a:t>
            </a:r>
            <a:r>
              <a:rPr lang="en-GB" dirty="0" err="1" smtClean="0"/>
              <a:t>Vollrath</a:t>
            </a:r>
            <a:r>
              <a:rPr lang="en-GB" dirty="0" smtClean="0"/>
              <a:t>, 2009). </a:t>
            </a:r>
            <a:endParaRPr lang="en-GB" dirty="0"/>
          </a:p>
        </p:txBody>
      </p:sp>
    </p:spTree>
    <p:extLst>
      <p:ext uri="{BB962C8B-B14F-4D97-AF65-F5344CB8AC3E}">
        <p14:creationId xmlns:p14="http://schemas.microsoft.com/office/powerpoint/2010/main" val="416291218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solidFill>
                  <a:srgbClr val="FF0000"/>
                </a:solidFill>
              </a:rPr>
              <a:t>Interpreting TFP (II): </a:t>
            </a:r>
            <a:r>
              <a:rPr lang="en-US" sz="2800" dirty="0" smtClean="0"/>
              <a:t>Share </a:t>
            </a:r>
            <a:r>
              <a:rPr lang="en-US" sz="2800" dirty="0"/>
              <a:t>of agricultural workers in total workforce in Yugoslavia, 1952-89</a:t>
            </a:r>
            <a:r>
              <a:rPr lang="en-GB" sz="2800" dirty="0"/>
              <a:t/>
            </a:r>
            <a:br>
              <a:rPr lang="en-GB" sz="2800" dirty="0"/>
            </a:br>
            <a:endParaRPr lang="en-GB" sz="28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817934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Interpreting TFP (</a:t>
            </a:r>
            <a:r>
              <a:rPr lang="en-GB" dirty="0" smtClean="0">
                <a:solidFill>
                  <a:srgbClr val="FF0000"/>
                </a:solidFill>
              </a:rPr>
              <a:t>III)</a:t>
            </a:r>
            <a:endParaRPr lang="en-GB" dirty="0">
              <a:solidFill>
                <a:srgbClr val="FF0000"/>
              </a:solidFill>
            </a:endParaRPr>
          </a:p>
        </p:txBody>
      </p:sp>
      <p:sp>
        <p:nvSpPr>
          <p:cNvPr id="3" name="Content Placeholder 2"/>
          <p:cNvSpPr>
            <a:spLocks noGrp="1"/>
          </p:cNvSpPr>
          <p:nvPr>
            <p:ph idx="1"/>
          </p:nvPr>
        </p:nvSpPr>
        <p:spPr/>
        <p:txBody>
          <a:bodyPr/>
          <a:lstStyle/>
          <a:p>
            <a:r>
              <a:rPr lang="en-GB" dirty="0" smtClean="0"/>
              <a:t>Trade might had boosted output through TFP (Alcala and </a:t>
            </a:r>
            <a:r>
              <a:rPr lang="en-GB" dirty="0" err="1" smtClean="0"/>
              <a:t>Ciccone</a:t>
            </a:r>
            <a:r>
              <a:rPr lang="en-GB" dirty="0" smtClean="0"/>
              <a:t>, 2004).</a:t>
            </a:r>
          </a:p>
          <a:p>
            <a:endParaRPr lang="en-GB" dirty="0"/>
          </a:p>
          <a:p>
            <a:r>
              <a:rPr lang="en-GB" dirty="0" smtClean="0"/>
              <a:t>Yugoslavia did specialise according to its comparative advantage. </a:t>
            </a:r>
            <a:endParaRPr lang="en-GB" dirty="0"/>
          </a:p>
        </p:txBody>
      </p:sp>
    </p:spTree>
    <p:extLst>
      <p:ext uri="{BB962C8B-B14F-4D97-AF65-F5344CB8AC3E}">
        <p14:creationId xmlns:p14="http://schemas.microsoft.com/office/powerpoint/2010/main" val="382125273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solidFill>
                  <a:srgbClr val="FF0000"/>
                </a:solidFill>
              </a:rPr>
              <a:t>Interpreting labour wedge (I)</a:t>
            </a:r>
            <a:endParaRPr lang="en-GB" sz="3200" dirty="0">
              <a:solidFill>
                <a:srgbClr val="FF0000"/>
              </a:solidFill>
            </a:endParaRPr>
          </a:p>
        </p:txBody>
      </p:sp>
      <p:sp>
        <p:nvSpPr>
          <p:cNvPr id="3" name="Content Placeholder 2"/>
          <p:cNvSpPr>
            <a:spLocks noGrp="1"/>
          </p:cNvSpPr>
          <p:nvPr>
            <p:ph idx="1"/>
          </p:nvPr>
        </p:nvSpPr>
        <p:spPr/>
        <p:txBody>
          <a:bodyPr/>
          <a:lstStyle/>
          <a:p>
            <a:pPr algn="just"/>
            <a:r>
              <a:rPr lang="en-GB" sz="1800" dirty="0" smtClean="0"/>
              <a:t>Hall (1997) argues labour wedge reflects frictions that lead households to spend a long time on non-market activities. </a:t>
            </a:r>
          </a:p>
          <a:p>
            <a:pPr algn="just"/>
            <a:endParaRPr lang="en-GB" dirty="0"/>
          </a:p>
          <a:p>
            <a:pPr marL="0" indent="0" algn="just">
              <a:buNone/>
            </a:pPr>
            <a:endParaRPr lang="en-GB" dirty="0"/>
          </a:p>
        </p:txBody>
      </p:sp>
      <p:pic>
        <p:nvPicPr>
          <p:cNvPr id="4" name="Picture 3" descr="Macintosh HD:Users:leonardkukic:Documents:LSE PhD:Work files:Papers:Paper 2, Aggregate growth:Selected figures:figure_6.eps"/>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590800"/>
            <a:ext cx="5721985" cy="3733800"/>
          </a:xfrm>
          <a:prstGeom prst="rect">
            <a:avLst/>
          </a:prstGeom>
          <a:noFill/>
          <a:ln>
            <a:noFill/>
          </a:ln>
        </p:spPr>
      </p:pic>
    </p:spTree>
    <p:extLst>
      <p:ext uri="{BB962C8B-B14F-4D97-AF65-F5344CB8AC3E}">
        <p14:creationId xmlns:p14="http://schemas.microsoft.com/office/powerpoint/2010/main" val="217898586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Interpreting labour wedge (</a:t>
            </a:r>
            <a:r>
              <a:rPr lang="en-GB" dirty="0" smtClean="0">
                <a:solidFill>
                  <a:srgbClr val="FF0000"/>
                </a:solidFill>
              </a:rPr>
              <a:t>II)</a:t>
            </a:r>
            <a:endParaRPr lang="en-GB" dirty="0"/>
          </a:p>
        </p:txBody>
      </p:sp>
      <p:sp>
        <p:nvSpPr>
          <p:cNvPr id="3" name="Content Placeholder 2"/>
          <p:cNvSpPr>
            <a:spLocks noGrp="1"/>
          </p:cNvSpPr>
          <p:nvPr>
            <p:ph idx="1"/>
          </p:nvPr>
        </p:nvSpPr>
        <p:spPr/>
        <p:txBody>
          <a:bodyPr>
            <a:normAutofit lnSpcReduction="10000"/>
          </a:bodyPr>
          <a:lstStyle/>
          <a:p>
            <a:pPr algn="just"/>
            <a:r>
              <a:rPr lang="en-GB" dirty="0" smtClean="0"/>
              <a:t>Mismatch between total hours worked and the working age population reflected in increasing unemployment. </a:t>
            </a:r>
          </a:p>
          <a:p>
            <a:pPr marL="0" indent="0">
              <a:buNone/>
            </a:pPr>
            <a:endParaRPr lang="en-GB" dirty="0" smtClean="0"/>
          </a:p>
          <a:p>
            <a:pPr algn="just"/>
            <a:r>
              <a:rPr lang="en-GB" dirty="0" smtClean="0"/>
              <a:t>Unemployment rate an </a:t>
            </a:r>
            <a:r>
              <a:rPr lang="en-GB" dirty="0"/>
              <a:t>average 8.2 per cent during </a:t>
            </a:r>
            <a:r>
              <a:rPr lang="en-GB" dirty="0" smtClean="0"/>
              <a:t>1967-75, rose </a:t>
            </a:r>
            <a:r>
              <a:rPr lang="en-GB" dirty="0"/>
              <a:t>to an average 12.6 </a:t>
            </a:r>
            <a:r>
              <a:rPr lang="en-GB" dirty="0" err="1" smtClean="0"/>
              <a:t>percent</a:t>
            </a:r>
            <a:r>
              <a:rPr lang="en-GB" dirty="0" smtClean="0"/>
              <a:t> </a:t>
            </a:r>
            <a:r>
              <a:rPr lang="en-GB" dirty="0"/>
              <a:t>during 1976-</a:t>
            </a:r>
            <a:r>
              <a:rPr lang="en-GB" dirty="0" smtClean="0"/>
              <a:t>87.</a:t>
            </a:r>
          </a:p>
          <a:p>
            <a:pPr algn="just"/>
            <a:endParaRPr lang="en-GB" dirty="0"/>
          </a:p>
          <a:p>
            <a:pPr algn="just"/>
            <a:r>
              <a:rPr lang="en-GB" dirty="0" smtClean="0"/>
              <a:t>Migration patterns not helpful. </a:t>
            </a:r>
            <a:endParaRPr lang="en-GB" dirty="0"/>
          </a:p>
        </p:txBody>
      </p:sp>
    </p:spTree>
    <p:extLst>
      <p:ext uri="{BB962C8B-B14F-4D97-AF65-F5344CB8AC3E}">
        <p14:creationId xmlns:p14="http://schemas.microsoft.com/office/powerpoint/2010/main" val="316293777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Interpreting labour wedge (</a:t>
            </a:r>
            <a:r>
              <a:rPr lang="en-GB" dirty="0" smtClean="0">
                <a:solidFill>
                  <a:srgbClr val="FF0000"/>
                </a:solidFill>
              </a:rPr>
              <a:t>III)</a:t>
            </a:r>
            <a:endParaRPr lang="en-GB" dirty="0"/>
          </a:p>
        </p:txBody>
      </p:sp>
      <p:sp>
        <p:nvSpPr>
          <p:cNvPr id="3" name="Content Placeholder 2"/>
          <p:cNvSpPr>
            <a:spLocks noGrp="1"/>
          </p:cNvSpPr>
          <p:nvPr>
            <p:ph idx="1"/>
          </p:nvPr>
        </p:nvSpPr>
        <p:spPr/>
        <p:txBody>
          <a:bodyPr>
            <a:normAutofit fontScale="92500" lnSpcReduction="20000"/>
          </a:bodyPr>
          <a:lstStyle/>
          <a:p>
            <a:pPr algn="just"/>
            <a:r>
              <a:rPr lang="en-GB" dirty="0" smtClean="0"/>
              <a:t>Chari et al. (2007) argue that labour wedge can reflect distortions caused by monetary contraction (deflation) and trade unions (nominal wage rigidity). </a:t>
            </a:r>
          </a:p>
          <a:p>
            <a:endParaRPr lang="en-GB" dirty="0"/>
          </a:p>
          <a:p>
            <a:pPr algn="just"/>
            <a:r>
              <a:rPr lang="en-GB" dirty="0" smtClean="0"/>
              <a:t>In Yugoslavia during 1980s, real money balances halved (</a:t>
            </a:r>
            <a:r>
              <a:rPr lang="en-GB" dirty="0"/>
              <a:t>Bradley and Smith, </a:t>
            </a:r>
            <a:r>
              <a:rPr lang="en-GB" dirty="0" smtClean="0"/>
              <a:t>1991).</a:t>
            </a:r>
          </a:p>
          <a:p>
            <a:pPr algn="just"/>
            <a:endParaRPr lang="en-GB" dirty="0"/>
          </a:p>
          <a:p>
            <a:pPr algn="just"/>
            <a:r>
              <a:rPr lang="en-GB" dirty="0"/>
              <a:t>L</a:t>
            </a:r>
            <a:r>
              <a:rPr lang="en-GB" dirty="0" smtClean="0"/>
              <a:t>abour managed firms under-invested, to pay out high(</a:t>
            </a:r>
            <a:r>
              <a:rPr lang="en-GB" dirty="0" err="1" smtClean="0"/>
              <a:t>er</a:t>
            </a:r>
            <a:r>
              <a:rPr lang="en-GB" dirty="0" smtClean="0"/>
              <a:t>) wages (</a:t>
            </a:r>
            <a:r>
              <a:rPr lang="en-GB" dirty="0" err="1" smtClean="0"/>
              <a:t>Estrin</a:t>
            </a:r>
            <a:r>
              <a:rPr lang="en-GB" dirty="0" smtClean="0"/>
              <a:t>, 1983). </a:t>
            </a:r>
            <a:endParaRPr lang="en-GB" dirty="0"/>
          </a:p>
        </p:txBody>
      </p:sp>
    </p:spTree>
    <p:extLst>
      <p:ext uri="{BB962C8B-B14F-4D97-AF65-F5344CB8AC3E}">
        <p14:creationId xmlns:p14="http://schemas.microsoft.com/office/powerpoint/2010/main" val="205655355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Introduction (II)</a:t>
            </a:r>
            <a:endParaRPr lang="en-GB"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lgn="just"/>
            <a:r>
              <a:rPr lang="en-GB" dirty="0" smtClean="0"/>
              <a:t>Failure of planned economies mostly attributed to embedded inefficiencies. </a:t>
            </a:r>
          </a:p>
          <a:p>
            <a:endParaRPr lang="en-GB" dirty="0" smtClean="0"/>
          </a:p>
          <a:p>
            <a:pPr algn="just"/>
            <a:r>
              <a:rPr lang="en-GB" dirty="0" smtClean="0"/>
              <a:t>Doom argument: Employers and employees faced poor incentives since property was state owned (</a:t>
            </a:r>
            <a:r>
              <a:rPr lang="en-GB" dirty="0" err="1" smtClean="0"/>
              <a:t>Bardhan</a:t>
            </a:r>
            <a:r>
              <a:rPr lang="en-GB" dirty="0" smtClean="0"/>
              <a:t> and Roemer, 1993).</a:t>
            </a:r>
          </a:p>
          <a:p>
            <a:endParaRPr lang="en-GB" dirty="0" smtClean="0"/>
          </a:p>
          <a:p>
            <a:pPr algn="just"/>
            <a:r>
              <a:rPr lang="en-GB" dirty="0" smtClean="0"/>
              <a:t>Nuanced argument: performance was relatively OK during mass production technology of the 1950s/1960s. But bad with onset of flexible production technologies during late 1970s (</a:t>
            </a:r>
            <a:r>
              <a:rPr lang="en-GB" dirty="0" err="1"/>
              <a:t>Broadberry</a:t>
            </a:r>
            <a:r>
              <a:rPr lang="en-GB" dirty="0"/>
              <a:t> and </a:t>
            </a:r>
            <a:r>
              <a:rPr lang="en-GB" dirty="0" smtClean="0"/>
              <a:t>Klein, 2011) . </a:t>
            </a:r>
            <a:endParaRPr lang="en-GB" dirty="0"/>
          </a:p>
        </p:txBody>
      </p:sp>
    </p:spTree>
    <p:extLst>
      <p:ext uri="{BB962C8B-B14F-4D97-AF65-F5344CB8AC3E}">
        <p14:creationId xmlns:p14="http://schemas.microsoft.com/office/powerpoint/2010/main" val="265225759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solidFill>
                  <a:srgbClr val="FF0000"/>
                </a:solidFill>
              </a:rPr>
              <a:t>Interpreting labour wedge (</a:t>
            </a:r>
            <a:r>
              <a:rPr lang="en-GB" sz="2800" dirty="0" smtClean="0">
                <a:solidFill>
                  <a:srgbClr val="FF0000"/>
                </a:solidFill>
              </a:rPr>
              <a:t>IV): </a:t>
            </a:r>
            <a:r>
              <a:rPr lang="en-GB" sz="2800" dirty="0" smtClean="0"/>
              <a:t>Unit wage cost in efficiency units</a:t>
            </a:r>
            <a:endParaRPr lang="en-GB"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009297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990600" y="6096000"/>
            <a:ext cx="7772400" cy="600164"/>
          </a:xfrm>
          <a:prstGeom prst="rect">
            <a:avLst/>
          </a:prstGeom>
          <a:noFill/>
        </p:spPr>
        <p:txBody>
          <a:bodyPr wrap="square" rtlCol="0">
            <a:spAutoFit/>
          </a:bodyPr>
          <a:lstStyle/>
          <a:p>
            <a:pPr algn="just"/>
            <a:r>
              <a:rPr lang="en-GB" sz="1100" dirty="0" smtClean="0"/>
              <a:t>Note: Unit wage cost is the ratio of the wage per worker to the GDP per efficiency unit of labour (labour productivity augmented by technology). For each year, the said ratio is divided by the same ratio of 1952. Wage rate has been deflated using the official output deflator. </a:t>
            </a:r>
            <a:endParaRPr lang="en-GB" sz="1100" dirty="0"/>
          </a:p>
        </p:txBody>
      </p:sp>
    </p:spTree>
    <p:extLst>
      <p:ext uri="{BB962C8B-B14F-4D97-AF65-F5344CB8AC3E}">
        <p14:creationId xmlns:p14="http://schemas.microsoft.com/office/powerpoint/2010/main" val="144093008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solidFill>
                  <a:srgbClr val="FF0000"/>
                </a:solidFill>
              </a:rPr>
              <a:t>Interpreting labour wedge </a:t>
            </a:r>
            <a:r>
              <a:rPr lang="en-GB" sz="3200" dirty="0" smtClean="0">
                <a:solidFill>
                  <a:srgbClr val="FF0000"/>
                </a:solidFill>
              </a:rPr>
              <a:t>(V</a:t>
            </a:r>
            <a:r>
              <a:rPr lang="en-GB" sz="3200" dirty="0">
                <a:solidFill>
                  <a:srgbClr val="FF0000"/>
                </a:solidFill>
              </a:rPr>
              <a:t>): </a:t>
            </a:r>
            <a:r>
              <a:rPr lang="en-GB" sz="3200" dirty="0" smtClean="0"/>
              <a:t>Labour </a:t>
            </a:r>
            <a:r>
              <a:rPr lang="en-GB" sz="3200" dirty="0"/>
              <a:t>unrest in Yugoslavia, 1958-89</a:t>
            </a:r>
          </a:p>
        </p:txBody>
      </p:sp>
      <p:graphicFrame>
        <p:nvGraphicFramePr>
          <p:cNvPr id="8" name="Object 7"/>
          <p:cNvGraphicFramePr>
            <a:graphicFrameLocks noChangeAspect="1"/>
          </p:cNvGraphicFramePr>
          <p:nvPr>
            <p:extLst>
              <p:ext uri="{D42A27DB-BD31-4B8C-83A1-F6EECF244321}">
                <p14:modId xmlns:p14="http://schemas.microsoft.com/office/powerpoint/2010/main" val="3329815620"/>
              </p:ext>
            </p:extLst>
          </p:nvPr>
        </p:nvGraphicFramePr>
        <p:xfrm>
          <a:off x="609600" y="1447800"/>
          <a:ext cx="8153400" cy="4876800"/>
        </p:xfrm>
        <a:graphic>
          <a:graphicData uri="http://schemas.openxmlformats.org/presentationml/2006/ole">
            <mc:AlternateContent xmlns:mc="http://schemas.openxmlformats.org/markup-compatibility/2006">
              <mc:Choice xmlns:v="urn:schemas-microsoft-com:vml" Requires="v">
                <p:oleObj spid="_x0000_s1080" name="Document" r:id="rId3" imgW="5873421" imgH="3009801" progId="Word.Document.12">
                  <p:embed/>
                </p:oleObj>
              </mc:Choice>
              <mc:Fallback>
                <p:oleObj name="Document" r:id="rId3" imgW="5873421" imgH="3009801" progId="Word.Document.12">
                  <p:embed/>
                  <p:pic>
                    <p:nvPicPr>
                      <p:cNvPr id="0" name=""/>
                      <p:cNvPicPr/>
                      <p:nvPr/>
                    </p:nvPicPr>
                    <p:blipFill>
                      <a:blip r:embed="rId4"/>
                      <a:stretch>
                        <a:fillRect/>
                      </a:stretch>
                    </p:blipFill>
                    <p:spPr>
                      <a:xfrm>
                        <a:off x="609600" y="1447800"/>
                        <a:ext cx="8153400" cy="4876800"/>
                      </a:xfrm>
                      <a:prstGeom prst="rect">
                        <a:avLst/>
                      </a:prstGeom>
                    </p:spPr>
                  </p:pic>
                </p:oleObj>
              </mc:Fallback>
            </mc:AlternateContent>
          </a:graphicData>
        </a:graphic>
      </p:graphicFrame>
      <p:sp>
        <p:nvSpPr>
          <p:cNvPr id="10" name="Rectangle 9"/>
          <p:cNvSpPr/>
          <p:nvPr/>
        </p:nvSpPr>
        <p:spPr>
          <a:xfrm>
            <a:off x="1447800" y="5791200"/>
            <a:ext cx="6553200" cy="646331"/>
          </a:xfrm>
          <a:prstGeom prst="rect">
            <a:avLst/>
          </a:prstGeom>
        </p:spPr>
        <p:txBody>
          <a:bodyPr wrap="square">
            <a:spAutoFit/>
          </a:bodyPr>
          <a:lstStyle/>
          <a:p>
            <a:r>
              <a:rPr lang="en-US" sz="1200" dirty="0"/>
              <a:t>Note: *1980 to 1989 shows data for Slovenia, a member republic of Yugoslavia.</a:t>
            </a:r>
            <a:endParaRPr lang="en-GB" sz="1200" dirty="0"/>
          </a:p>
          <a:p>
            <a:r>
              <a:rPr lang="en-US" sz="1200" dirty="0"/>
              <a:t>Source: </a:t>
            </a:r>
            <a:r>
              <a:rPr lang="en-US" sz="1200" dirty="0" err="1"/>
              <a:t>Stanojevic</a:t>
            </a:r>
            <a:r>
              <a:rPr lang="en-US" sz="1200" dirty="0"/>
              <a:t>́ (2003) for the frequency of strikes; </a:t>
            </a:r>
            <a:r>
              <a:rPr lang="en-US" sz="1200" dirty="0" err="1"/>
              <a:t>Jovanov</a:t>
            </a:r>
            <a:r>
              <a:rPr lang="en-US" sz="1200" dirty="0"/>
              <a:t> (1989) for the number of strikes and the number of workers involved; </a:t>
            </a:r>
            <a:r>
              <a:rPr lang="en-US" sz="1200" dirty="0" err="1"/>
              <a:t>Lowinger</a:t>
            </a:r>
            <a:r>
              <a:rPr lang="en-US" sz="1200" dirty="0"/>
              <a:t> (2009) for media reporting of strikes</a:t>
            </a:r>
            <a:endParaRPr lang="en-GB" sz="1200" dirty="0"/>
          </a:p>
        </p:txBody>
      </p:sp>
    </p:spTree>
    <p:extLst>
      <p:ext uri="{BB962C8B-B14F-4D97-AF65-F5344CB8AC3E}">
        <p14:creationId xmlns:p14="http://schemas.microsoft.com/office/powerpoint/2010/main" val="262983179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smtClean="0">
                <a:solidFill>
                  <a:srgbClr val="FF0000"/>
                </a:solidFill>
              </a:rPr>
              <a:t>Results (I): </a:t>
            </a:r>
            <a:r>
              <a:rPr lang="en-GB" sz="2400" b="1" dirty="0">
                <a:solidFill>
                  <a:srgbClr val="FF0000"/>
                </a:solidFill>
              </a:rPr>
              <a:t>The contribution of wedges to economic </a:t>
            </a:r>
            <a:r>
              <a:rPr lang="en-GB" sz="2400" b="1" dirty="0" smtClean="0">
                <a:solidFill>
                  <a:srgbClr val="FF0000"/>
                </a:solidFill>
              </a:rPr>
              <a:t>growth </a:t>
            </a:r>
            <a:endParaRPr lang="en-GB" sz="2400" dirty="0">
              <a:solidFill>
                <a:srgbClr val="FF0000"/>
              </a:solidFill>
            </a:endParaRPr>
          </a:p>
        </p:txBody>
      </p:sp>
      <p:graphicFrame>
        <p:nvGraphicFramePr>
          <p:cNvPr id="13" name="Object 12"/>
          <p:cNvGraphicFramePr>
            <a:graphicFrameLocks noChangeAspect="1"/>
          </p:cNvGraphicFramePr>
          <p:nvPr>
            <p:extLst>
              <p:ext uri="{D42A27DB-BD31-4B8C-83A1-F6EECF244321}">
                <p14:modId xmlns:p14="http://schemas.microsoft.com/office/powerpoint/2010/main" val="2609472830"/>
              </p:ext>
            </p:extLst>
          </p:nvPr>
        </p:nvGraphicFramePr>
        <p:xfrm>
          <a:off x="1676400" y="1447800"/>
          <a:ext cx="5873750" cy="5546725"/>
        </p:xfrm>
        <a:graphic>
          <a:graphicData uri="http://schemas.openxmlformats.org/presentationml/2006/ole">
            <mc:AlternateContent xmlns:mc="http://schemas.openxmlformats.org/markup-compatibility/2006">
              <mc:Choice xmlns:v="urn:schemas-microsoft-com:vml" Requires="v">
                <p:oleObj spid="_x0000_s2104" name="Document" r:id="rId3" imgW="5873421" imgH="5545940" progId="Word.Document.12">
                  <p:embed/>
                </p:oleObj>
              </mc:Choice>
              <mc:Fallback>
                <p:oleObj name="Document" r:id="rId3" imgW="5873421" imgH="5545940" progId="Word.Document.12">
                  <p:embed/>
                  <p:pic>
                    <p:nvPicPr>
                      <p:cNvPr id="0" name=""/>
                      <p:cNvPicPr/>
                      <p:nvPr/>
                    </p:nvPicPr>
                    <p:blipFill>
                      <a:blip r:embed="rId4"/>
                      <a:stretch>
                        <a:fillRect/>
                      </a:stretch>
                    </p:blipFill>
                    <p:spPr>
                      <a:xfrm>
                        <a:off x="1676400" y="1447800"/>
                        <a:ext cx="5873750" cy="5546725"/>
                      </a:xfrm>
                      <a:prstGeom prst="rect">
                        <a:avLst/>
                      </a:prstGeom>
                    </p:spPr>
                  </p:pic>
                </p:oleObj>
              </mc:Fallback>
            </mc:AlternateContent>
          </a:graphicData>
        </a:graphic>
      </p:graphicFrame>
    </p:spTree>
    <p:extLst>
      <p:ext uri="{BB962C8B-B14F-4D97-AF65-F5344CB8AC3E}">
        <p14:creationId xmlns:p14="http://schemas.microsoft.com/office/powerpoint/2010/main" val="9513364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a:solidFill>
                  <a:srgbClr val="FF0000"/>
                </a:solidFill>
              </a:rPr>
              <a:t>Results (</a:t>
            </a:r>
            <a:r>
              <a:rPr lang="en-GB" sz="2400" b="1" dirty="0" smtClean="0">
                <a:solidFill>
                  <a:srgbClr val="FF0000"/>
                </a:solidFill>
              </a:rPr>
              <a:t>II): </a:t>
            </a:r>
            <a:r>
              <a:rPr lang="en-GB" sz="2400" dirty="0" smtClean="0"/>
              <a:t>The </a:t>
            </a:r>
            <a:r>
              <a:rPr lang="en-GB" sz="2400" dirty="0"/>
              <a:t>actual evolution of GDP per capita versus the counterfactual evolution of it (without TFP), 1952-89</a:t>
            </a:r>
          </a:p>
        </p:txBody>
      </p:sp>
      <p:pic>
        <p:nvPicPr>
          <p:cNvPr id="4" name="Content Placeholder 3" descr="Macintosh HD:Users:leonardkukic:Documents:LSE PhD:Work files:Papers:Paper 2, Aggregate growth:Selected Matlab figures:figure_7.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0" y="1447800"/>
            <a:ext cx="6039792" cy="4525963"/>
          </a:xfrm>
          <a:prstGeom prst="rect">
            <a:avLst/>
          </a:prstGeom>
          <a:noFill/>
          <a:ln>
            <a:noFill/>
          </a:ln>
        </p:spPr>
      </p:pic>
      <p:sp>
        <p:nvSpPr>
          <p:cNvPr id="5" name="Rectangle 4"/>
          <p:cNvSpPr/>
          <p:nvPr/>
        </p:nvSpPr>
        <p:spPr>
          <a:xfrm>
            <a:off x="2377289" y="6019800"/>
            <a:ext cx="4572000" cy="600164"/>
          </a:xfrm>
          <a:prstGeom prst="rect">
            <a:avLst/>
          </a:prstGeom>
        </p:spPr>
        <p:txBody>
          <a:bodyPr>
            <a:spAutoFit/>
          </a:bodyPr>
          <a:lstStyle/>
          <a:p>
            <a:pPr algn="just"/>
            <a:r>
              <a:rPr lang="en-US" sz="1100" dirty="0"/>
              <a:t>Notes: The 1952 level of GDP per working age person is indexed to 100. If the two lines move in parallel, it means that the combined capital, </a:t>
            </a:r>
            <a:r>
              <a:rPr lang="en-US" sz="1100" dirty="0" err="1"/>
              <a:t>labour</a:t>
            </a:r>
            <a:r>
              <a:rPr lang="en-US" sz="1100" dirty="0"/>
              <a:t> and income wedges are responsible for most of economic growth.</a:t>
            </a:r>
            <a:endParaRPr lang="en-GB" sz="1100" dirty="0"/>
          </a:p>
        </p:txBody>
      </p:sp>
    </p:spTree>
    <p:extLst>
      <p:ext uri="{BB962C8B-B14F-4D97-AF65-F5344CB8AC3E}">
        <p14:creationId xmlns:p14="http://schemas.microsoft.com/office/powerpoint/2010/main" val="330465381"/>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b="1" dirty="0">
                <a:solidFill>
                  <a:srgbClr val="FF0000"/>
                </a:solidFill>
              </a:rPr>
              <a:t>Results (</a:t>
            </a:r>
            <a:r>
              <a:rPr lang="en-GB" sz="2400" b="1" dirty="0" smtClean="0">
                <a:solidFill>
                  <a:srgbClr val="FF0000"/>
                </a:solidFill>
              </a:rPr>
              <a:t>III): </a:t>
            </a:r>
            <a:r>
              <a:rPr lang="en-US" sz="2400" dirty="0" smtClean="0"/>
              <a:t>Simulations </a:t>
            </a:r>
            <a:r>
              <a:rPr lang="en-US" sz="2400" dirty="0"/>
              <a:t>of GDP per working age person versus the actual GDP per working age </a:t>
            </a:r>
            <a:r>
              <a:rPr lang="en-US" sz="2400" dirty="0" smtClean="0"/>
              <a:t>person, </a:t>
            </a:r>
            <a:r>
              <a:rPr lang="en-US" sz="2400" dirty="0"/>
              <a:t>1952-89</a:t>
            </a:r>
            <a:r>
              <a:rPr lang="en-GB" sz="2400" dirty="0"/>
              <a:t/>
            </a:r>
            <a:br>
              <a:rPr lang="en-GB" sz="2400" dirty="0"/>
            </a:br>
            <a:endParaRPr lang="en-GB" sz="2400" dirty="0"/>
          </a:p>
        </p:txBody>
      </p:sp>
      <p:pic>
        <p:nvPicPr>
          <p:cNvPr id="4" name="Content Placeholder 3" descr="Macintosh HD:Users:leonardkukic:Documents:LSE PhD:Work files:Papers:Paper 2, Aggregate growth:Selected Matlab figures:figure_8.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3626227811"/>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Conclusion (I)</a:t>
            </a:r>
            <a:endParaRPr lang="en-GB"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r>
              <a:rPr lang="en-GB" dirty="0" smtClean="0"/>
              <a:t>I hope I had filled a knowledge void.</a:t>
            </a:r>
          </a:p>
          <a:p>
            <a:endParaRPr lang="en-GB" dirty="0"/>
          </a:p>
          <a:p>
            <a:r>
              <a:rPr lang="en-GB" dirty="0" smtClean="0"/>
              <a:t>TFP became more important. </a:t>
            </a:r>
          </a:p>
          <a:p>
            <a:pPr marL="0" indent="0">
              <a:buNone/>
            </a:pPr>
            <a:r>
              <a:rPr lang="en-GB" dirty="0" smtClean="0"/>
              <a:t>Reconciles conflicting finding in the literature.</a:t>
            </a:r>
          </a:p>
          <a:p>
            <a:pPr marL="0" indent="0">
              <a:buNone/>
            </a:pPr>
            <a:endParaRPr lang="en-GB" dirty="0"/>
          </a:p>
          <a:p>
            <a:r>
              <a:rPr lang="en-GB" dirty="0" smtClean="0"/>
              <a:t>Labour frictions were the most important drag on growth.</a:t>
            </a:r>
          </a:p>
          <a:p>
            <a:pPr marL="0" indent="0">
              <a:buNone/>
            </a:pPr>
            <a:r>
              <a:rPr lang="en-GB" dirty="0" smtClean="0"/>
              <a:t>Reconfirms older findings.</a:t>
            </a:r>
          </a:p>
          <a:p>
            <a:pPr marL="0" indent="0">
              <a:buNone/>
            </a:pPr>
            <a:endParaRPr lang="en-GB" dirty="0"/>
          </a:p>
          <a:p>
            <a:r>
              <a:rPr lang="en-GB" dirty="0" smtClean="0"/>
              <a:t>Natural step forward:</a:t>
            </a:r>
          </a:p>
          <a:p>
            <a:pPr marL="0" indent="0">
              <a:buNone/>
            </a:pPr>
            <a:r>
              <a:rPr lang="en-GB" dirty="0" smtClean="0"/>
              <a:t>Determine the quantitative causality between policies and TFP and labour frictions.</a:t>
            </a:r>
          </a:p>
          <a:p>
            <a:pPr marL="0" indent="0">
              <a:buNone/>
            </a:pPr>
            <a:endParaRPr lang="en-GB" dirty="0"/>
          </a:p>
        </p:txBody>
      </p:sp>
    </p:spTree>
    <p:extLst>
      <p:ext uri="{BB962C8B-B14F-4D97-AF65-F5344CB8AC3E}">
        <p14:creationId xmlns:p14="http://schemas.microsoft.com/office/powerpoint/2010/main" val="339175109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Conclusion (</a:t>
            </a:r>
            <a:r>
              <a:rPr lang="en-GB" dirty="0" smtClean="0">
                <a:solidFill>
                  <a:srgbClr val="FF0000"/>
                </a:solidFill>
              </a:rPr>
              <a:t>II)</a:t>
            </a:r>
            <a:endParaRPr lang="en-GB" dirty="0"/>
          </a:p>
        </p:txBody>
      </p:sp>
      <p:sp>
        <p:nvSpPr>
          <p:cNvPr id="3" name="Content Placeholder 2"/>
          <p:cNvSpPr>
            <a:spLocks noGrp="1"/>
          </p:cNvSpPr>
          <p:nvPr>
            <p:ph idx="1"/>
          </p:nvPr>
        </p:nvSpPr>
        <p:spPr/>
        <p:txBody>
          <a:bodyPr>
            <a:normAutofit fontScale="77500" lnSpcReduction="20000"/>
          </a:bodyPr>
          <a:lstStyle/>
          <a:p>
            <a:r>
              <a:rPr lang="en-GB" dirty="0"/>
              <a:t>For TFP, trade might have been important.</a:t>
            </a:r>
          </a:p>
          <a:p>
            <a:pPr marL="0" indent="0">
              <a:buNone/>
            </a:pPr>
            <a:endParaRPr lang="en-GB" dirty="0"/>
          </a:p>
          <a:p>
            <a:pPr algn="just"/>
            <a:r>
              <a:rPr lang="en-GB" dirty="0"/>
              <a:t>More research needed to understand the incentive/ability of households to provide work effort.</a:t>
            </a:r>
          </a:p>
          <a:p>
            <a:pPr marL="0" indent="0">
              <a:buNone/>
            </a:pPr>
            <a:r>
              <a:rPr lang="en-GB" dirty="0"/>
              <a:t>Largely ignored so far.</a:t>
            </a:r>
          </a:p>
          <a:p>
            <a:pPr marL="0" indent="0">
              <a:buNone/>
            </a:pPr>
            <a:endParaRPr lang="en-GB" dirty="0"/>
          </a:p>
          <a:p>
            <a:pPr algn="just"/>
            <a:r>
              <a:rPr lang="en-GB" dirty="0" smtClean="0"/>
              <a:t>Wages, driven by behaviour of labour-managed firms, </a:t>
            </a:r>
            <a:r>
              <a:rPr lang="en-GB" dirty="0"/>
              <a:t>might had led to deterioration of labour wedge in the 1960s and the 1970s, but not the 1980s</a:t>
            </a:r>
            <a:r>
              <a:rPr lang="en-GB" dirty="0" smtClean="0"/>
              <a:t>.</a:t>
            </a:r>
          </a:p>
          <a:p>
            <a:endParaRPr lang="en-GB" dirty="0"/>
          </a:p>
          <a:p>
            <a:pPr algn="just"/>
            <a:r>
              <a:rPr lang="en-GB" dirty="0"/>
              <a:t>Unemployment, and </a:t>
            </a:r>
            <a:r>
              <a:rPr lang="en-GB" dirty="0" smtClean="0"/>
              <a:t>potentially labour unrest, </a:t>
            </a:r>
            <a:r>
              <a:rPr lang="en-GB" dirty="0"/>
              <a:t>seem </a:t>
            </a:r>
            <a:r>
              <a:rPr lang="en-GB" dirty="0" smtClean="0"/>
              <a:t>important for the 1980s. </a:t>
            </a:r>
            <a:endParaRPr lang="en-GB" dirty="0"/>
          </a:p>
          <a:p>
            <a:endParaRPr lang="en-GB" dirty="0"/>
          </a:p>
        </p:txBody>
      </p:sp>
    </p:spTree>
    <p:extLst>
      <p:ext uri="{BB962C8B-B14F-4D97-AF65-F5344CB8AC3E}">
        <p14:creationId xmlns:p14="http://schemas.microsoft.com/office/powerpoint/2010/main" val="3994916267"/>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Appendix slides</a:t>
            </a:r>
            <a:endParaRPr lang="en-GB" dirty="0">
              <a:solidFill>
                <a:srgbClr val="FF0000"/>
              </a:solidFill>
            </a:endParaRPr>
          </a:p>
        </p:txBody>
      </p:sp>
      <p:sp>
        <p:nvSpPr>
          <p:cNvPr id="3" name="Content Placeholder 2"/>
          <p:cNvSpPr>
            <a:spLocks noGrp="1"/>
          </p:cNvSpPr>
          <p:nvPr>
            <p:ph idx="1"/>
          </p:nvPr>
        </p:nvSpPr>
        <p:spPr/>
        <p:txBody>
          <a:bodyPr/>
          <a:lstStyle/>
          <a:p>
            <a:pPr algn="ctr"/>
            <a:endParaRPr lang="en-GB" dirty="0"/>
          </a:p>
        </p:txBody>
      </p:sp>
    </p:spTree>
    <p:extLst>
      <p:ext uri="{BB962C8B-B14F-4D97-AF65-F5344CB8AC3E}">
        <p14:creationId xmlns:p14="http://schemas.microsoft.com/office/powerpoint/2010/main" val="378946005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noAutofit/>
          </a:bodyPr>
          <a:lstStyle/>
          <a:p>
            <a:r>
              <a:rPr lang="en-GB" sz="3200" u="sng" dirty="0" smtClean="0"/>
              <a:t>Baseline wedges</a:t>
            </a:r>
            <a:r>
              <a:rPr lang="en-GB" sz="3200" dirty="0" smtClean="0"/>
              <a:t>: </a:t>
            </a:r>
            <a:r>
              <a:rPr lang="en-US" sz="3200" dirty="0"/>
              <a:t>Simulations of GDP per working age person versus the actual GDP per working age person, 1952-89</a:t>
            </a:r>
            <a:endParaRPr lang="en-GB" sz="3200" dirty="0"/>
          </a:p>
        </p:txBody>
      </p:sp>
      <p:pic>
        <p:nvPicPr>
          <p:cNvPr id="4" name="Content Placeholder 3" descr="Macintosh HD:Users:leonardkukic:Documents:LSE PhD:Work files:Papers:Paper 2, Aggregate growth:Selected Matlab figures:Appendix:baseline_wedges.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19337010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t>Baseline wedges</a:t>
            </a:r>
            <a:r>
              <a:rPr lang="en-GB" dirty="0" smtClean="0"/>
              <a:t>: Actual and simulated I/Y, 1952-89</a:t>
            </a:r>
            <a:endParaRPr lang="en-GB" dirty="0"/>
          </a:p>
        </p:txBody>
      </p:sp>
      <p:pic>
        <p:nvPicPr>
          <p:cNvPr id="4" name="Content Placeholder 3" descr="Macintosh HD:Users:leonardkukic:Documents:LSE PhD:Work files:Papers:Paper 2, Aggregate growth:Selected Matlab figures:Appendix:baseline_I/Y.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21988021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Motivation (I)</a:t>
            </a:r>
            <a:endParaRPr lang="en-GB"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r>
              <a:rPr lang="en-GB" dirty="0" smtClean="0"/>
              <a:t>Existing literature suffers from two problems.</a:t>
            </a:r>
          </a:p>
          <a:p>
            <a:pPr marL="0" indent="0">
              <a:buNone/>
            </a:pPr>
            <a:endParaRPr lang="en-GB" dirty="0" smtClean="0"/>
          </a:p>
          <a:p>
            <a:r>
              <a:rPr lang="en-GB" u="sng" dirty="0" smtClean="0"/>
              <a:t>1</a:t>
            </a:r>
            <a:r>
              <a:rPr lang="en-GB" u="sng" baseline="30000" dirty="0" smtClean="0"/>
              <a:t>st</a:t>
            </a:r>
            <a:r>
              <a:rPr lang="en-GB" u="sng" dirty="0" smtClean="0"/>
              <a:t> Problem</a:t>
            </a:r>
            <a:r>
              <a:rPr lang="en-GB" dirty="0" smtClean="0"/>
              <a:t>: Excessive focus on Soviet Union.</a:t>
            </a:r>
          </a:p>
          <a:p>
            <a:r>
              <a:rPr lang="en-GB" dirty="0" smtClean="0"/>
              <a:t>Masks heterogeneity of E. European countries.</a:t>
            </a:r>
          </a:p>
          <a:p>
            <a:endParaRPr lang="en-GB" dirty="0" smtClean="0"/>
          </a:p>
          <a:p>
            <a:r>
              <a:rPr lang="en-GB" dirty="0" smtClean="0"/>
              <a:t>I analyse Yugoslavia.</a:t>
            </a:r>
          </a:p>
          <a:p>
            <a:endParaRPr lang="en-GB" dirty="0"/>
          </a:p>
          <a:p>
            <a:r>
              <a:rPr lang="en-GB" dirty="0" smtClean="0"/>
              <a:t>Yugoslavia was taken as an example of one of fastest growing countries in 1950-70s.</a:t>
            </a:r>
          </a:p>
          <a:p>
            <a:endParaRPr lang="en-GB" dirty="0"/>
          </a:p>
          <a:p>
            <a:pPr algn="just"/>
            <a:r>
              <a:rPr lang="en-GB" dirty="0" smtClean="0"/>
              <a:t>Thus, </a:t>
            </a:r>
            <a:r>
              <a:rPr lang="en-GB" dirty="0" err="1" smtClean="0"/>
              <a:t>Balassa</a:t>
            </a:r>
            <a:r>
              <a:rPr lang="en-GB" dirty="0" smtClean="0"/>
              <a:t> and Bertrand (1970) found Yugoslavia did better than the average of other 9 sample countries, in terms of output and TFP growth.</a:t>
            </a:r>
          </a:p>
          <a:p>
            <a:endParaRPr lang="en-GB" dirty="0" smtClean="0"/>
          </a:p>
          <a:p>
            <a:pPr algn="just"/>
            <a:r>
              <a:rPr lang="en-GB" dirty="0" smtClean="0"/>
              <a:t>In AER, </a:t>
            </a:r>
            <a:r>
              <a:rPr lang="en-GB" dirty="0" err="1" smtClean="0"/>
              <a:t>Horvat</a:t>
            </a:r>
            <a:r>
              <a:rPr lang="en-GB" dirty="0" smtClean="0"/>
              <a:t> (1971) attributed this to Yugoslavia’s decentralised economic system.</a:t>
            </a:r>
            <a:endParaRPr lang="en-GB" dirty="0"/>
          </a:p>
        </p:txBody>
      </p:sp>
    </p:spTree>
    <p:extLst>
      <p:ext uri="{BB962C8B-B14F-4D97-AF65-F5344CB8AC3E}">
        <p14:creationId xmlns:p14="http://schemas.microsoft.com/office/powerpoint/2010/main" val="1921735897"/>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u="sng" dirty="0" smtClean="0"/>
              <a:t>Non-agriculture</a:t>
            </a:r>
            <a:r>
              <a:rPr lang="en-GB" sz="2800" dirty="0" smtClean="0"/>
              <a:t>: The </a:t>
            </a:r>
            <a:r>
              <a:rPr lang="en-GB" sz="2800" dirty="0"/>
              <a:t>actual evolution of </a:t>
            </a:r>
            <a:r>
              <a:rPr lang="en-GB" sz="2800" dirty="0" smtClean="0"/>
              <a:t>Non-agricultural GDP </a:t>
            </a:r>
            <a:r>
              <a:rPr lang="en-GB" sz="2800" dirty="0"/>
              <a:t>per capita versus the counterfactual evolution of it (without TFP), 1952-89</a:t>
            </a:r>
          </a:p>
        </p:txBody>
      </p:sp>
      <p:pic>
        <p:nvPicPr>
          <p:cNvPr id="4" name="Content Placeholder 3" descr="Macintosh HD:Users:leonardkukic:Documents:LSE PhD:Work files:Papers:Paper 2, Aggregate growth:Selected Matlab figures:Appendix:figure_appendix.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1826494208"/>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u="sng" dirty="0" smtClean="0"/>
              <a:t>Data parameters (Beta = 0.93, phi = 4.02)</a:t>
            </a:r>
            <a:r>
              <a:rPr lang="en-GB" sz="2800" dirty="0" smtClean="0"/>
              <a:t>: </a:t>
            </a:r>
            <a:r>
              <a:rPr lang="en-US" sz="2800" dirty="0"/>
              <a:t>Simulations of GDP per working age person versus the actual GDP per working age person, 1952-89</a:t>
            </a:r>
            <a:r>
              <a:rPr lang="en-GB" sz="2800" dirty="0" smtClean="0"/>
              <a:t> </a:t>
            </a:r>
            <a:endParaRPr lang="en-GB" sz="2800" dirty="0"/>
          </a:p>
        </p:txBody>
      </p:sp>
      <p:pic>
        <p:nvPicPr>
          <p:cNvPr id="4" name="Content Placeholder 3" descr="Macintosh HD:Users:leonardkukic:Documents:LSE PhD:Work files:Papers:Paper 2, Aggregate growth:Selected Matlab figures:Appendix:parameters_wedges.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256113138"/>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u="sng" dirty="0"/>
              <a:t>Data parameters (Beta = 0.93, phi = 4.02</a:t>
            </a:r>
            <a:r>
              <a:rPr lang="en-GB" sz="2400" u="sng" dirty="0" smtClean="0"/>
              <a:t>): </a:t>
            </a:r>
            <a:r>
              <a:rPr lang="en-GB" sz="2400" dirty="0"/>
              <a:t>The actual evolution of GDP per capita versus the counterfactual evolution of it (without TFP), 1952-89</a:t>
            </a:r>
          </a:p>
        </p:txBody>
      </p:sp>
      <p:pic>
        <p:nvPicPr>
          <p:cNvPr id="4" name="Content Placeholder 3" descr="Macintosh HD:Users:leonardkukic:Documents:LSE PhD:Work files:Papers:Paper 2, Aggregate growth:Selected Matlab figures:Appendix:parameters_tfp.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1058475990"/>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400" u="sng" dirty="0"/>
              <a:t>Linear leisure </a:t>
            </a:r>
            <a:r>
              <a:rPr lang="en-GB" sz="2400" u="sng" dirty="0" smtClean="0"/>
              <a:t>utility function</a:t>
            </a:r>
            <a:r>
              <a:rPr lang="en-GB" sz="2400" dirty="0" smtClean="0"/>
              <a:t>: </a:t>
            </a:r>
            <a:r>
              <a:rPr lang="en-US" sz="2400" dirty="0"/>
              <a:t>Simulations of GDP per working age person versus the actual GDP per working age person, 1952-89</a:t>
            </a:r>
            <a:r>
              <a:rPr lang="en-GB" sz="2400" dirty="0"/>
              <a:t> </a:t>
            </a:r>
          </a:p>
        </p:txBody>
      </p:sp>
      <p:pic>
        <p:nvPicPr>
          <p:cNvPr id="4" name="Content Placeholder 3" descr="Macintosh HD:Users:leonardkukic:Documents:LSE PhD:Work files:Papers:Paper 2, Aggregate growth:Selected Matlab figures:Appendix:logUtility_wedges.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1615083702"/>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u="sng" dirty="0"/>
              <a:t>Linear leisure </a:t>
            </a:r>
            <a:r>
              <a:rPr lang="en-GB" sz="2800" u="sng" dirty="0" smtClean="0"/>
              <a:t>utility function</a:t>
            </a:r>
            <a:r>
              <a:rPr lang="en-GB" sz="2800" dirty="0" smtClean="0"/>
              <a:t>: </a:t>
            </a:r>
            <a:r>
              <a:rPr lang="en-GB" sz="2800" dirty="0"/>
              <a:t>The actual evolution of GDP per capita versus the counterfactual evolution of it (without TFP), 1952-89</a:t>
            </a:r>
          </a:p>
        </p:txBody>
      </p:sp>
      <p:pic>
        <p:nvPicPr>
          <p:cNvPr id="4" name="Content Placeholder 3" descr="Macintosh HD:Users:leonardkukic:Documents:LSE PhD:Work files:Papers:Paper 2, Aggregate growth:Selected Matlab figures:Appendix:logUtility_tfp.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1196803471"/>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u="sng" dirty="0" smtClean="0"/>
              <a:t>Stone-Geary utility function</a:t>
            </a:r>
            <a:r>
              <a:rPr lang="en-GB" sz="2400" dirty="0" smtClean="0"/>
              <a:t>: </a:t>
            </a:r>
            <a:r>
              <a:rPr lang="en-US" sz="2400" dirty="0"/>
              <a:t>Simulations of GDP per working age person versus the actual GDP per working age person, 1952-89</a:t>
            </a:r>
            <a:r>
              <a:rPr lang="en-GB" sz="2400" dirty="0"/>
              <a:t> </a:t>
            </a:r>
          </a:p>
        </p:txBody>
      </p:sp>
      <p:pic>
        <p:nvPicPr>
          <p:cNvPr id="4" name="Content Placeholder 3" descr="Macintosh HD:Users:leonardkukic:Documents:LSE PhD:Work files:Papers:Paper 2, Aggregate growth:Selected Matlab figures:Appendix:StoneGeary_wedges.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3527825451"/>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u="sng" dirty="0"/>
              <a:t>Stone-Geary utility function </a:t>
            </a:r>
            <a:r>
              <a:rPr lang="en-GB" sz="2400" dirty="0" smtClean="0"/>
              <a:t>: </a:t>
            </a:r>
            <a:r>
              <a:rPr lang="en-GB" sz="2400" dirty="0"/>
              <a:t>The actual evolution of GDP per capita versus the counterfactual evolution of it (without TFP), 1952-89</a:t>
            </a:r>
          </a:p>
        </p:txBody>
      </p:sp>
      <p:pic>
        <p:nvPicPr>
          <p:cNvPr id="4" name="Content Placeholder 3" descr="Macintosh HD:Users:leonardkukic:Documents:LSE PhD:Work files:Papers:Paper 2, Aggregate growth:Selected Matlab figures:Appendix:StoneGeary_tfp.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52104" y="1600200"/>
            <a:ext cx="6039792" cy="4525963"/>
          </a:xfrm>
          <a:prstGeom prst="rect">
            <a:avLst/>
          </a:prstGeom>
          <a:noFill/>
          <a:ln>
            <a:noFill/>
          </a:ln>
        </p:spPr>
      </p:pic>
    </p:spTree>
    <p:extLst>
      <p:ext uri="{BB962C8B-B14F-4D97-AF65-F5344CB8AC3E}">
        <p14:creationId xmlns:p14="http://schemas.microsoft.com/office/powerpoint/2010/main" val="14918352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Motivation (II): </a:t>
            </a:r>
            <a:r>
              <a:rPr lang="en-GB" dirty="0" smtClean="0"/>
              <a:t>1980s</a:t>
            </a:r>
            <a:endParaRPr lang="en-GB" dirty="0">
              <a:solidFill>
                <a:srgbClr val="FF0000"/>
              </a:solidFill>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44086" y="1600200"/>
            <a:ext cx="6655827" cy="4525963"/>
          </a:xfrm>
        </p:spPr>
      </p:pic>
    </p:spTree>
    <p:extLst>
      <p:ext uri="{BB962C8B-B14F-4D97-AF65-F5344CB8AC3E}">
        <p14:creationId xmlns:p14="http://schemas.microsoft.com/office/powerpoint/2010/main" val="259874041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1400" b="1" dirty="0" smtClean="0">
                <a:solidFill>
                  <a:srgbClr val="FF0000"/>
                </a:solidFill>
              </a:rPr>
              <a:t>Motivation (</a:t>
            </a:r>
            <a:r>
              <a:rPr lang="en-GB" sz="1400" b="1" dirty="0" smtClean="0">
                <a:solidFill>
                  <a:srgbClr val="FF0000"/>
                </a:solidFill>
              </a:rPr>
              <a:t>III)</a:t>
            </a:r>
            <a:r>
              <a:rPr lang="en-GB" sz="1400" b="1" dirty="0" smtClean="0">
                <a:solidFill>
                  <a:srgbClr val="FF0000"/>
                </a:solidFill>
              </a:rPr>
              <a:t>: </a:t>
            </a:r>
            <a:r>
              <a:rPr lang="en-GB" sz="1400" b="1" dirty="0" smtClean="0"/>
              <a:t>The </a:t>
            </a:r>
            <a:r>
              <a:rPr lang="en-GB" sz="1400" b="1" dirty="0"/>
              <a:t>evolution of macroeconomic indicators in Yugoslavia and in the U.S., 1952-90.</a:t>
            </a:r>
          </a:p>
        </p:txBody>
      </p:sp>
      <p:pic>
        <p:nvPicPr>
          <p:cNvPr id="4" name="Content Placeholder 3" descr="Macintosh HD:Users:leonardkukic:Documents:LSE PhD:Work files:Papers:Paper 2, Aggregate growth:Selected figures:figure_1.ep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0" y="1219200"/>
            <a:ext cx="6039792" cy="4525963"/>
          </a:xfrm>
          <a:prstGeom prst="rect">
            <a:avLst/>
          </a:prstGeom>
          <a:noFill/>
          <a:ln>
            <a:noFill/>
          </a:ln>
        </p:spPr>
      </p:pic>
      <p:sp>
        <p:nvSpPr>
          <p:cNvPr id="5" name="Rectangle 4"/>
          <p:cNvSpPr/>
          <p:nvPr/>
        </p:nvSpPr>
        <p:spPr>
          <a:xfrm>
            <a:off x="2107194" y="5791200"/>
            <a:ext cx="4800600" cy="553998"/>
          </a:xfrm>
          <a:prstGeom prst="rect">
            <a:avLst/>
          </a:prstGeom>
        </p:spPr>
        <p:txBody>
          <a:bodyPr wrap="square">
            <a:spAutoFit/>
          </a:bodyPr>
          <a:lstStyle/>
          <a:p>
            <a:pPr algn="just"/>
            <a:r>
              <a:rPr lang="en-US" sz="1000" dirty="0"/>
              <a:t>Note: Capita</a:t>
            </a:r>
            <a:r>
              <a:rPr lang="en-US" sz="1000" i="1" dirty="0"/>
              <a:t> </a:t>
            </a:r>
            <a:r>
              <a:rPr lang="en-US" sz="1000" dirty="0"/>
              <a:t>is defined as working age person, while </a:t>
            </a:r>
            <a:r>
              <a:rPr lang="en-US" sz="1000" dirty="0" err="1"/>
              <a:t>labour</a:t>
            </a:r>
            <a:r>
              <a:rPr lang="en-US" sz="1000" dirty="0"/>
              <a:t> is defined as total hours worked ((average yearly hours worked per employee) x (total number of employees)). Hours worked per capita are total hours worked divided by the working age population.</a:t>
            </a:r>
            <a:endParaRPr lang="en-GB" sz="1000" dirty="0"/>
          </a:p>
        </p:txBody>
      </p:sp>
    </p:spTree>
    <p:extLst>
      <p:ext uri="{BB962C8B-B14F-4D97-AF65-F5344CB8AC3E}">
        <p14:creationId xmlns:p14="http://schemas.microsoft.com/office/powerpoint/2010/main" val="70825004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Motivation </a:t>
            </a:r>
            <a:r>
              <a:rPr lang="en-GB" dirty="0" smtClean="0">
                <a:solidFill>
                  <a:srgbClr val="FF0000"/>
                </a:solidFill>
              </a:rPr>
              <a:t>(IV</a:t>
            </a:r>
            <a:r>
              <a:rPr lang="en-GB" dirty="0" smtClean="0">
                <a:solidFill>
                  <a:srgbClr val="FF0000"/>
                </a:solidFill>
              </a:rPr>
              <a:t>)</a:t>
            </a:r>
            <a:endParaRPr lang="en-GB"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lgn="just"/>
            <a:r>
              <a:rPr lang="en-GB" u="sng" dirty="0" smtClean="0"/>
              <a:t>2</a:t>
            </a:r>
            <a:r>
              <a:rPr lang="en-GB" u="sng" baseline="30000" dirty="0" smtClean="0"/>
              <a:t>nd</a:t>
            </a:r>
            <a:r>
              <a:rPr lang="en-GB" u="sng" dirty="0" smtClean="0"/>
              <a:t> Literature problem</a:t>
            </a:r>
            <a:r>
              <a:rPr lang="en-GB" dirty="0" smtClean="0"/>
              <a:t>: Typically relies on a simple comparison of macro indicators, like productivity and growth (van Ark, 1996; </a:t>
            </a:r>
            <a:r>
              <a:rPr lang="en-GB" dirty="0" err="1" smtClean="0"/>
              <a:t>Broadberry</a:t>
            </a:r>
            <a:r>
              <a:rPr lang="en-GB" dirty="0" smtClean="0"/>
              <a:t> and Klein, 2011). </a:t>
            </a:r>
          </a:p>
          <a:p>
            <a:endParaRPr lang="en-GB" dirty="0" smtClean="0"/>
          </a:p>
          <a:p>
            <a:r>
              <a:rPr lang="en-GB" dirty="0" smtClean="0"/>
              <a:t>Hence, arguments not quantified or tested.</a:t>
            </a:r>
          </a:p>
          <a:p>
            <a:endParaRPr lang="en-GB" dirty="0" smtClean="0"/>
          </a:p>
          <a:p>
            <a:pPr algn="just"/>
            <a:r>
              <a:rPr lang="en-GB" dirty="0" smtClean="0"/>
              <a:t>Some growth accounting exercises (</a:t>
            </a:r>
            <a:r>
              <a:rPr lang="en-GB" dirty="0" err="1" smtClean="0"/>
              <a:t>Balassa</a:t>
            </a:r>
            <a:r>
              <a:rPr lang="en-GB" dirty="0" smtClean="0"/>
              <a:t> and Bertrand, 1970; Vonyo, 2010). Very useful, but growth acc. </a:t>
            </a:r>
            <a:r>
              <a:rPr lang="en-GB" dirty="0"/>
              <a:t>s</a:t>
            </a:r>
            <a:r>
              <a:rPr lang="en-GB" dirty="0" smtClean="0"/>
              <a:t>uffers from its own problems.</a:t>
            </a:r>
          </a:p>
          <a:p>
            <a:pPr algn="just"/>
            <a:endParaRPr lang="en-GB" dirty="0" smtClean="0"/>
          </a:p>
          <a:p>
            <a:r>
              <a:rPr lang="en-GB" dirty="0" smtClean="0"/>
              <a:t>So what can be done? </a:t>
            </a:r>
            <a:endParaRPr lang="en-GB" dirty="0"/>
          </a:p>
        </p:txBody>
      </p:sp>
    </p:spTree>
    <p:extLst>
      <p:ext uri="{BB962C8B-B14F-4D97-AF65-F5344CB8AC3E}">
        <p14:creationId xmlns:p14="http://schemas.microsoft.com/office/powerpoint/2010/main" val="67676328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Motivation (</a:t>
            </a:r>
            <a:r>
              <a:rPr lang="en-GB" dirty="0" smtClean="0">
                <a:solidFill>
                  <a:srgbClr val="FF0000"/>
                </a:solidFill>
              </a:rPr>
              <a:t>V)</a:t>
            </a:r>
            <a:endParaRPr lang="en-GB"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algn="just"/>
            <a:r>
              <a:rPr lang="en-GB" dirty="0" smtClean="0"/>
              <a:t>I apply business cycle accounting (BCA). Developed by Cole and Ohanian (2002) and Chari et al. (2007), among others.</a:t>
            </a:r>
          </a:p>
          <a:p>
            <a:endParaRPr lang="en-GB" dirty="0" smtClean="0"/>
          </a:p>
          <a:p>
            <a:pPr algn="just"/>
            <a:r>
              <a:rPr lang="en-GB" dirty="0" smtClean="0"/>
              <a:t>BCA is a diagnostic tool like growth accounting, but moves towards explanations.</a:t>
            </a:r>
          </a:p>
          <a:p>
            <a:endParaRPr lang="en-GB" dirty="0" smtClean="0"/>
          </a:p>
          <a:p>
            <a:pPr algn="just"/>
            <a:r>
              <a:rPr lang="en-GB" dirty="0" smtClean="0"/>
              <a:t>Hence, I can “explain” both the success and failure episodes</a:t>
            </a:r>
            <a:r>
              <a:rPr lang="en-GB" dirty="0" smtClean="0"/>
              <a:t>.</a:t>
            </a:r>
          </a:p>
          <a:p>
            <a:pPr algn="just"/>
            <a:endParaRPr lang="en-GB" dirty="0"/>
          </a:p>
          <a:p>
            <a:pPr algn="just"/>
            <a:r>
              <a:rPr lang="en-GB" dirty="0" smtClean="0"/>
              <a:t>BCA composed of two steps:</a:t>
            </a:r>
          </a:p>
          <a:p>
            <a:pPr marL="514350" indent="-514350" algn="just">
              <a:buAutoNum type="arabicPeriod"/>
            </a:pPr>
            <a:r>
              <a:rPr lang="en-GB" dirty="0" smtClean="0"/>
              <a:t>Calculate from data.</a:t>
            </a:r>
          </a:p>
          <a:p>
            <a:pPr marL="514350" indent="-514350" algn="just">
              <a:buAutoNum type="arabicPeriod"/>
            </a:pPr>
            <a:r>
              <a:rPr lang="en-GB" dirty="0" smtClean="0"/>
              <a:t>Insert wedges into a prototype model to determine their impact on econ. </a:t>
            </a:r>
            <a:r>
              <a:rPr lang="en-GB" dirty="0"/>
              <a:t>g</a:t>
            </a:r>
            <a:r>
              <a:rPr lang="en-GB" dirty="0" smtClean="0"/>
              <a:t>rowth.</a:t>
            </a:r>
            <a:endParaRPr lang="en-GB" dirty="0" smtClean="0"/>
          </a:p>
          <a:p>
            <a:pPr marL="0" indent="0" algn="just">
              <a:buNone/>
            </a:pPr>
            <a:endParaRPr lang="en-GB" dirty="0" smtClean="0"/>
          </a:p>
          <a:p>
            <a:pPr algn="just"/>
            <a:r>
              <a:rPr lang="en-GB" dirty="0" smtClean="0"/>
              <a:t>As a dynamic general equilibrium (DGE) model, confers two major advantages.</a:t>
            </a:r>
          </a:p>
          <a:p>
            <a:pPr marL="514350" indent="-514350">
              <a:buAutoNum type="arabicPeriod"/>
            </a:pPr>
            <a:r>
              <a:rPr lang="en-GB" dirty="0" smtClean="0"/>
              <a:t>Adds a timing dimension.</a:t>
            </a:r>
          </a:p>
          <a:p>
            <a:pPr marL="514350" indent="-514350">
              <a:buAutoNum type="arabicPeriod"/>
            </a:pPr>
            <a:r>
              <a:rPr lang="en-GB" dirty="0" smtClean="0"/>
              <a:t>Identifies the incentives that drive output, capital and labour. </a:t>
            </a:r>
          </a:p>
          <a:p>
            <a:endParaRPr lang="en-GB" dirty="0"/>
          </a:p>
        </p:txBody>
      </p:sp>
    </p:spTree>
    <p:extLst>
      <p:ext uri="{BB962C8B-B14F-4D97-AF65-F5344CB8AC3E}">
        <p14:creationId xmlns:p14="http://schemas.microsoft.com/office/powerpoint/2010/main" val="69801558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Preview of results</a:t>
            </a:r>
            <a:endParaRPr lang="en-GB"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algn="just"/>
            <a:r>
              <a:rPr lang="en-GB" dirty="0" smtClean="0"/>
              <a:t>1. TFP became more important over time in sustaining growth. </a:t>
            </a:r>
            <a:r>
              <a:rPr lang="en-GB" dirty="0"/>
              <a:t>R</a:t>
            </a:r>
            <a:r>
              <a:rPr lang="en-GB" dirty="0" smtClean="0"/>
              <a:t>econciles conflicting results in literature about relative importance of factors and TFP  (</a:t>
            </a:r>
            <a:r>
              <a:rPr lang="en-GB" dirty="0" err="1"/>
              <a:t>Balassa</a:t>
            </a:r>
            <a:r>
              <a:rPr lang="en-GB" dirty="0"/>
              <a:t> and Bertrand, 1970; Weitzman, 1970; Sapir, 1980; Bergson, 1983; </a:t>
            </a:r>
            <a:r>
              <a:rPr lang="en-GB" dirty="0" err="1"/>
              <a:t>Kontorovich</a:t>
            </a:r>
            <a:r>
              <a:rPr lang="en-GB" dirty="0"/>
              <a:t>, 1986</a:t>
            </a:r>
            <a:r>
              <a:rPr lang="en-GB" dirty="0" smtClean="0"/>
              <a:t>). </a:t>
            </a:r>
          </a:p>
          <a:p>
            <a:endParaRPr lang="en-GB" dirty="0" smtClean="0"/>
          </a:p>
          <a:p>
            <a:pPr algn="just"/>
            <a:r>
              <a:rPr lang="en-GB" dirty="0" smtClean="0"/>
              <a:t>2. The labour wedge consistently deteriorated since the mid-1960s. And drove the collapse of growth during the 1980s. </a:t>
            </a:r>
          </a:p>
          <a:p>
            <a:pPr algn="just"/>
            <a:endParaRPr lang="en-GB" dirty="0" smtClean="0"/>
          </a:p>
          <a:p>
            <a:pPr algn="just"/>
            <a:r>
              <a:rPr lang="en-GB" dirty="0" smtClean="0"/>
              <a:t>Similar to findings of </a:t>
            </a:r>
            <a:r>
              <a:rPr lang="en-US" dirty="0"/>
              <a:t>Weitzman (1970), Sapir (1980), and Easterly and Fischer (1995</a:t>
            </a:r>
            <a:r>
              <a:rPr lang="en-US" dirty="0" smtClean="0"/>
              <a:t>). But on completely different grounds. </a:t>
            </a:r>
          </a:p>
          <a:p>
            <a:pPr algn="just"/>
            <a:endParaRPr lang="en-US" dirty="0"/>
          </a:p>
          <a:p>
            <a:pPr algn="just"/>
            <a:r>
              <a:rPr lang="en-US" dirty="0" smtClean="0"/>
              <a:t>Does not mean that technology and diminishing returns on capital were un-important. Rather, </a:t>
            </a:r>
            <a:r>
              <a:rPr lang="en-US" dirty="0" err="1" smtClean="0"/>
              <a:t>labour</a:t>
            </a:r>
            <a:r>
              <a:rPr lang="en-US" dirty="0" smtClean="0"/>
              <a:t> frictions were more important.</a:t>
            </a:r>
            <a:endParaRPr lang="en-GB" dirty="0"/>
          </a:p>
        </p:txBody>
      </p:sp>
    </p:spTree>
    <p:extLst>
      <p:ext uri="{BB962C8B-B14F-4D97-AF65-F5344CB8AC3E}">
        <p14:creationId xmlns:p14="http://schemas.microsoft.com/office/powerpoint/2010/main" val="329679359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768</TotalTime>
  <Words>2874</Words>
  <Application>Microsoft Macintosh PowerPoint</Application>
  <PresentationFormat>On-screen Show (4:3)</PresentationFormat>
  <Paragraphs>250</Paragraphs>
  <Slides>46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46</vt:i4>
      </vt:variant>
    </vt:vector>
  </HeadingPairs>
  <TitlesOfParts>
    <vt:vector size="48" baseType="lpstr">
      <vt:lpstr>Office Theme</vt:lpstr>
      <vt:lpstr>Document</vt:lpstr>
      <vt:lpstr>Socialist Growth Revisited: Insights from Yugoslavia</vt:lpstr>
      <vt:lpstr>Introduction (I)</vt:lpstr>
      <vt:lpstr>Introduction (II)</vt:lpstr>
      <vt:lpstr>Motivation (I)</vt:lpstr>
      <vt:lpstr>Motivation (II): 1980s</vt:lpstr>
      <vt:lpstr>Motivation (III): The evolution of macroeconomic indicators in Yugoslavia and in the U.S., 1952-90.</vt:lpstr>
      <vt:lpstr>Motivation (IV)</vt:lpstr>
      <vt:lpstr>Motivation (V)</vt:lpstr>
      <vt:lpstr>Preview of results</vt:lpstr>
      <vt:lpstr>History </vt:lpstr>
      <vt:lpstr>History IV: Trade as per cent of GDP (1990 Int. GK$), and composition of trade, 1952-1988. </vt:lpstr>
      <vt:lpstr>History V: Western aid as per cent of GDP and gross investments (1990 Int. GK$), 1952-1965. </vt:lpstr>
      <vt:lpstr>Methodology </vt:lpstr>
      <vt:lpstr>Intuition (I)</vt:lpstr>
      <vt:lpstr>Intuition (II)</vt:lpstr>
      <vt:lpstr>Prototype model: Setup</vt:lpstr>
      <vt:lpstr>Equilibrium with wedges (I)</vt:lpstr>
      <vt:lpstr>Equilibrium with wedges (II)</vt:lpstr>
      <vt:lpstr>Data (I)</vt:lpstr>
      <vt:lpstr>Data (II)</vt:lpstr>
      <vt:lpstr>Calibration</vt:lpstr>
      <vt:lpstr>Assumptions</vt:lpstr>
      <vt:lpstr>Results: The evolution and interpretation of wedges</vt:lpstr>
      <vt:lpstr>Interpreting TFP (I)</vt:lpstr>
      <vt:lpstr>Interpreting TFP (II): Share of agricultural workers in total workforce in Yugoslavia, 1952-89 </vt:lpstr>
      <vt:lpstr>Interpreting TFP (III)</vt:lpstr>
      <vt:lpstr>Interpreting labour wedge (I)</vt:lpstr>
      <vt:lpstr>Interpreting labour wedge (II)</vt:lpstr>
      <vt:lpstr>Interpreting labour wedge (III)</vt:lpstr>
      <vt:lpstr>Interpreting labour wedge (IV): Unit wage cost in efficiency units</vt:lpstr>
      <vt:lpstr>Interpreting labour wedge (V): Labour unrest in Yugoslavia, 1958-89</vt:lpstr>
      <vt:lpstr>Results (I): The contribution of wedges to economic growth </vt:lpstr>
      <vt:lpstr>Results (II): The actual evolution of GDP per capita versus the counterfactual evolution of it (without TFP), 1952-89</vt:lpstr>
      <vt:lpstr>Results (III): Simulations of GDP per working age person versus the actual GDP per working age person, 1952-89 </vt:lpstr>
      <vt:lpstr>Conclusion (I)</vt:lpstr>
      <vt:lpstr>Conclusion (II)</vt:lpstr>
      <vt:lpstr>Appendix slides</vt:lpstr>
      <vt:lpstr>Baseline wedges: Simulations of GDP per working age person versus the actual GDP per working age person, 1952-89</vt:lpstr>
      <vt:lpstr>Baseline wedges: Actual and simulated I/Y, 1952-89</vt:lpstr>
      <vt:lpstr>Non-agriculture: The actual evolution of Non-agricultural GDP per capita versus the counterfactual evolution of it (without TFP), 1952-89</vt:lpstr>
      <vt:lpstr>Data parameters (Beta = 0.93, phi = 4.02): Simulations of GDP per working age person versus the actual GDP per working age person, 1952-89 </vt:lpstr>
      <vt:lpstr>Data parameters (Beta = 0.93, phi = 4.02): The actual evolution of GDP per capita versus the counterfactual evolution of it (without TFP), 1952-89</vt:lpstr>
      <vt:lpstr>Linear leisure utility function: Simulations of GDP per working age person versus the actual GDP per working age person, 1952-89 </vt:lpstr>
      <vt:lpstr>Linear leisure utility function: The actual evolution of GDP per capita versus the counterfactual evolution of it (without TFP), 1952-89</vt:lpstr>
      <vt:lpstr>Stone-Geary utility function: Simulations of GDP per working age person versus the actual GDP per working age person, 1952-89 </vt:lpstr>
      <vt:lpstr>Stone-Geary utility function : The actual evolution of GDP per capita versus the counterfactual evolution of it (without TFP), 1952-89</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Socialist Growth Revisited: Insights from Yugoslavia</dc:title>
  <dc:creator>Kukic,L  (pgr)</dc:creator>
  <cp:lastModifiedBy>leonard kukic</cp:lastModifiedBy>
  <cp:revision>88</cp:revision>
  <dcterms:created xsi:type="dcterms:W3CDTF">2006-08-16T00:00:00Z</dcterms:created>
  <dcterms:modified xsi:type="dcterms:W3CDTF">2015-06-06T21:37:59Z</dcterms:modified>
</cp:coreProperties>
</file>