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3" r:id="rId1"/>
  </p:sldMasterIdLst>
  <p:notesMasterIdLst>
    <p:notesMasterId r:id="rId79"/>
  </p:notesMasterIdLst>
  <p:sldIdLst>
    <p:sldId id="385" r:id="rId2"/>
    <p:sldId id="412" r:id="rId3"/>
    <p:sldId id="405" r:id="rId4"/>
    <p:sldId id="406" r:id="rId5"/>
    <p:sldId id="397" r:id="rId6"/>
    <p:sldId id="398" r:id="rId7"/>
    <p:sldId id="410" r:id="rId8"/>
    <p:sldId id="411" r:id="rId9"/>
    <p:sldId id="399" r:id="rId10"/>
    <p:sldId id="400" r:id="rId11"/>
    <p:sldId id="401" r:id="rId12"/>
    <p:sldId id="402" r:id="rId13"/>
    <p:sldId id="395" r:id="rId14"/>
    <p:sldId id="390" r:id="rId15"/>
    <p:sldId id="403" r:id="rId16"/>
    <p:sldId id="391" r:id="rId17"/>
    <p:sldId id="394" r:id="rId18"/>
    <p:sldId id="393" r:id="rId19"/>
    <p:sldId id="404" r:id="rId20"/>
    <p:sldId id="380" r:id="rId21"/>
    <p:sldId id="381" r:id="rId22"/>
    <p:sldId id="382" r:id="rId23"/>
    <p:sldId id="383" r:id="rId24"/>
    <p:sldId id="384" r:id="rId25"/>
    <p:sldId id="339" r:id="rId26"/>
    <p:sldId id="375" r:id="rId27"/>
    <p:sldId id="345" r:id="rId28"/>
    <p:sldId id="366" r:id="rId29"/>
    <p:sldId id="341" r:id="rId30"/>
    <p:sldId id="342" r:id="rId31"/>
    <p:sldId id="343" r:id="rId32"/>
    <p:sldId id="344" r:id="rId33"/>
    <p:sldId id="358" r:id="rId34"/>
    <p:sldId id="349" r:id="rId35"/>
    <p:sldId id="347" r:id="rId36"/>
    <p:sldId id="354" r:id="rId37"/>
    <p:sldId id="350" r:id="rId38"/>
    <p:sldId id="355" r:id="rId39"/>
    <p:sldId id="356" r:id="rId40"/>
    <p:sldId id="351" r:id="rId41"/>
    <p:sldId id="352" r:id="rId42"/>
    <p:sldId id="309" r:id="rId43"/>
    <p:sldId id="314" r:id="rId44"/>
    <p:sldId id="311" r:id="rId45"/>
    <p:sldId id="313" r:id="rId46"/>
    <p:sldId id="312" r:id="rId47"/>
    <p:sldId id="310" r:id="rId48"/>
    <p:sldId id="278" r:id="rId49"/>
    <p:sldId id="296" r:id="rId50"/>
    <p:sldId id="294" r:id="rId51"/>
    <p:sldId id="297" r:id="rId52"/>
    <p:sldId id="279" r:id="rId53"/>
    <p:sldId id="298" r:id="rId54"/>
    <p:sldId id="299" r:id="rId55"/>
    <p:sldId id="281" r:id="rId56"/>
    <p:sldId id="282" r:id="rId57"/>
    <p:sldId id="286" r:id="rId58"/>
    <p:sldId id="274" r:id="rId59"/>
    <p:sldId id="273" r:id="rId60"/>
    <p:sldId id="268" r:id="rId61"/>
    <p:sldId id="300" r:id="rId62"/>
    <p:sldId id="269" r:id="rId63"/>
    <p:sldId id="270" r:id="rId64"/>
    <p:sldId id="301" r:id="rId65"/>
    <p:sldId id="271" r:id="rId66"/>
    <p:sldId id="272" r:id="rId67"/>
    <p:sldId id="293" r:id="rId68"/>
    <p:sldId id="302" r:id="rId69"/>
    <p:sldId id="290" r:id="rId70"/>
    <p:sldId id="292" r:id="rId71"/>
    <p:sldId id="284" r:id="rId72"/>
    <p:sldId id="283" r:id="rId73"/>
    <p:sldId id="285" r:id="rId74"/>
    <p:sldId id="306" r:id="rId75"/>
    <p:sldId id="304" r:id="rId76"/>
    <p:sldId id="305" r:id="rId77"/>
    <p:sldId id="307" r:id="rId7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4" autoAdjust="0"/>
    <p:restoredTop sz="94414" autoAdjust="0"/>
  </p:normalViewPr>
  <p:slideViewPr>
    <p:cSldViewPr snapToGrid="0" snapToObjects="1">
      <p:cViewPr>
        <p:scale>
          <a:sx n="100" d="100"/>
          <a:sy n="100" d="100"/>
        </p:scale>
        <p:origin x="-1888" y="-608"/>
      </p:cViewPr>
      <p:guideLst>
        <p:guide orient="horz" pos="2160"/>
        <p:guide pos="2880"/>
      </p:guideLst>
    </p:cSldViewPr>
  </p:slideViewPr>
  <p:outlineViewPr>
    <p:cViewPr>
      <p:scale>
        <a:sx n="33" d="100"/>
        <a:sy n="33" d="100"/>
      </p:scale>
      <p:origin x="96"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printerSettings" Target="printerSettings/printerSettings1.bin"/><Relationship Id="rId81" Type="http://schemas.openxmlformats.org/officeDocument/2006/relationships/presProps" Target="presProps.xml"/><Relationship Id="rId82" Type="http://schemas.openxmlformats.org/officeDocument/2006/relationships/viewProps" Target="viewProps.xml"/><Relationship Id="rId83" Type="http://schemas.openxmlformats.org/officeDocument/2006/relationships/theme" Target="theme/theme1.xml"/><Relationship Id="rId84"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notesMaster" Target="notesMasters/notesMaster1.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ricardolago:Library:Mobile%20Documents:com~apple~Preview:Documents:PBI%20Anuel%20con%20crisis%20y%20sis%20crisis%20.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ricardolago:Documents:Chile%20Growth%20rat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ricardolago:Library:Mobile%20Documents:com~apple~Preview:Documents:PBI%20Anuel%20con%20crisis%20y%20sis%20crisis%20.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ricardolago:Documents:Chile%20Growth%20rat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rgbClr val="CA060D"/>
            </a:solidFill>
          </c:spPr>
          <c:invertIfNegative val="0"/>
          <c:dPt>
            <c:idx val="0"/>
            <c:invertIfNegative val="0"/>
            <c:bubble3D val="0"/>
            <c:spPr>
              <a:solidFill>
                <a:srgbClr val="0000BD"/>
              </a:solidFill>
            </c:spPr>
          </c:dPt>
          <c:dPt>
            <c:idx val="2"/>
            <c:invertIfNegative val="0"/>
            <c:bubble3D val="0"/>
            <c:spPr>
              <a:solidFill>
                <a:srgbClr val="4E8305"/>
              </a:solidFill>
            </c:spPr>
          </c:dPt>
          <c:dLbls>
            <c:txPr>
              <a:bodyPr/>
              <a:lstStyle/>
              <a:p>
                <a:pPr>
                  <a:defRPr sz="2400" b="1"/>
                </a:pPr>
                <a:endParaRPr lang="en-US"/>
              </a:p>
            </c:txPr>
            <c:showLegendKey val="0"/>
            <c:showVal val="1"/>
            <c:showCatName val="0"/>
            <c:showSerName val="0"/>
            <c:showPercent val="0"/>
            <c:showBubbleSize val="0"/>
            <c:showLeaderLines val="0"/>
          </c:dLbls>
          <c:cat>
            <c:strRef>
              <c:f>'Cuadro '!$B$22:$B$24</c:f>
              <c:strCache>
                <c:ptCount val="3"/>
                <c:pt idx="0">
                  <c:v>Crecimiento promendio anual del PBI :  ( 1991 - 2013 ) </c:v>
                </c:pt>
                <c:pt idx="1">
                  <c:v>Subperiodo sin bonanza de commodities ( 1991 -2004 )</c:v>
                </c:pt>
                <c:pt idx="2">
                  <c:v>Subperiodo bonanza de commodities  ( 2005- 2013 )</c:v>
                </c:pt>
              </c:strCache>
            </c:strRef>
          </c:cat>
          <c:val>
            <c:numRef>
              <c:f>'Cuadro '!$C$22:$C$24</c:f>
              <c:numCache>
                <c:formatCode>0.0%</c:formatCode>
                <c:ptCount val="3"/>
                <c:pt idx="0" formatCode="0%">
                  <c:v>0.05</c:v>
                </c:pt>
                <c:pt idx="1">
                  <c:v>0.039</c:v>
                </c:pt>
                <c:pt idx="2">
                  <c:v>0.066</c:v>
                </c:pt>
              </c:numCache>
            </c:numRef>
          </c:val>
        </c:ser>
        <c:dLbls>
          <c:showLegendKey val="0"/>
          <c:showVal val="0"/>
          <c:showCatName val="0"/>
          <c:showSerName val="0"/>
          <c:showPercent val="0"/>
          <c:showBubbleSize val="0"/>
        </c:dLbls>
        <c:gapWidth val="150"/>
        <c:axId val="2102400472"/>
        <c:axId val="2102397368"/>
      </c:barChart>
      <c:catAx>
        <c:axId val="2102400472"/>
        <c:scaling>
          <c:orientation val="minMax"/>
        </c:scaling>
        <c:delete val="0"/>
        <c:axPos val="b"/>
        <c:numFmt formatCode="General" sourceLinked="1"/>
        <c:majorTickMark val="out"/>
        <c:minorTickMark val="none"/>
        <c:tickLblPos val="nextTo"/>
        <c:txPr>
          <a:bodyPr/>
          <a:lstStyle/>
          <a:p>
            <a:pPr>
              <a:defRPr sz="1600"/>
            </a:pPr>
            <a:endParaRPr lang="en-US"/>
          </a:p>
        </c:txPr>
        <c:crossAx val="2102397368"/>
        <c:crosses val="autoZero"/>
        <c:auto val="1"/>
        <c:lblAlgn val="ctr"/>
        <c:lblOffset val="100"/>
        <c:noMultiLvlLbl val="0"/>
      </c:catAx>
      <c:valAx>
        <c:axId val="2102397368"/>
        <c:scaling>
          <c:orientation val="minMax"/>
        </c:scaling>
        <c:delete val="0"/>
        <c:axPos val="l"/>
        <c:majorGridlines/>
        <c:numFmt formatCode="0%" sourceLinked="1"/>
        <c:majorTickMark val="out"/>
        <c:minorTickMark val="none"/>
        <c:tickLblPos val="nextTo"/>
        <c:txPr>
          <a:bodyPr/>
          <a:lstStyle/>
          <a:p>
            <a:pPr>
              <a:defRPr sz="2000"/>
            </a:pPr>
            <a:endParaRPr lang="en-US"/>
          </a:p>
        </c:txPr>
        <c:crossAx val="210240047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67438102781531"/>
          <c:y val="0.0383509108341323"/>
          <c:w val="0.901792666449238"/>
          <c:h val="0.714873962902288"/>
        </c:manualLayout>
      </c:layout>
      <c:barChart>
        <c:barDir val="col"/>
        <c:grouping val="clustered"/>
        <c:varyColors val="0"/>
        <c:ser>
          <c:idx val="0"/>
          <c:order val="0"/>
          <c:spPr>
            <a:solidFill>
              <a:srgbClr val="FF0912"/>
            </a:solidFill>
          </c:spPr>
          <c:invertIfNegative val="0"/>
          <c:dPt>
            <c:idx val="0"/>
            <c:invertIfNegative val="0"/>
            <c:bubble3D val="0"/>
            <c:spPr>
              <a:solidFill>
                <a:srgbClr val="0000D5"/>
              </a:solidFill>
            </c:spPr>
          </c:dPt>
          <c:dPt>
            <c:idx val="1"/>
            <c:invertIfNegative val="0"/>
            <c:bubble3D val="0"/>
            <c:spPr>
              <a:solidFill>
                <a:srgbClr val="CA060D"/>
              </a:solidFill>
            </c:spPr>
          </c:dPt>
          <c:dPt>
            <c:idx val="2"/>
            <c:invertIfNegative val="0"/>
            <c:bubble3D val="0"/>
            <c:spPr>
              <a:solidFill>
                <a:srgbClr val="4E8305"/>
              </a:solidFill>
            </c:spPr>
          </c:dPt>
          <c:dLbls>
            <c:txPr>
              <a:bodyPr/>
              <a:lstStyle/>
              <a:p>
                <a:pPr>
                  <a:defRPr sz="2000" b="1"/>
                </a:pPr>
                <a:endParaRPr lang="en-US"/>
              </a:p>
            </c:txPr>
            <c:showLegendKey val="0"/>
            <c:showVal val="1"/>
            <c:showCatName val="0"/>
            <c:showSerName val="0"/>
            <c:showPercent val="0"/>
            <c:showBubbleSize val="0"/>
            <c:showLeaderLines val="0"/>
          </c:dLbls>
          <c:cat>
            <c:strRef>
              <c:f>'[1]Cuadro '!$B$18:$B$20</c:f>
              <c:strCache>
                <c:ptCount val="3"/>
                <c:pt idx="0">
                  <c:v>Crecimiento promendio anual del PBI : ( 1991 - 2013) </c:v>
                </c:pt>
                <c:pt idx="1">
                  <c:v>Subperiodo con crisis internacional/ politica ( 91 , 92 , 96 , 97, 98 , 2000 , 2001 , 2009 , 2012 )  </c:v>
                </c:pt>
                <c:pt idx="2">
                  <c:v> Subperiodo sin crisis internacional </c:v>
                </c:pt>
              </c:strCache>
            </c:strRef>
          </c:cat>
          <c:val>
            <c:numRef>
              <c:f>'[1]Cuadro '!$C$18:$C$20</c:f>
              <c:numCache>
                <c:formatCode>0.0%</c:formatCode>
                <c:ptCount val="3"/>
                <c:pt idx="0" formatCode="0%">
                  <c:v>0.05</c:v>
                </c:pt>
                <c:pt idx="1">
                  <c:v>0.023</c:v>
                </c:pt>
                <c:pt idx="2">
                  <c:v>0.07</c:v>
                </c:pt>
              </c:numCache>
            </c:numRef>
          </c:val>
        </c:ser>
        <c:dLbls>
          <c:showLegendKey val="0"/>
          <c:showVal val="0"/>
          <c:showCatName val="0"/>
          <c:showSerName val="0"/>
          <c:showPercent val="0"/>
          <c:showBubbleSize val="0"/>
        </c:dLbls>
        <c:gapWidth val="150"/>
        <c:axId val="2102437864"/>
        <c:axId val="2102434760"/>
      </c:barChart>
      <c:catAx>
        <c:axId val="2102437864"/>
        <c:scaling>
          <c:orientation val="minMax"/>
        </c:scaling>
        <c:delete val="0"/>
        <c:axPos val="b"/>
        <c:numFmt formatCode="General" sourceLinked="1"/>
        <c:majorTickMark val="out"/>
        <c:minorTickMark val="none"/>
        <c:tickLblPos val="nextTo"/>
        <c:txPr>
          <a:bodyPr/>
          <a:lstStyle/>
          <a:p>
            <a:pPr>
              <a:defRPr sz="1400"/>
            </a:pPr>
            <a:endParaRPr lang="en-US"/>
          </a:p>
        </c:txPr>
        <c:crossAx val="2102434760"/>
        <c:crosses val="autoZero"/>
        <c:auto val="1"/>
        <c:lblAlgn val="ctr"/>
        <c:lblOffset val="100"/>
        <c:noMultiLvlLbl val="0"/>
      </c:catAx>
      <c:valAx>
        <c:axId val="2102434760"/>
        <c:scaling>
          <c:orientation val="minMax"/>
        </c:scaling>
        <c:delete val="0"/>
        <c:axPos val="l"/>
        <c:majorGridlines/>
        <c:numFmt formatCode="0%" sourceLinked="1"/>
        <c:majorTickMark val="out"/>
        <c:minorTickMark val="none"/>
        <c:tickLblPos val="nextTo"/>
        <c:txPr>
          <a:bodyPr/>
          <a:lstStyle/>
          <a:p>
            <a:pPr>
              <a:defRPr sz="2000"/>
            </a:pPr>
            <a:endParaRPr lang="en-US"/>
          </a:p>
        </c:txPr>
        <c:crossAx val="2102437864"/>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rgbClr val="CA060D"/>
            </a:solidFill>
          </c:spPr>
          <c:invertIfNegative val="0"/>
          <c:dPt>
            <c:idx val="0"/>
            <c:invertIfNegative val="0"/>
            <c:bubble3D val="0"/>
            <c:spPr>
              <a:solidFill>
                <a:srgbClr val="0000BD"/>
              </a:solidFill>
            </c:spPr>
          </c:dPt>
          <c:dPt>
            <c:idx val="2"/>
            <c:invertIfNegative val="0"/>
            <c:bubble3D val="0"/>
            <c:spPr>
              <a:solidFill>
                <a:srgbClr val="4E8305"/>
              </a:solidFill>
            </c:spPr>
          </c:dPt>
          <c:dLbls>
            <c:txPr>
              <a:bodyPr/>
              <a:lstStyle/>
              <a:p>
                <a:pPr>
                  <a:defRPr sz="2400" b="1"/>
                </a:pPr>
                <a:endParaRPr lang="en-US"/>
              </a:p>
            </c:txPr>
            <c:showLegendKey val="0"/>
            <c:showVal val="1"/>
            <c:showCatName val="0"/>
            <c:showSerName val="0"/>
            <c:showPercent val="0"/>
            <c:showBubbleSize val="0"/>
            <c:showLeaderLines val="0"/>
          </c:dLbls>
          <c:cat>
            <c:strRef>
              <c:f>'Cuadro '!$B$22:$B$24</c:f>
              <c:strCache>
                <c:ptCount val="3"/>
                <c:pt idx="0">
                  <c:v>Crecimiento promendio anual del PBI :  ( 1991 - 2013 ) </c:v>
                </c:pt>
                <c:pt idx="1">
                  <c:v>Subperiodo sin bonanza de commodities ( 1991 -2004 )</c:v>
                </c:pt>
                <c:pt idx="2">
                  <c:v>Subperiodo bonanza de commodities  ( 2005- 2013 )</c:v>
                </c:pt>
              </c:strCache>
            </c:strRef>
          </c:cat>
          <c:val>
            <c:numRef>
              <c:f>'Cuadro '!$C$22:$C$24</c:f>
              <c:numCache>
                <c:formatCode>0.0%</c:formatCode>
                <c:ptCount val="3"/>
                <c:pt idx="0" formatCode="0%">
                  <c:v>0.05</c:v>
                </c:pt>
                <c:pt idx="1">
                  <c:v>0.039</c:v>
                </c:pt>
                <c:pt idx="2">
                  <c:v>0.066</c:v>
                </c:pt>
              </c:numCache>
            </c:numRef>
          </c:val>
        </c:ser>
        <c:dLbls>
          <c:showLegendKey val="0"/>
          <c:showVal val="0"/>
          <c:showCatName val="0"/>
          <c:showSerName val="0"/>
          <c:showPercent val="0"/>
          <c:showBubbleSize val="0"/>
        </c:dLbls>
        <c:gapWidth val="150"/>
        <c:axId val="2103339592"/>
        <c:axId val="2103342680"/>
      </c:barChart>
      <c:catAx>
        <c:axId val="2103339592"/>
        <c:scaling>
          <c:orientation val="minMax"/>
        </c:scaling>
        <c:delete val="0"/>
        <c:axPos val="b"/>
        <c:numFmt formatCode="General" sourceLinked="1"/>
        <c:majorTickMark val="out"/>
        <c:minorTickMark val="none"/>
        <c:tickLblPos val="nextTo"/>
        <c:txPr>
          <a:bodyPr/>
          <a:lstStyle/>
          <a:p>
            <a:pPr>
              <a:defRPr sz="1600"/>
            </a:pPr>
            <a:endParaRPr lang="en-US"/>
          </a:p>
        </c:txPr>
        <c:crossAx val="2103342680"/>
        <c:crosses val="autoZero"/>
        <c:auto val="1"/>
        <c:lblAlgn val="ctr"/>
        <c:lblOffset val="100"/>
        <c:noMultiLvlLbl val="0"/>
      </c:catAx>
      <c:valAx>
        <c:axId val="2103342680"/>
        <c:scaling>
          <c:orientation val="minMax"/>
        </c:scaling>
        <c:delete val="0"/>
        <c:axPos val="l"/>
        <c:majorGridlines/>
        <c:numFmt formatCode="0%" sourceLinked="1"/>
        <c:majorTickMark val="out"/>
        <c:minorTickMark val="none"/>
        <c:tickLblPos val="nextTo"/>
        <c:txPr>
          <a:bodyPr/>
          <a:lstStyle/>
          <a:p>
            <a:pPr>
              <a:defRPr sz="2000"/>
            </a:pPr>
            <a:endParaRPr lang="en-US"/>
          </a:p>
        </c:txPr>
        <c:crossAx val="2103339592"/>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67438102781531"/>
          <c:y val="0.0383509108341323"/>
          <c:w val="0.901792666449238"/>
          <c:h val="0.714873962902288"/>
        </c:manualLayout>
      </c:layout>
      <c:barChart>
        <c:barDir val="col"/>
        <c:grouping val="clustered"/>
        <c:varyColors val="0"/>
        <c:ser>
          <c:idx val="0"/>
          <c:order val="0"/>
          <c:spPr>
            <a:solidFill>
              <a:srgbClr val="FF0912"/>
            </a:solidFill>
          </c:spPr>
          <c:invertIfNegative val="0"/>
          <c:dPt>
            <c:idx val="0"/>
            <c:invertIfNegative val="0"/>
            <c:bubble3D val="0"/>
            <c:spPr>
              <a:solidFill>
                <a:srgbClr val="0000D5"/>
              </a:solidFill>
            </c:spPr>
          </c:dPt>
          <c:dPt>
            <c:idx val="1"/>
            <c:invertIfNegative val="0"/>
            <c:bubble3D val="0"/>
            <c:spPr>
              <a:solidFill>
                <a:srgbClr val="CA060D"/>
              </a:solidFill>
            </c:spPr>
          </c:dPt>
          <c:dPt>
            <c:idx val="2"/>
            <c:invertIfNegative val="0"/>
            <c:bubble3D val="0"/>
            <c:spPr>
              <a:solidFill>
                <a:srgbClr val="4E8305"/>
              </a:solidFill>
            </c:spPr>
          </c:dPt>
          <c:dLbls>
            <c:txPr>
              <a:bodyPr/>
              <a:lstStyle/>
              <a:p>
                <a:pPr>
                  <a:defRPr sz="2000" b="1"/>
                </a:pPr>
                <a:endParaRPr lang="en-US"/>
              </a:p>
            </c:txPr>
            <c:showLegendKey val="0"/>
            <c:showVal val="1"/>
            <c:showCatName val="0"/>
            <c:showSerName val="0"/>
            <c:showPercent val="0"/>
            <c:showBubbleSize val="0"/>
            <c:showLeaderLines val="0"/>
          </c:dLbls>
          <c:cat>
            <c:strRef>
              <c:f>'[1]Cuadro '!$B$18:$B$20</c:f>
              <c:strCache>
                <c:ptCount val="3"/>
                <c:pt idx="0">
                  <c:v>Crecimiento promendio anual del PBI : ( 1991 - 2013) </c:v>
                </c:pt>
                <c:pt idx="1">
                  <c:v>Subperiodo con crisis internacional/ politica ( 91 , 92 , 96 , 97, 98 , 2000 , 2001 , 2009 , 2012 )  </c:v>
                </c:pt>
                <c:pt idx="2">
                  <c:v> Subperiodo sin crisis internacional </c:v>
                </c:pt>
              </c:strCache>
            </c:strRef>
          </c:cat>
          <c:val>
            <c:numRef>
              <c:f>'[1]Cuadro '!$C$18:$C$20</c:f>
              <c:numCache>
                <c:formatCode>0.0%</c:formatCode>
                <c:ptCount val="3"/>
                <c:pt idx="0" formatCode="0%">
                  <c:v>0.05</c:v>
                </c:pt>
                <c:pt idx="1">
                  <c:v>0.023</c:v>
                </c:pt>
                <c:pt idx="2">
                  <c:v>0.07</c:v>
                </c:pt>
              </c:numCache>
            </c:numRef>
          </c:val>
        </c:ser>
        <c:dLbls>
          <c:showLegendKey val="0"/>
          <c:showVal val="0"/>
          <c:showCatName val="0"/>
          <c:showSerName val="0"/>
          <c:showPercent val="0"/>
          <c:showBubbleSize val="0"/>
        </c:dLbls>
        <c:gapWidth val="150"/>
        <c:axId val="2103255656"/>
        <c:axId val="2103258744"/>
      </c:barChart>
      <c:catAx>
        <c:axId val="2103255656"/>
        <c:scaling>
          <c:orientation val="minMax"/>
        </c:scaling>
        <c:delete val="0"/>
        <c:axPos val="b"/>
        <c:numFmt formatCode="General" sourceLinked="1"/>
        <c:majorTickMark val="out"/>
        <c:minorTickMark val="none"/>
        <c:tickLblPos val="nextTo"/>
        <c:txPr>
          <a:bodyPr/>
          <a:lstStyle/>
          <a:p>
            <a:pPr>
              <a:defRPr sz="1400"/>
            </a:pPr>
            <a:endParaRPr lang="en-US"/>
          </a:p>
        </c:txPr>
        <c:crossAx val="2103258744"/>
        <c:crosses val="autoZero"/>
        <c:auto val="1"/>
        <c:lblAlgn val="ctr"/>
        <c:lblOffset val="100"/>
        <c:noMultiLvlLbl val="0"/>
      </c:catAx>
      <c:valAx>
        <c:axId val="2103258744"/>
        <c:scaling>
          <c:orientation val="minMax"/>
        </c:scaling>
        <c:delete val="0"/>
        <c:axPos val="l"/>
        <c:majorGridlines/>
        <c:numFmt formatCode="0%" sourceLinked="1"/>
        <c:majorTickMark val="out"/>
        <c:minorTickMark val="none"/>
        <c:tickLblPos val="nextTo"/>
        <c:txPr>
          <a:bodyPr/>
          <a:lstStyle/>
          <a:p>
            <a:pPr>
              <a:defRPr sz="2000"/>
            </a:pPr>
            <a:endParaRPr lang="en-US"/>
          </a:p>
        </c:txPr>
        <c:crossAx val="2103255656"/>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949159-66D5-BC45-89E8-A9E35807BAD6}" type="datetimeFigureOut">
              <a:rPr lang="en-US" smtClean="0"/>
              <a:t>6/7/15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0C9B2F-89AE-BD40-A550-BB0882F6127F}" type="slidenum">
              <a:rPr lang="en-US" smtClean="0"/>
              <a:t>‹#›</a:t>
            </a:fld>
            <a:endParaRPr lang="en-US"/>
          </a:p>
        </p:txBody>
      </p:sp>
    </p:spTree>
    <p:extLst>
      <p:ext uri="{BB962C8B-B14F-4D97-AF65-F5344CB8AC3E}">
        <p14:creationId xmlns:p14="http://schemas.microsoft.com/office/powerpoint/2010/main" val="38578032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9C0C9B2F-89AE-BD40-A550-BB0882F6127F}" type="slidenum">
              <a:rPr lang="en-US" smtClean="0"/>
              <a:t>12</a:t>
            </a:fld>
            <a:endParaRPr lang="en-US"/>
          </a:p>
        </p:txBody>
      </p:sp>
    </p:spTree>
    <p:extLst>
      <p:ext uri="{BB962C8B-B14F-4D97-AF65-F5344CB8AC3E}">
        <p14:creationId xmlns:p14="http://schemas.microsoft.com/office/powerpoint/2010/main" val="3691393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35048F17-6C30-CD46-8CDD-3AF0DFA16F90}" type="datetimeFigureOut">
              <a:rPr lang="en-US" smtClean="0"/>
              <a:t>6/7/15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pic>
        <p:nvPicPr>
          <p:cNvPr id="9" name="Picture 8" descr="standardRule.png"/>
          <p:cNvPicPr>
            <a:picLocks noChangeAspect="1"/>
          </p:cNvPicPr>
          <p:nvPr/>
        </p:nvPicPr>
        <p:blipFill>
          <a:blip r:embed="rId3"/>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spcAft>
                <a:spcPts val="10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35048F17-6C30-CD46-8CDD-3AF0DFA16F90}" type="datetimeFigureOut">
              <a:rPr lang="en-US" smtClean="0"/>
              <a:t>6/7/15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066BBB-5306-4A41-AACF-5A74CE232CAD}" type="slidenum">
              <a:rPr lang="en-US" smtClean="0"/>
              <a:t>‹#›</a:t>
            </a:fld>
            <a:endParaRPr lang="en-US"/>
          </a:p>
        </p:txBody>
      </p:sp>
      <p:pic>
        <p:nvPicPr>
          <p:cNvPr id="8" name="Picture 7"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35048F17-6C30-CD46-8CDD-3AF0DFA16F90}" type="datetimeFigureOut">
              <a:rPr lang="en-US" smtClean="0"/>
              <a:t>6/7/15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066BBB-5306-4A41-AACF-5A74CE232CAD}" type="slidenum">
              <a:rPr lang="en-US" smtClean="0"/>
              <a:t>‹#›</a:t>
            </a:fld>
            <a:endParaRPr lang="en-US"/>
          </a:p>
        </p:txBody>
      </p:sp>
      <p:pic>
        <p:nvPicPr>
          <p:cNvPr id="8" name="Picture 7" descr="shortRule.png"/>
          <p:cNvPicPr>
            <a:picLocks noChangeAspect="1"/>
          </p:cNvPicPr>
          <p:nvPr/>
        </p:nvPicPr>
        <p:blipFill>
          <a:blip r:embed="rId3"/>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2 Pictures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35048F17-6C30-CD46-8CDD-3AF0DFA16F90}" type="datetimeFigureOut">
              <a:rPr lang="en-US" smtClean="0"/>
              <a:t>6/7/15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066BBB-5306-4A41-AACF-5A74CE232CAD}" type="slidenum">
              <a:rPr lang="en-US" smtClean="0"/>
              <a:t>‹#›</a:t>
            </a:fld>
            <a:endParaRPr lang="en-US"/>
          </a:p>
        </p:txBody>
      </p:sp>
      <p:pic>
        <p:nvPicPr>
          <p:cNvPr id="8" name="Picture 7" descr="shortRule.png"/>
          <p:cNvPicPr>
            <a:picLocks noChangeAspect="1"/>
          </p:cNvPicPr>
          <p:nvPr/>
        </p:nvPicPr>
        <p:blipFill>
          <a:blip r:embed="rId4"/>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35048F17-6C30-CD46-8CDD-3AF0DFA16F90}" type="datetimeFigureOut">
              <a:rPr lang="en-US" smtClean="0"/>
              <a:t>6/7/15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066BBB-5306-4A41-AACF-5A74CE232CAD}" type="slidenum">
              <a:rPr lang="en-US" smtClean="0"/>
              <a:t>‹#›</a:t>
            </a:fld>
            <a:endParaRPr lang="en-US"/>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1" name="Title 1"/>
          <p:cNvSpPr>
            <a:spLocks noGrp="1"/>
          </p:cNvSpPr>
          <p:nvPr>
            <p:ph type="title"/>
          </p:nvPr>
        </p:nvSpPr>
        <p:spPr>
          <a:xfrm rot="21240000">
            <a:off x="4717562"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35048F17-6C30-CD46-8CDD-3AF0DFA16F90}" type="datetimeFigureOut">
              <a:rPr lang="en-US" smtClean="0"/>
              <a:t>6/7/15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066BBB-5306-4A41-AACF-5A74CE232CAD}" type="slidenum">
              <a:rPr lang="en-US" smtClean="0"/>
              <a:t>‹#›</a:t>
            </a:fld>
            <a:endParaRPr lang="en-US"/>
          </a:p>
        </p:txBody>
      </p:sp>
      <p:pic>
        <p:nvPicPr>
          <p:cNvPr id="15" name="Picture 14" descr="parAvion.png"/>
          <p:cNvPicPr>
            <a:picLocks noChangeAspect="1"/>
          </p:cNvPicPr>
          <p:nvPr/>
        </p:nvPicPr>
        <p:blipFill>
          <a:blip r:embed="rId3"/>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5048F17-6C30-CD46-8CDD-3AF0DFA16F90}" type="datetimeFigureOut">
              <a:rPr lang="en-US" smtClean="0"/>
              <a:t>6/7/15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066BBB-5306-4A41-AACF-5A74CE232CAD}" type="slidenum">
              <a:rPr lang="en-US" smtClean="0"/>
              <a:t>‹#›</a:t>
            </a:fld>
            <a:endParaRPr lang="en-US"/>
          </a:p>
        </p:txBody>
      </p:sp>
      <p:pic>
        <p:nvPicPr>
          <p:cNvPr id="7" name="Picture 6"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5048F17-6C30-CD46-8CDD-3AF0DFA16F90}" type="datetimeFigureOut">
              <a:rPr lang="en-US" smtClean="0"/>
              <a:t>6/7/15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066BBB-5306-4A41-AACF-5A74CE232CAD}" type="slidenum">
              <a:rPr lang="en-US" smtClean="0"/>
              <a:t>‹#›</a:t>
            </a:fld>
            <a:endParaRPr lang="en-US"/>
          </a:p>
        </p:txBody>
      </p:sp>
      <p:pic>
        <p:nvPicPr>
          <p:cNvPr id="7" name="Picture 6" descr="verticalRule.png"/>
          <p:cNvPicPr>
            <a:picLocks noChangeAspect="1"/>
          </p:cNvPicPr>
          <p:nvPr/>
        </p:nvPicPr>
        <p:blipFill>
          <a:blip r:embed="rId2"/>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5048F17-6C30-CD46-8CDD-3AF0DFA16F90}" type="datetimeFigureOut">
              <a:rPr lang="en-US" smtClean="0"/>
              <a:t>6/7/15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066BBB-5306-4A41-AACF-5A74CE232CAD}" type="slidenum">
              <a:rPr lang="en-US" smtClean="0"/>
              <a:t>‹#›</a:t>
            </a:fld>
            <a:endParaRPr lang="en-US"/>
          </a:p>
        </p:txBody>
      </p:sp>
      <p:pic>
        <p:nvPicPr>
          <p:cNvPr id="8" name="Picture 7"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3 Pictures">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35048F17-6C30-CD46-8CDD-3AF0DFA16F90}" type="datetimeFigureOut">
              <a:rPr lang="en-US" smtClean="0"/>
              <a:t>6/7/15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066BBB-5306-4A41-AACF-5A74CE232CAD}" type="slidenum">
              <a:rPr lang="en-US" smtClean="0"/>
              <a:t>‹#›</a:t>
            </a:fld>
            <a:endParaRPr lang="en-US"/>
          </a:p>
        </p:txBody>
      </p:sp>
      <p:pic>
        <p:nvPicPr>
          <p:cNvPr id="9" name="Picture 8" descr="standardRule.png"/>
          <p:cNvPicPr>
            <a:picLocks noChangeAspect="1"/>
          </p:cNvPicPr>
          <p:nvPr/>
        </p:nvPicPr>
        <p:blipFill>
          <a:blip r:embed="rId3"/>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pic>
        <p:nvPicPr>
          <p:cNvPr id="14" name="Picture 13" descr="pictureStamp-Frame.png"/>
          <p:cNvPicPr>
            <a:picLocks noChangeAspect="1"/>
          </p:cNvPicPr>
          <p:nvPr/>
        </p:nvPicPr>
        <p:blipFill>
          <a:blip r:embed="rId4"/>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048F17-6C30-CD46-8CDD-3AF0DFA16F90}" type="datetimeFigureOut">
              <a:rPr lang="en-US" smtClean="0"/>
              <a:t>6/7/15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066BBB-5306-4A41-AACF-5A74CE232CAD}" type="slidenum">
              <a:rPr lang="en-US" smtClean="0"/>
              <a:t>‹#›</a:t>
            </a:fld>
            <a:endParaRPr lang="en-US"/>
          </a:p>
        </p:txBody>
      </p:sp>
      <p:pic>
        <p:nvPicPr>
          <p:cNvPr id="9" name="Picture 8" descr="standardRule.png"/>
          <p:cNvPicPr>
            <a:picLocks noChangeAspect="1"/>
          </p:cNvPicPr>
          <p:nvPr/>
        </p:nvPicPr>
        <p:blipFill>
          <a:blip r:embed="rId2"/>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35048F17-6C30-CD46-8CDD-3AF0DFA16F90}" type="datetimeFigureOut">
              <a:rPr lang="en-US" smtClean="0"/>
              <a:t>6/7/15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066BBB-5306-4A41-AACF-5A74CE232CAD}" type="slidenum">
              <a:rPr lang="en-US" smtClean="0"/>
              <a:t>‹#›</a:t>
            </a:fld>
            <a:endParaRPr lang="en-US"/>
          </a:p>
        </p:txBody>
      </p:sp>
      <p:pic>
        <p:nvPicPr>
          <p:cNvPr id="9" name="Picture 8"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35048F17-6C30-CD46-8CDD-3AF0DFA16F90}" type="datetimeFigureOut">
              <a:rPr lang="en-US" smtClean="0"/>
              <a:t>6/7/15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066BBB-5306-4A41-AACF-5A74CE232CAD}" type="slidenum">
              <a:rPr lang="en-US" smtClean="0"/>
              <a:t>‹#›</a:t>
            </a:fld>
            <a:endParaRPr lang="en-US"/>
          </a:p>
        </p:txBody>
      </p:sp>
      <p:pic>
        <p:nvPicPr>
          <p:cNvPr id="11" name="Picture 10"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5048F17-6C30-CD46-8CDD-3AF0DFA16F90}" type="datetimeFigureOut">
              <a:rPr lang="en-US" smtClean="0"/>
              <a:t>6/7/15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066BBB-5306-4A41-AACF-5A74CE232CA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048F17-6C30-CD46-8CDD-3AF0DFA16F90}" type="datetimeFigureOut">
              <a:rPr lang="en-US" smtClean="0"/>
              <a:t>6/7/15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066BBB-5306-4A41-AACF-5A74CE232CA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marL="2290763" indent="-461963">
              <a:defRPr sz="2000"/>
            </a:lvl6pPr>
            <a:lvl7pPr marL="2290763" indent="-461963">
              <a:defRPr sz="2000"/>
            </a:lvl7pPr>
            <a:lvl8pPr marL="2290763" indent="-461963">
              <a:defRPr sz="2000"/>
            </a:lvl8pPr>
            <a:lvl9pPr marL="2290763" indent="-461963">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spcAft>
                <a:spcPts val="1000"/>
              </a:spcAft>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048F17-6C30-CD46-8CDD-3AF0DFA16F90}" type="datetimeFigureOut">
              <a:rPr lang="en-US" smtClean="0"/>
              <a:t>6/7/15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pic>
        <p:nvPicPr>
          <p:cNvPr id="9" name="Picture 8"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18"/>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endParaRPr lang="en-US"/>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372100" y="6158753"/>
            <a:ext cx="3200400" cy="365125"/>
          </a:xfrm>
          <a:prstGeom prst="rect">
            <a:avLst/>
          </a:prstGeom>
        </p:spPr>
        <p:txBody>
          <a:bodyPr vert="horz" lIns="91440" tIns="45720" rIns="91440" bIns="45720" rtlCol="0" anchor="ctr"/>
          <a:lstStyle>
            <a:lvl1pPr algn="r">
              <a:defRPr sz="1200">
                <a:solidFill>
                  <a:schemeClr val="bg2"/>
                </a:solidFill>
              </a:defRPr>
            </a:lvl1pPr>
          </a:lstStyle>
          <a:p>
            <a:fld id="{35048F17-6C30-CD46-8CDD-3AF0DFA16F90}" type="datetimeFigureOut">
              <a:rPr lang="en-US" smtClean="0"/>
              <a:t>6/7/15</a:t>
            </a:fld>
            <a:endParaRPr lang="en-US"/>
          </a:p>
        </p:txBody>
      </p:sp>
      <p:sp>
        <p:nvSpPr>
          <p:cNvPr id="6" name="Slide Number Placeholder 5"/>
          <p:cNvSpPr>
            <a:spLocks noGrp="1"/>
          </p:cNvSpPr>
          <p:nvPr>
            <p:ph type="sldNum" sz="quarter" idx="4"/>
          </p:nvPr>
        </p:nvSpPr>
        <p:spPr>
          <a:xfrm>
            <a:off x="4046220" y="6158753"/>
            <a:ext cx="1051560" cy="365125"/>
          </a:xfrm>
          <a:prstGeom prst="rect">
            <a:avLst/>
          </a:prstGeom>
        </p:spPr>
        <p:txBody>
          <a:bodyPr vert="horz" lIns="91440" tIns="45720" rIns="91440" bIns="45720" rtlCol="0" anchor="ctr"/>
          <a:lstStyle>
            <a:lvl1pPr algn="ctr">
              <a:defRPr sz="1200">
                <a:solidFill>
                  <a:schemeClr val="bg2"/>
                </a:solidFill>
              </a:defRPr>
            </a:lvl1pPr>
          </a:lstStyle>
          <a:p>
            <a:fld id="{6D066BBB-5306-4A41-AACF-5A74CE232CA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 id="2147483877" r:id="rId14"/>
    <p:sldLayoutId id="2147483878" r:id="rId15"/>
    <p:sldLayoutId id="2147483879" r:id="rId16"/>
  </p:sldLayoutIdLst>
  <p:txStyles>
    <p:titleStyle>
      <a:lvl1pPr algn="ctr" defTabSz="914400" rtl="0" eaLnBrk="1" latinLnBrk="0" hangingPunct="1">
        <a:spcBef>
          <a:spcPct val="0"/>
        </a:spcBef>
        <a:buNone/>
        <a:defRPr sz="5400" kern="1200">
          <a:solidFill>
            <a:schemeClr val="tx1"/>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mn-lt"/>
          <a:ea typeface="+mn-ea"/>
          <a:cs typeface="+mn-cs"/>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08000"/>
            <a:ext cx="9144000" cy="3911600"/>
          </a:xfrm>
        </p:spPr>
        <p:txBody>
          <a:bodyPr/>
          <a:lstStyle/>
          <a:p>
            <a:r>
              <a:rPr lang="en-GB" sz="3600" dirty="0" smtClean="0"/>
              <a:t>“Socialist Growth Revisited: Insights from</a:t>
            </a:r>
            <a:br>
              <a:rPr lang="en-GB" sz="3600" dirty="0" smtClean="0"/>
            </a:br>
            <a:r>
              <a:rPr lang="en-GB" sz="3600" dirty="0" smtClean="0"/>
              <a:t>Yugoslavia”</a:t>
            </a:r>
            <a:br>
              <a:rPr lang="en-GB" sz="3600" dirty="0" smtClean="0"/>
            </a:br>
            <a:r>
              <a:rPr lang="en-GB" sz="3600" dirty="0" smtClean="0"/>
              <a:t/>
            </a:r>
            <a:br>
              <a:rPr lang="en-GB" sz="3600" dirty="0" smtClean="0"/>
            </a:br>
            <a:r>
              <a:rPr lang="en-GB" sz="3600" dirty="0" smtClean="0"/>
              <a:t> by Leonard Kukić</a:t>
            </a:r>
            <a:br>
              <a:rPr lang="en-GB" sz="3600" dirty="0" smtClean="0"/>
            </a:br>
            <a:r>
              <a:rPr lang="en-GB" sz="3600" dirty="0" smtClean="0"/>
              <a:t/>
            </a:r>
            <a:br>
              <a:rPr lang="en-GB" sz="3600" dirty="0" smtClean="0"/>
            </a:br>
            <a:endParaRPr lang="en-GB" sz="3600" dirty="0"/>
          </a:p>
        </p:txBody>
      </p:sp>
      <p:sp>
        <p:nvSpPr>
          <p:cNvPr id="3" name="Subtitle 2"/>
          <p:cNvSpPr>
            <a:spLocks noGrp="1"/>
          </p:cNvSpPr>
          <p:nvPr>
            <p:ph type="subTitle" idx="1"/>
          </p:nvPr>
        </p:nvSpPr>
        <p:spPr>
          <a:xfrm>
            <a:off x="571500" y="4648200"/>
            <a:ext cx="8001000" cy="1524000"/>
          </a:xfrm>
        </p:spPr>
        <p:txBody>
          <a:bodyPr>
            <a:normAutofit/>
          </a:bodyPr>
          <a:lstStyle/>
          <a:p>
            <a:r>
              <a:rPr lang="en-GB" sz="2800" dirty="0" smtClean="0"/>
              <a:t>Comments by Ricardo Lago </a:t>
            </a:r>
            <a:endParaRPr lang="en-GB" sz="2800" dirty="0"/>
          </a:p>
        </p:txBody>
      </p:sp>
    </p:spTree>
    <p:extLst>
      <p:ext uri="{BB962C8B-B14F-4D97-AF65-F5344CB8AC3E}">
        <p14:creationId xmlns:p14="http://schemas.microsoft.com/office/powerpoint/2010/main" val="119163547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z="4000" dirty="0" smtClean="0"/>
              <a:t>1979 triple shock</a:t>
            </a:r>
            <a:endParaRPr lang="es-ES_tradnl" sz="4000" dirty="0"/>
          </a:p>
        </p:txBody>
      </p:sp>
      <p:sp>
        <p:nvSpPr>
          <p:cNvPr id="3" name="Content Placeholder 2"/>
          <p:cNvSpPr>
            <a:spLocks noGrp="1"/>
          </p:cNvSpPr>
          <p:nvPr>
            <p:ph idx="1"/>
          </p:nvPr>
        </p:nvSpPr>
        <p:spPr/>
        <p:txBody>
          <a:bodyPr>
            <a:normAutofit/>
          </a:bodyPr>
          <a:lstStyle/>
          <a:p>
            <a:r>
              <a:rPr lang="en-US" dirty="0" smtClean="0"/>
              <a:t>Yugoslav economic performance, therefore, can be clearly segmented into the relatively successful pre 1979 period, and the dismal post 1979 period, instigated by</a:t>
            </a:r>
          </a:p>
          <a:p>
            <a:pPr lvl="1"/>
            <a:r>
              <a:rPr lang="en-US" dirty="0" smtClean="0"/>
              <a:t>Second oil shock</a:t>
            </a:r>
          </a:p>
          <a:p>
            <a:pPr lvl="1"/>
            <a:r>
              <a:rPr lang="en-US" dirty="0" smtClean="0"/>
              <a:t>Rise in international interest rates </a:t>
            </a:r>
          </a:p>
          <a:p>
            <a:pPr lvl="1"/>
            <a:r>
              <a:rPr lang="en-US" dirty="0" smtClean="0"/>
              <a:t>Death of Marshall Tito</a:t>
            </a:r>
          </a:p>
          <a:p>
            <a:endParaRPr lang="en-US" dirty="0" smtClean="0"/>
          </a:p>
        </p:txBody>
      </p:sp>
    </p:spTree>
    <p:extLst>
      <p:ext uri="{BB962C8B-B14F-4D97-AF65-F5344CB8AC3E}">
        <p14:creationId xmlns:p14="http://schemas.microsoft.com/office/powerpoint/2010/main" val="64872864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Efficiency </a:t>
            </a:r>
            <a:r>
              <a:rPr lang="es-ES_tradnl" sz="4000" dirty="0" smtClean="0"/>
              <a:t>?</a:t>
            </a:r>
            <a:endParaRPr lang="es-ES_tradnl" sz="4000" dirty="0"/>
          </a:p>
        </p:txBody>
      </p:sp>
      <p:sp>
        <p:nvSpPr>
          <p:cNvPr id="3" name="Content Placeholder 2"/>
          <p:cNvSpPr>
            <a:spLocks noGrp="1"/>
          </p:cNvSpPr>
          <p:nvPr>
            <p:ph idx="1"/>
          </p:nvPr>
        </p:nvSpPr>
        <p:spPr>
          <a:xfrm>
            <a:off x="571500" y="1664129"/>
            <a:ext cx="8001000" cy="4114800"/>
          </a:xfrm>
        </p:spPr>
        <p:txBody>
          <a:bodyPr>
            <a:normAutofit/>
          </a:bodyPr>
          <a:lstStyle/>
          <a:p>
            <a:pPr marL="0" indent="0">
              <a:buNone/>
            </a:pPr>
            <a:r>
              <a:rPr lang="en-US" dirty="0" smtClean="0"/>
              <a:t>The empirical literature suggests that socialist TFP was driven by efficiency, rather than by technology (</a:t>
            </a:r>
            <a:r>
              <a:rPr lang="en-US" dirty="0" err="1" smtClean="0"/>
              <a:t>Nishimizu</a:t>
            </a:r>
            <a:r>
              <a:rPr lang="en-US" dirty="0" smtClean="0"/>
              <a:t> and Page, 1982; </a:t>
            </a:r>
            <a:r>
              <a:rPr lang="en-US" dirty="0" err="1" smtClean="0"/>
              <a:t>Brada</a:t>
            </a:r>
            <a:r>
              <a:rPr lang="en-US" dirty="0" smtClean="0"/>
              <a:t>, 1989). Thus, research should move towards uncovering the quantitative causality between policies and efficiency</a:t>
            </a:r>
            <a:endParaRPr lang="en-US" dirty="0"/>
          </a:p>
        </p:txBody>
      </p:sp>
    </p:spTree>
    <p:extLst>
      <p:ext uri="{BB962C8B-B14F-4D97-AF65-F5344CB8AC3E}">
        <p14:creationId xmlns:p14="http://schemas.microsoft.com/office/powerpoint/2010/main" val="119642450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z="2800" dirty="0" err="1" smtClean="0"/>
              <a:t>Four</a:t>
            </a:r>
            <a:r>
              <a:rPr lang="es-ES_tradnl" sz="2800" dirty="0" smtClean="0"/>
              <a:t> </a:t>
            </a:r>
            <a:r>
              <a:rPr lang="es-ES_tradnl" sz="2800" dirty="0" err="1" smtClean="0"/>
              <a:t>periods</a:t>
            </a:r>
            <a:r>
              <a:rPr lang="es-ES_tradnl" sz="2800" dirty="0" smtClean="0"/>
              <a:t> </a:t>
            </a:r>
            <a:endParaRPr lang="es-ES_tradnl" sz="2800" dirty="0"/>
          </a:p>
        </p:txBody>
      </p:sp>
      <p:sp>
        <p:nvSpPr>
          <p:cNvPr id="3" name="Content Placeholder 2"/>
          <p:cNvSpPr>
            <a:spLocks noGrp="1"/>
          </p:cNvSpPr>
          <p:nvPr>
            <p:ph idx="1"/>
          </p:nvPr>
        </p:nvSpPr>
        <p:spPr>
          <a:xfrm>
            <a:off x="571500" y="1905000"/>
            <a:ext cx="8001000" cy="4784664"/>
          </a:xfrm>
        </p:spPr>
        <p:txBody>
          <a:bodyPr>
            <a:normAutofit fontScale="70000" lnSpcReduction="20000"/>
          </a:bodyPr>
          <a:lstStyle/>
          <a:p>
            <a:r>
              <a:rPr lang="en-GB" dirty="0" smtClean="0"/>
              <a:t>1945-51 Rigid central planning and rigid industrialization . Fixed assets were expropriated, and industrialization was pursued through forced savings  from the agriculture.</a:t>
            </a:r>
          </a:p>
          <a:p>
            <a:r>
              <a:rPr lang="en-GB" dirty="0" smtClean="0"/>
              <a:t>1951- 65 Distance  from the Soviet Union and its ideology. Collectivization and binding output targets abandoned, and a substantial degree of decision-making power and self-management. General investment Fund as </a:t>
            </a:r>
            <a:r>
              <a:rPr lang="en-GB" dirty="0" smtClean="0"/>
              <a:t>instrument </a:t>
            </a:r>
            <a:r>
              <a:rPr lang="en-GB" dirty="0" smtClean="0"/>
              <a:t>of planning investments. 60 %  of trade with OECD countries . Foreign aid , including from the USA.</a:t>
            </a:r>
          </a:p>
          <a:p>
            <a:r>
              <a:rPr lang="en-GB" dirty="0" smtClean="0"/>
              <a:t> 1965-74  Market forces strengthened, liberalisation of prices ,enterprises to engage freely in foreign trade. Economic power further decentralised to the level of enterprises, as work councils were granted rights over the allocation of net income among investments and wages. Furthermore, banks became the primary financial intermediary, as opposed to the General Investment Fund.</a:t>
            </a:r>
          </a:p>
          <a:p>
            <a:r>
              <a:rPr lang="en-GB" dirty="0" smtClean="0"/>
              <a:t>1974- 1991 . The 1974 Constitution institutionalized the backlash of political elites </a:t>
            </a:r>
            <a:r>
              <a:rPr lang="en-GB" dirty="0" smtClean="0"/>
              <a:t>against the </a:t>
            </a:r>
            <a:r>
              <a:rPr lang="en-GB" dirty="0" smtClean="0"/>
              <a:t>increasingly independent managers or technocrats - to use Yugoslav jargon. </a:t>
            </a:r>
            <a:r>
              <a:rPr lang="en-GB" dirty="0" smtClean="0"/>
              <a:t>The economy </a:t>
            </a:r>
            <a:r>
              <a:rPr lang="en-GB" dirty="0" smtClean="0"/>
              <a:t>became clogged with over-</a:t>
            </a:r>
            <a:r>
              <a:rPr lang="en-GB" dirty="0" err="1" smtClean="0"/>
              <a:t>regunlation</a:t>
            </a:r>
            <a:r>
              <a:rPr lang="en-GB" dirty="0" smtClean="0"/>
              <a:t>.</a:t>
            </a:r>
            <a:endParaRPr lang="en-GB" dirty="0"/>
          </a:p>
        </p:txBody>
      </p:sp>
    </p:spTree>
    <p:extLst>
      <p:ext uri="{BB962C8B-B14F-4D97-AF65-F5344CB8AC3E}">
        <p14:creationId xmlns:p14="http://schemas.microsoft.com/office/powerpoint/2010/main" val="282324845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_tradnl"/>
          </a:p>
        </p:txBody>
      </p:sp>
      <p:sp>
        <p:nvSpPr>
          <p:cNvPr id="3" name="Content Placeholder 2"/>
          <p:cNvSpPr>
            <a:spLocks noGrp="1"/>
          </p:cNvSpPr>
          <p:nvPr>
            <p:ph idx="1"/>
          </p:nvPr>
        </p:nvSpPr>
        <p:spPr/>
        <p:txBody>
          <a:bodyPr>
            <a:normAutofit lnSpcReduction="10000"/>
          </a:bodyPr>
          <a:lstStyle/>
          <a:p>
            <a:r>
              <a:rPr lang="en-GB" sz="3600" dirty="0" smtClean="0"/>
              <a:t> Growth Accounting </a:t>
            </a:r>
          </a:p>
          <a:p>
            <a:r>
              <a:rPr lang="en-GB" sz="3600" dirty="0" smtClean="0"/>
              <a:t>Business Cycle Accounting </a:t>
            </a:r>
          </a:p>
          <a:p>
            <a:pPr lvl="1"/>
            <a:r>
              <a:rPr lang="en-GB" sz="3600" dirty="0" smtClean="0"/>
              <a:t>Growth </a:t>
            </a:r>
          </a:p>
          <a:p>
            <a:pPr lvl="1"/>
            <a:r>
              <a:rPr lang="en-GB" sz="3600" dirty="0" smtClean="0"/>
              <a:t>Business cycle fluctuations</a:t>
            </a:r>
          </a:p>
          <a:p>
            <a:pPr lvl="1"/>
            <a:r>
              <a:rPr lang="en-GB" sz="3600" dirty="0" smtClean="0"/>
              <a:t> Not policies but wedges ( incentives )  </a:t>
            </a:r>
            <a:endParaRPr lang="en-GB" sz="3600" dirty="0"/>
          </a:p>
        </p:txBody>
      </p:sp>
    </p:spTree>
    <p:extLst>
      <p:ext uri="{BB962C8B-B14F-4D97-AF65-F5344CB8AC3E}">
        <p14:creationId xmlns:p14="http://schemas.microsoft.com/office/powerpoint/2010/main" val="132655343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Wedges</a:t>
            </a:r>
            <a:r>
              <a:rPr lang="es-ES_tradnl" dirty="0" smtClean="0"/>
              <a:t> </a:t>
            </a:r>
            <a:endParaRPr lang="es-ES_tradnl" dirty="0"/>
          </a:p>
        </p:txBody>
      </p:sp>
      <p:sp>
        <p:nvSpPr>
          <p:cNvPr id="3" name="Content Placeholder 2"/>
          <p:cNvSpPr>
            <a:spLocks noGrp="1"/>
          </p:cNvSpPr>
          <p:nvPr>
            <p:ph idx="1"/>
          </p:nvPr>
        </p:nvSpPr>
        <p:spPr>
          <a:xfrm>
            <a:off x="571500" y="1075267"/>
            <a:ext cx="8001000" cy="5782733"/>
          </a:xfrm>
        </p:spPr>
        <p:txBody>
          <a:bodyPr>
            <a:normAutofit fontScale="25000" lnSpcReduction="20000"/>
          </a:bodyPr>
          <a:lstStyle/>
          <a:p>
            <a:endParaRPr lang="es-ES_tradnl" sz="9600" dirty="0" smtClean="0"/>
          </a:p>
          <a:p>
            <a:pPr marL="0" indent="0">
              <a:buNone/>
            </a:pPr>
            <a:r>
              <a:rPr lang="en-GB" sz="8000" dirty="0" smtClean="0">
                <a:latin typeface=""/>
              </a:rPr>
              <a:t>Wedges measure the discrepancy between the model predictions and the data observations. They measure distortions that economic agents face.</a:t>
            </a:r>
            <a:endParaRPr lang="en-GB" sz="8000" dirty="0" smtClean="0"/>
          </a:p>
          <a:p>
            <a:pPr>
              <a:buFont typeface="Wingdings" charset="2"/>
              <a:buChar char="Ø"/>
            </a:pPr>
            <a:r>
              <a:rPr lang="en-GB" sz="8000" dirty="0" smtClean="0"/>
              <a:t>Labour  Wedge </a:t>
            </a:r>
          </a:p>
          <a:p>
            <a:pPr lvl="1"/>
            <a:r>
              <a:rPr lang="en-GB" sz="8000" dirty="0" smtClean="0"/>
              <a:t>Incentives to work</a:t>
            </a:r>
          </a:p>
          <a:p>
            <a:pPr>
              <a:buFont typeface="Wingdings" charset="2"/>
              <a:buChar char="Ø"/>
            </a:pPr>
            <a:r>
              <a:rPr lang="en-GB" sz="8000" dirty="0" smtClean="0"/>
              <a:t>Capital Wedge </a:t>
            </a:r>
          </a:p>
          <a:p>
            <a:pPr lvl="1"/>
            <a:r>
              <a:rPr lang="en-GB" sz="8000" dirty="0" smtClean="0"/>
              <a:t>Incentives for saving and accumulation of physical and human capital </a:t>
            </a:r>
          </a:p>
          <a:p>
            <a:pPr>
              <a:buFont typeface="Wingdings" charset="2"/>
              <a:buChar char="Ø"/>
            </a:pPr>
            <a:r>
              <a:rPr lang="en-GB" sz="8000" dirty="0" smtClean="0"/>
              <a:t> Income Wedge </a:t>
            </a:r>
          </a:p>
          <a:p>
            <a:pPr lvl="1"/>
            <a:r>
              <a:rPr lang="en-GB" sz="8000" dirty="0" smtClean="0"/>
              <a:t>Macroeconomic fluctuations </a:t>
            </a:r>
          </a:p>
          <a:p>
            <a:pPr>
              <a:buFont typeface="Wingdings" charset="2"/>
              <a:buChar char="Ø"/>
            </a:pPr>
            <a:r>
              <a:rPr lang="en-GB" sz="8000" dirty="0" smtClean="0"/>
              <a:t>Efficiency Wedge </a:t>
            </a:r>
          </a:p>
          <a:p>
            <a:pPr lvl="1"/>
            <a:r>
              <a:rPr lang="en-GB" sz="8000" dirty="0" smtClean="0"/>
              <a:t>TFP</a:t>
            </a:r>
          </a:p>
          <a:p>
            <a:endParaRPr lang="en-GB" sz="8000" dirty="0" smtClean="0"/>
          </a:p>
          <a:p>
            <a:endParaRPr lang="en-GB" sz="8000" dirty="0" smtClean="0"/>
          </a:p>
          <a:p>
            <a:pPr lvl="1"/>
            <a:endParaRPr lang="en-GB" sz="8000" dirty="0"/>
          </a:p>
        </p:txBody>
      </p:sp>
    </p:spTree>
    <p:extLst>
      <p:ext uri="{BB962C8B-B14F-4D97-AF65-F5344CB8AC3E}">
        <p14:creationId xmlns:p14="http://schemas.microsoft.com/office/powerpoint/2010/main" val="229503872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 TFP and </a:t>
            </a:r>
            <a:r>
              <a:rPr lang="es-ES_tradnl" dirty="0" err="1" smtClean="0"/>
              <a:t>trade</a:t>
            </a:r>
            <a:r>
              <a:rPr lang="es-ES_tradnl" dirty="0" smtClean="0"/>
              <a:t> </a:t>
            </a:r>
            <a:endParaRPr lang="es-ES_tradnl" dirty="0"/>
          </a:p>
        </p:txBody>
      </p:sp>
      <p:sp>
        <p:nvSpPr>
          <p:cNvPr id="3" name="Content Placeholder 2"/>
          <p:cNvSpPr>
            <a:spLocks noGrp="1"/>
          </p:cNvSpPr>
          <p:nvPr>
            <p:ph idx="1"/>
          </p:nvPr>
        </p:nvSpPr>
        <p:spPr/>
        <p:txBody>
          <a:bodyPr>
            <a:normAutofit/>
          </a:bodyPr>
          <a:lstStyle/>
          <a:p>
            <a:r>
              <a:rPr lang="en-GB" dirty="0" smtClean="0"/>
              <a:t>Yugoslavia became a member of GATT in 1966, which coincides with the acceleration of TFP contribution to economic growth. The gradual integration of Yugoslavia into global markets (implied by figure 2) might have stimulated TFP through a more efficient allocation of resources, as long as the country specialised in the production of goods and services according to its comparative advantage.</a:t>
            </a:r>
            <a:endParaRPr lang="en-GB" dirty="0"/>
          </a:p>
        </p:txBody>
      </p:sp>
    </p:spTree>
    <p:extLst>
      <p:ext uri="{BB962C8B-B14F-4D97-AF65-F5344CB8AC3E}">
        <p14:creationId xmlns:p14="http://schemas.microsoft.com/office/powerpoint/2010/main" val="334519401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Mistakes </a:t>
            </a:r>
            <a:endParaRPr lang="en-GB" sz="2400" dirty="0"/>
          </a:p>
        </p:txBody>
      </p:sp>
      <p:sp>
        <p:nvSpPr>
          <p:cNvPr id="3" name="Content Placeholder 2"/>
          <p:cNvSpPr>
            <a:spLocks noGrp="1"/>
          </p:cNvSpPr>
          <p:nvPr>
            <p:ph idx="1"/>
          </p:nvPr>
        </p:nvSpPr>
        <p:spPr>
          <a:xfrm>
            <a:off x="571500" y="1905000"/>
            <a:ext cx="8001000" cy="4953000"/>
          </a:xfrm>
        </p:spPr>
        <p:txBody>
          <a:bodyPr>
            <a:normAutofit fontScale="70000" lnSpcReduction="20000"/>
          </a:bodyPr>
          <a:lstStyle/>
          <a:p>
            <a:r>
              <a:rPr lang="en-GB" dirty="0" smtClean="0"/>
              <a:t>A rising labour wedge can be interpreted as rising return on labour that stimulates the provision of labour. The labour wedge is often taken to be synonymous with a tax on labour ( page 9 ) </a:t>
            </a:r>
          </a:p>
          <a:p>
            <a:r>
              <a:rPr lang="en-GB" dirty="0" smtClean="0"/>
              <a:t>An increasing capital wedge can be interpreted as an increasing return on capital that stimulates savings and investments. Analogous to the labour wedge, a capital wedge is often taken to be synonymous with a tax on capital ( page 9)</a:t>
            </a:r>
          </a:p>
          <a:p>
            <a:r>
              <a:rPr lang="en-GB" dirty="0" smtClean="0"/>
              <a:t>All the components of output are determined outside the model, except physical capital, which is characterised by the usual law of motion ( page 10 ) </a:t>
            </a:r>
          </a:p>
          <a:p>
            <a:r>
              <a:rPr lang="en-GB" dirty="0" smtClean="0"/>
              <a:t>𝑐 + 𝑖 = 𝑦 (6) Equation 6 describes the resource constraint of the economy…..aggregate demand shocks stemming from government expenditure and net foreign demand for domestically produced goods and services.....𝑦 − 𝑐 − 𝑖 = 𝑦𝑡𝜏  (11)</a:t>
            </a:r>
          </a:p>
          <a:p>
            <a:r>
              <a:rPr lang="en-GB" dirty="0" smtClean="0"/>
              <a:t>Net Material Product, or Social Product (SP) in case of Yugoslavia, was the official indicator used to monitor economic activity in socialist countries. SP is conceptually equivalent to GDP. ( Page 12 )</a:t>
            </a:r>
          </a:p>
          <a:p>
            <a:endParaRPr lang="es-ES_tradnl" dirty="0" smtClean="0"/>
          </a:p>
          <a:p>
            <a:endParaRPr lang="es-ES_tradnl" dirty="0"/>
          </a:p>
        </p:txBody>
      </p:sp>
    </p:spTree>
    <p:extLst>
      <p:ext uri="{BB962C8B-B14F-4D97-AF65-F5344CB8AC3E}">
        <p14:creationId xmlns:p14="http://schemas.microsoft.com/office/powerpoint/2010/main" val="49927419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The growing importance of the TFP wedge overtime </a:t>
            </a:r>
            <a:endParaRPr lang="en-GB" sz="3200" dirty="0"/>
          </a:p>
        </p:txBody>
      </p:sp>
      <p:pic>
        <p:nvPicPr>
          <p:cNvPr id="4" name="Content Placeholder 3"/>
          <p:cNvPicPr>
            <a:picLocks noGrp="1" noChangeAspect="1"/>
          </p:cNvPicPr>
          <p:nvPr>
            <p:ph idx="1"/>
          </p:nvPr>
        </p:nvPicPr>
        <p:blipFill>
          <a:blip r:embed="rId2"/>
          <a:srcRect l="-29064" r="-29064"/>
          <a:stretch>
            <a:fillRect/>
          </a:stretch>
        </p:blipFill>
        <p:spPr>
          <a:xfrm>
            <a:off x="571500" y="1693333"/>
            <a:ext cx="8001000" cy="4114800"/>
          </a:xfrm>
        </p:spPr>
      </p:pic>
    </p:spTree>
    <p:extLst>
      <p:ext uri="{BB962C8B-B14F-4D97-AF65-F5344CB8AC3E}">
        <p14:creationId xmlns:p14="http://schemas.microsoft.com/office/powerpoint/2010/main" val="2936277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z="3600" dirty="0" smtClean="0"/>
              <a:t> </a:t>
            </a:r>
            <a:r>
              <a:rPr lang="es-ES_tradnl" sz="3600" dirty="0" err="1" smtClean="0"/>
              <a:t>Squential</a:t>
            </a:r>
            <a:r>
              <a:rPr lang="es-ES_tradnl" sz="3600" dirty="0" smtClean="0"/>
              <a:t> </a:t>
            </a:r>
            <a:r>
              <a:rPr lang="es-ES_tradnl" sz="3600" dirty="0" err="1" smtClean="0"/>
              <a:t>inclusion</a:t>
            </a:r>
            <a:r>
              <a:rPr lang="es-ES_tradnl" sz="3600" dirty="0" smtClean="0"/>
              <a:t> of </a:t>
            </a:r>
            <a:r>
              <a:rPr lang="es-ES_tradnl" sz="3600" dirty="0" err="1" smtClean="0"/>
              <a:t>Wedges</a:t>
            </a:r>
            <a:r>
              <a:rPr lang="es-ES_tradnl" sz="3600" dirty="0" smtClean="0"/>
              <a:t> ?</a:t>
            </a:r>
            <a:br>
              <a:rPr lang="es-ES_tradnl" sz="3600" dirty="0" smtClean="0"/>
            </a:br>
            <a:r>
              <a:rPr lang="es-ES_tradnl" sz="3600" dirty="0" smtClean="0"/>
              <a:t> I </a:t>
            </a:r>
            <a:r>
              <a:rPr lang="es-ES_tradnl" sz="3600" dirty="0" err="1" smtClean="0"/>
              <a:t>think</a:t>
            </a:r>
            <a:r>
              <a:rPr lang="es-ES_tradnl" sz="3600" dirty="0" smtClean="0"/>
              <a:t> </a:t>
            </a:r>
            <a:r>
              <a:rPr lang="es-ES_tradnl" sz="3600" dirty="0" err="1" smtClean="0"/>
              <a:t>there</a:t>
            </a:r>
            <a:r>
              <a:rPr lang="es-ES_tradnl" sz="3600" dirty="0" smtClean="0"/>
              <a:t> </a:t>
            </a:r>
            <a:r>
              <a:rPr lang="es-ES_tradnl" sz="3600" dirty="0" err="1" smtClean="0"/>
              <a:t>is</a:t>
            </a:r>
            <a:r>
              <a:rPr lang="es-ES_tradnl" sz="3600" dirty="0" smtClean="0"/>
              <a:t> a </a:t>
            </a:r>
            <a:r>
              <a:rPr lang="es-ES_tradnl" sz="3600" dirty="0" err="1" smtClean="0"/>
              <a:t>problem</a:t>
            </a:r>
            <a:r>
              <a:rPr lang="es-ES_tradnl" sz="3600" dirty="0" smtClean="0"/>
              <a:t> </a:t>
            </a:r>
            <a:r>
              <a:rPr lang="es-ES_tradnl" sz="3600" dirty="0" err="1" smtClean="0"/>
              <a:t>here</a:t>
            </a:r>
            <a:endParaRPr lang="es-ES_tradnl" sz="3600" dirty="0"/>
          </a:p>
        </p:txBody>
      </p:sp>
      <p:pic>
        <p:nvPicPr>
          <p:cNvPr id="4" name="Content Placeholder 3"/>
          <p:cNvPicPr>
            <a:picLocks noGrp="1" noChangeAspect="1"/>
          </p:cNvPicPr>
          <p:nvPr>
            <p:ph idx="1"/>
          </p:nvPr>
        </p:nvPicPr>
        <p:blipFill>
          <a:blip r:embed="rId2"/>
          <a:srcRect l="-31750" r="-31750"/>
          <a:stretch>
            <a:fillRect/>
          </a:stretch>
        </p:blipFill>
        <p:spPr/>
      </p:pic>
    </p:spTree>
    <p:extLst>
      <p:ext uri="{BB962C8B-B14F-4D97-AF65-F5344CB8AC3E}">
        <p14:creationId xmlns:p14="http://schemas.microsoft.com/office/powerpoint/2010/main" val="3572274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err="1" smtClean="0"/>
              <a:t>Missing</a:t>
            </a:r>
            <a:r>
              <a:rPr lang="es-ES_tradnl" dirty="0" smtClean="0"/>
              <a:t>  </a:t>
            </a:r>
            <a:endParaRPr lang="es-ES_tradnl" dirty="0"/>
          </a:p>
        </p:txBody>
      </p:sp>
      <p:sp>
        <p:nvSpPr>
          <p:cNvPr id="3" name="Content Placeholder 2"/>
          <p:cNvSpPr>
            <a:spLocks noGrp="1"/>
          </p:cNvSpPr>
          <p:nvPr>
            <p:ph idx="1"/>
          </p:nvPr>
        </p:nvSpPr>
        <p:spPr/>
        <p:txBody>
          <a:bodyPr/>
          <a:lstStyle/>
          <a:p>
            <a:r>
              <a:rPr lang="en-US" dirty="0" smtClean="0"/>
              <a:t>Economic history paper .</a:t>
            </a:r>
          </a:p>
          <a:p>
            <a:r>
              <a:rPr lang="en-US" dirty="0" smtClean="0"/>
              <a:t>There is no mention or </a:t>
            </a:r>
            <a:r>
              <a:rPr lang="en-US" dirty="0" smtClean="0"/>
              <a:t>bibliographical </a:t>
            </a:r>
            <a:r>
              <a:rPr lang="en-US" dirty="0" smtClean="0"/>
              <a:t>reference  of the main economists that define the self-management Yugoslav model . For example , </a:t>
            </a:r>
            <a:r>
              <a:rPr lang="en-US" dirty="0" err="1" smtClean="0"/>
              <a:t>Branko</a:t>
            </a:r>
            <a:r>
              <a:rPr lang="en-US" dirty="0" smtClean="0"/>
              <a:t> </a:t>
            </a:r>
            <a:r>
              <a:rPr lang="en-US" dirty="0" err="1" smtClean="0"/>
              <a:t>Horvat</a:t>
            </a:r>
            <a:r>
              <a:rPr lang="en-US" dirty="0" smtClean="0"/>
              <a:t>.</a:t>
            </a:r>
          </a:p>
          <a:p>
            <a:r>
              <a:rPr lang="en-US" dirty="0" smtClean="0"/>
              <a:t>Also a mention to the Economic Calculation debate Lerner- </a:t>
            </a:r>
            <a:r>
              <a:rPr lang="en-US" dirty="0" err="1" smtClean="0"/>
              <a:t>Lage</a:t>
            </a:r>
            <a:r>
              <a:rPr lang="en-US" dirty="0" smtClean="0"/>
              <a:t> / Hayek – </a:t>
            </a:r>
            <a:r>
              <a:rPr lang="en-US" dirty="0" err="1" smtClean="0"/>
              <a:t>Mises</a:t>
            </a:r>
            <a:r>
              <a:rPr lang="en-US" dirty="0" smtClean="0"/>
              <a:t> </a:t>
            </a:r>
          </a:p>
          <a:p>
            <a:pPr marL="0" indent="0">
              <a:buNone/>
            </a:pPr>
            <a:endParaRPr lang="es-ES_tradnl" dirty="0" smtClean="0"/>
          </a:p>
          <a:p>
            <a:pPr marL="0" indent="0">
              <a:buNone/>
            </a:pPr>
            <a:r>
              <a:rPr lang="es-ES_tradnl" dirty="0" smtClean="0"/>
              <a:t> </a:t>
            </a:r>
            <a:endParaRPr lang="es-ES_tradnl" dirty="0"/>
          </a:p>
        </p:txBody>
      </p:sp>
    </p:spTree>
    <p:extLst>
      <p:ext uri="{BB962C8B-B14F-4D97-AF65-F5344CB8AC3E}">
        <p14:creationId xmlns:p14="http://schemas.microsoft.com/office/powerpoint/2010/main" val="4149097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Argumentation</a:t>
            </a:r>
            <a:endParaRPr lang="en-GB" sz="4000" dirty="0"/>
          </a:p>
        </p:txBody>
      </p:sp>
      <p:sp>
        <p:nvSpPr>
          <p:cNvPr id="3" name="Content Placeholder 2"/>
          <p:cNvSpPr>
            <a:spLocks noGrp="1"/>
          </p:cNvSpPr>
          <p:nvPr>
            <p:ph idx="1"/>
          </p:nvPr>
        </p:nvSpPr>
        <p:spPr/>
        <p:txBody>
          <a:bodyPr/>
          <a:lstStyle/>
          <a:p>
            <a:pPr marL="0" indent="0">
              <a:buNone/>
            </a:pPr>
            <a:r>
              <a:rPr lang="en-US" dirty="0"/>
              <a:t>As such, this paper, like Allen (2003) and </a:t>
            </a:r>
            <a:r>
              <a:rPr lang="en-US" dirty="0" err="1"/>
              <a:t>Broadberry</a:t>
            </a:r>
            <a:r>
              <a:rPr lang="en-US" dirty="0"/>
              <a:t> and Klein (2011), rejects a fully negative assessment of socialist economic performance.</a:t>
            </a:r>
          </a:p>
          <a:p>
            <a:endParaRPr lang="en-GB" dirty="0"/>
          </a:p>
        </p:txBody>
      </p:sp>
    </p:spTree>
    <p:extLst>
      <p:ext uri="{BB962C8B-B14F-4D97-AF65-F5344CB8AC3E}">
        <p14:creationId xmlns:p14="http://schemas.microsoft.com/office/powerpoint/2010/main" val="2446969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s-ES_tradnl"/>
          </a:p>
        </p:txBody>
      </p:sp>
      <p:sp>
        <p:nvSpPr>
          <p:cNvPr id="3" name="Subtitle 2"/>
          <p:cNvSpPr>
            <a:spLocks noGrp="1"/>
          </p:cNvSpPr>
          <p:nvPr>
            <p:ph type="subTitle" idx="1"/>
          </p:nvPr>
        </p:nvSpPr>
        <p:spPr/>
        <p:txBody>
          <a:bodyPr/>
          <a:lstStyle/>
          <a:p>
            <a:endParaRPr lang="es-ES_tradnl"/>
          </a:p>
        </p:txBody>
      </p:sp>
    </p:spTree>
    <p:extLst>
      <p:ext uri="{BB962C8B-B14F-4D97-AF65-F5344CB8AC3E}">
        <p14:creationId xmlns:p14="http://schemas.microsoft.com/office/powerpoint/2010/main" val="91914133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s-ES_tradnl"/>
          </a:p>
        </p:txBody>
      </p:sp>
      <p:sp>
        <p:nvSpPr>
          <p:cNvPr id="3" name="Subtitle 2"/>
          <p:cNvSpPr>
            <a:spLocks noGrp="1"/>
          </p:cNvSpPr>
          <p:nvPr>
            <p:ph type="subTitle" idx="1"/>
          </p:nvPr>
        </p:nvSpPr>
        <p:spPr/>
        <p:txBody>
          <a:bodyPr/>
          <a:lstStyle/>
          <a:p>
            <a:endParaRPr lang="es-ES_tradnl"/>
          </a:p>
        </p:txBody>
      </p:sp>
    </p:spTree>
    <p:extLst>
      <p:ext uri="{BB962C8B-B14F-4D97-AF65-F5344CB8AC3E}">
        <p14:creationId xmlns:p14="http://schemas.microsoft.com/office/powerpoint/2010/main" val="919141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s-ES_tradnl"/>
          </a:p>
        </p:txBody>
      </p:sp>
      <p:sp>
        <p:nvSpPr>
          <p:cNvPr id="3" name="Subtitle 2"/>
          <p:cNvSpPr>
            <a:spLocks noGrp="1"/>
          </p:cNvSpPr>
          <p:nvPr>
            <p:ph type="subTitle" idx="1"/>
          </p:nvPr>
        </p:nvSpPr>
        <p:spPr/>
        <p:txBody>
          <a:bodyPr/>
          <a:lstStyle/>
          <a:p>
            <a:endParaRPr lang="es-ES_tradnl"/>
          </a:p>
        </p:txBody>
      </p:sp>
    </p:spTree>
    <p:extLst>
      <p:ext uri="{BB962C8B-B14F-4D97-AF65-F5344CB8AC3E}">
        <p14:creationId xmlns:p14="http://schemas.microsoft.com/office/powerpoint/2010/main" val="919141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s-ES_tradnl"/>
          </a:p>
        </p:txBody>
      </p:sp>
      <p:sp>
        <p:nvSpPr>
          <p:cNvPr id="3" name="Subtitle 2"/>
          <p:cNvSpPr>
            <a:spLocks noGrp="1"/>
          </p:cNvSpPr>
          <p:nvPr>
            <p:ph type="subTitle" idx="1"/>
          </p:nvPr>
        </p:nvSpPr>
        <p:spPr/>
        <p:txBody>
          <a:bodyPr/>
          <a:lstStyle/>
          <a:p>
            <a:endParaRPr lang="es-ES_tradnl"/>
          </a:p>
        </p:txBody>
      </p:sp>
    </p:spTree>
    <p:extLst>
      <p:ext uri="{BB962C8B-B14F-4D97-AF65-F5344CB8AC3E}">
        <p14:creationId xmlns:p14="http://schemas.microsoft.com/office/powerpoint/2010/main" val="919141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s-ES_tradnl"/>
          </a:p>
        </p:txBody>
      </p:sp>
      <p:sp>
        <p:nvSpPr>
          <p:cNvPr id="3" name="Subtitle 2"/>
          <p:cNvSpPr>
            <a:spLocks noGrp="1"/>
          </p:cNvSpPr>
          <p:nvPr>
            <p:ph type="subTitle" idx="1"/>
          </p:nvPr>
        </p:nvSpPr>
        <p:spPr/>
        <p:txBody>
          <a:bodyPr/>
          <a:lstStyle/>
          <a:p>
            <a:endParaRPr lang="es-ES_tradnl"/>
          </a:p>
        </p:txBody>
      </p:sp>
    </p:spTree>
    <p:extLst>
      <p:ext uri="{BB962C8B-B14F-4D97-AF65-F5344CB8AC3E}">
        <p14:creationId xmlns:p14="http://schemas.microsoft.com/office/powerpoint/2010/main" val="9191413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z="3600" dirty="0" smtClean="0"/>
              <a:t>Problema n 3: pobres perspectivas de crecimiento</a:t>
            </a:r>
            <a:endParaRPr lang="es-ES_tradnl" sz="3600" dirty="0"/>
          </a:p>
        </p:txBody>
      </p:sp>
      <p:sp>
        <p:nvSpPr>
          <p:cNvPr id="3" name="Content Placeholder 2"/>
          <p:cNvSpPr>
            <a:spLocks noGrp="1"/>
          </p:cNvSpPr>
          <p:nvPr>
            <p:ph idx="1"/>
          </p:nvPr>
        </p:nvSpPr>
        <p:spPr/>
        <p:txBody>
          <a:bodyPr/>
          <a:lstStyle/>
          <a:p>
            <a:endParaRPr lang="es-ES_tradnl" dirty="0" smtClean="0"/>
          </a:p>
          <a:p>
            <a:r>
              <a:rPr lang="es-ES_tradnl" dirty="0" smtClean="0"/>
              <a:t> Comercio mundial </a:t>
            </a:r>
          </a:p>
          <a:p>
            <a:endParaRPr lang="es-ES_tradnl" dirty="0" smtClean="0"/>
          </a:p>
          <a:p>
            <a:r>
              <a:rPr lang="es-ES_tradnl" dirty="0" smtClean="0"/>
              <a:t>Precio de los fletes </a:t>
            </a:r>
            <a:endParaRPr lang="es-ES_tradnl" dirty="0"/>
          </a:p>
        </p:txBody>
      </p:sp>
    </p:spTree>
    <p:extLst>
      <p:ext uri="{BB962C8B-B14F-4D97-AF65-F5344CB8AC3E}">
        <p14:creationId xmlns:p14="http://schemas.microsoft.com/office/powerpoint/2010/main" val="295985361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_tradnl" dirty="0"/>
          </a:p>
        </p:txBody>
      </p:sp>
      <p:pic>
        <p:nvPicPr>
          <p:cNvPr id="4" name="Content Placeholder 3"/>
          <p:cNvPicPr>
            <a:picLocks noGrp="1" noChangeAspect="1"/>
          </p:cNvPicPr>
          <p:nvPr>
            <p:ph idx="1"/>
          </p:nvPr>
        </p:nvPicPr>
        <p:blipFill>
          <a:blip r:embed="rId2"/>
          <a:srcRect l="-11781" r="-11781"/>
          <a:stretch>
            <a:fillRect/>
          </a:stretch>
        </p:blipFill>
        <p:spPr>
          <a:xfrm>
            <a:off x="-166256" y="1904997"/>
            <a:ext cx="9091534" cy="4675632"/>
          </a:xfrm>
        </p:spPr>
      </p:pic>
    </p:spTree>
    <p:extLst>
      <p:ext uri="{BB962C8B-B14F-4D97-AF65-F5344CB8AC3E}">
        <p14:creationId xmlns:p14="http://schemas.microsoft.com/office/powerpoint/2010/main" val="3392329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s-ES_tradnl" dirty="0"/>
          </a:p>
        </p:txBody>
      </p:sp>
      <p:sp>
        <p:nvSpPr>
          <p:cNvPr id="3" name="Subtitle 2"/>
          <p:cNvSpPr>
            <a:spLocks noGrp="1"/>
          </p:cNvSpPr>
          <p:nvPr>
            <p:ph type="subTitle" idx="1"/>
          </p:nvPr>
        </p:nvSpPr>
        <p:spPr>
          <a:xfrm>
            <a:off x="571500" y="-1"/>
            <a:ext cx="8001000" cy="6219821"/>
          </a:xfrm>
        </p:spPr>
        <p:txBody>
          <a:bodyPr>
            <a:normAutofit/>
          </a:bodyPr>
          <a:lstStyle/>
          <a:p>
            <a:r>
              <a:rPr lang="es-ES_tradnl" sz="2800" dirty="0" smtClean="0"/>
              <a:t> </a:t>
            </a:r>
          </a:p>
          <a:p>
            <a:endParaRPr lang="es-ES_tradnl" sz="2800" i="1" dirty="0" smtClean="0"/>
          </a:p>
          <a:p>
            <a:endParaRPr lang="es-ES_tradnl" sz="2800" i="1" dirty="0" smtClean="0"/>
          </a:p>
          <a:p>
            <a:endParaRPr lang="es-ES_tradnl" sz="2800" i="1" dirty="0" smtClean="0"/>
          </a:p>
          <a:p>
            <a:endParaRPr lang="es-ES_tradnl" sz="2800" dirty="0" smtClean="0"/>
          </a:p>
          <a:p>
            <a:r>
              <a:rPr lang="es-ES_tradnl" sz="2800" dirty="0" smtClean="0"/>
              <a:t> </a:t>
            </a:r>
          </a:p>
          <a:p>
            <a:endParaRPr lang="es-ES_tradnl" sz="2800" i="1" dirty="0" smtClean="0"/>
          </a:p>
          <a:p>
            <a:r>
              <a:rPr lang="es-ES_tradnl" sz="2800" i="1" dirty="0" smtClean="0"/>
              <a:t>“</a:t>
            </a:r>
            <a:endParaRPr lang="es-ES_tradnl" dirty="0"/>
          </a:p>
        </p:txBody>
      </p:sp>
    </p:spTree>
    <p:extLst>
      <p:ext uri="{BB962C8B-B14F-4D97-AF65-F5344CB8AC3E}">
        <p14:creationId xmlns:p14="http://schemas.microsoft.com/office/powerpoint/2010/main" val="62796131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319918"/>
          </a:xfrm>
        </p:spPr>
        <p:txBody>
          <a:bodyPr/>
          <a:lstStyle/>
          <a:p>
            <a:r>
              <a:rPr lang="es-ES_tradnl" sz="1800" i="1" dirty="0"/>
              <a:t>El interés compuesto es la fuerza más poderosa de la naturaleza”</a:t>
            </a:r>
            <a:r>
              <a:rPr lang="es-ES_tradnl" sz="1800" dirty="0"/>
              <a:t> </a:t>
            </a:r>
            <a:br>
              <a:rPr lang="es-ES_tradnl" sz="1800" dirty="0"/>
            </a:br>
            <a:r>
              <a:rPr lang="es-ES_tradnl" sz="1800" dirty="0"/>
              <a:t> </a:t>
            </a:r>
            <a:r>
              <a:rPr lang="es-ES_tradnl" sz="1800" b="1" dirty="0"/>
              <a:t>Albert </a:t>
            </a:r>
            <a:r>
              <a:rPr lang="es-ES_tradnl" sz="1800" b="1" dirty="0" err="1" smtClean="0"/>
              <a:t>Einstei</a:t>
            </a:r>
            <a:r>
              <a:rPr lang="es-ES_tradnl" sz="1800" dirty="0"/>
              <a:t/>
            </a:r>
            <a:br>
              <a:rPr lang="es-ES_tradnl" sz="1800" dirty="0"/>
            </a:br>
            <a:r>
              <a:rPr lang="es-ES_tradnl" sz="1800" i="1" dirty="0"/>
              <a:t>“El dinero que gana el dinero, gana dinero”</a:t>
            </a:r>
            <a:br>
              <a:rPr lang="es-ES_tradnl" sz="1800" i="1" dirty="0"/>
            </a:br>
            <a:r>
              <a:rPr lang="es-ES_tradnl" sz="1800" b="1" dirty="0"/>
              <a:t>Ben Franklin</a:t>
            </a:r>
            <a:r>
              <a:rPr lang="es-ES_tradnl" sz="1800" dirty="0"/>
              <a:t/>
            </a:r>
            <a:br>
              <a:rPr lang="es-ES_tradnl" sz="1800" dirty="0"/>
            </a:br>
            <a:endParaRPr lang="es-ES_tradnl" sz="1800" dirty="0"/>
          </a:p>
        </p:txBody>
      </p:sp>
      <p:pic>
        <p:nvPicPr>
          <p:cNvPr id="4" name="Content Placeholder 3"/>
          <p:cNvPicPr>
            <a:picLocks noGrp="1" noChangeAspect="1"/>
          </p:cNvPicPr>
          <p:nvPr>
            <p:ph idx="1"/>
          </p:nvPr>
        </p:nvPicPr>
        <p:blipFill>
          <a:blip r:embed="rId2"/>
          <a:srcRect t="12095" b="12095"/>
          <a:stretch>
            <a:fillRect/>
          </a:stretch>
        </p:blipFill>
        <p:spPr/>
      </p:pic>
    </p:spTree>
    <p:extLst>
      <p:ext uri="{BB962C8B-B14F-4D97-AF65-F5344CB8AC3E}">
        <p14:creationId xmlns:p14="http://schemas.microsoft.com/office/powerpoint/2010/main" val="22965825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z="2800" dirty="0" smtClean="0"/>
              <a:t>Precio de los fletes</a:t>
            </a:r>
            <a:endParaRPr lang="es-ES_tradnl" sz="2800" dirty="0"/>
          </a:p>
        </p:txBody>
      </p:sp>
      <p:pic>
        <p:nvPicPr>
          <p:cNvPr id="5" name="Content Placeholder 4"/>
          <p:cNvPicPr>
            <a:picLocks noGrp="1" noChangeAspect="1"/>
          </p:cNvPicPr>
          <p:nvPr>
            <p:ph idx="1"/>
          </p:nvPr>
        </p:nvPicPr>
        <p:blipFill>
          <a:blip r:embed="rId2"/>
          <a:srcRect l="-12221" r="-12221"/>
          <a:stretch>
            <a:fillRect/>
          </a:stretch>
        </p:blipFill>
        <p:spPr>
          <a:xfrm>
            <a:off x="0" y="1321712"/>
            <a:ext cx="8915601" cy="5186423"/>
          </a:xfrm>
        </p:spPr>
      </p:pic>
    </p:spTree>
    <p:extLst>
      <p:ext uri="{BB962C8B-B14F-4D97-AF65-F5344CB8AC3E}">
        <p14:creationId xmlns:p14="http://schemas.microsoft.com/office/powerpoint/2010/main" val="104115324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z="3600" dirty="0" err="1" smtClean="0"/>
              <a:t>Introduction</a:t>
            </a:r>
            <a:r>
              <a:rPr lang="es-ES_tradnl" sz="3600" dirty="0" smtClean="0"/>
              <a:t> </a:t>
            </a:r>
            <a:endParaRPr lang="es-ES_tradnl" sz="3600" dirty="0"/>
          </a:p>
        </p:txBody>
      </p:sp>
      <p:sp>
        <p:nvSpPr>
          <p:cNvPr id="3" name="Content Placeholder 2"/>
          <p:cNvSpPr>
            <a:spLocks noGrp="1"/>
          </p:cNvSpPr>
          <p:nvPr>
            <p:ph idx="1"/>
          </p:nvPr>
        </p:nvSpPr>
        <p:spPr>
          <a:xfrm>
            <a:off x="571500" y="1701801"/>
            <a:ext cx="8001000" cy="4961466"/>
          </a:xfrm>
        </p:spPr>
        <p:txBody>
          <a:bodyPr>
            <a:normAutofit/>
          </a:bodyPr>
          <a:lstStyle/>
          <a:p>
            <a:r>
              <a:rPr lang="en-GB" dirty="0" smtClean="0"/>
              <a:t>Leonard is a brave fellow to focus his research on Yugoslavia </a:t>
            </a:r>
          </a:p>
          <a:p>
            <a:r>
              <a:rPr lang="en-GB" dirty="0" smtClean="0"/>
              <a:t> Anecdote : DEC 1995  with Bole and </a:t>
            </a:r>
            <a:r>
              <a:rPr lang="en-GB" dirty="0" err="1" smtClean="0"/>
              <a:t>Skegro</a:t>
            </a:r>
            <a:r>
              <a:rPr lang="en-GB" dirty="0" smtClean="0"/>
              <a:t> </a:t>
            </a:r>
          </a:p>
          <a:p>
            <a:r>
              <a:rPr lang="en-GB" dirty="0" smtClean="0"/>
              <a:t> Socialism in Yugoslavia – Five key distinctive </a:t>
            </a:r>
            <a:r>
              <a:rPr lang="en-GB" dirty="0" smtClean="0"/>
              <a:t>features</a:t>
            </a:r>
            <a:endParaRPr lang="en-GB" dirty="0" smtClean="0"/>
          </a:p>
          <a:p>
            <a:pPr lvl="1"/>
            <a:r>
              <a:rPr lang="en-GB" dirty="0" smtClean="0"/>
              <a:t> Marshall Tito </a:t>
            </a:r>
          </a:p>
          <a:p>
            <a:pPr lvl="1"/>
            <a:r>
              <a:rPr lang="en-GB" dirty="0" smtClean="0"/>
              <a:t> Enterprise self- management and market orientation</a:t>
            </a:r>
          </a:p>
          <a:p>
            <a:pPr lvl="1"/>
            <a:r>
              <a:rPr lang="en-GB" dirty="0" smtClean="0"/>
              <a:t> International trade with the OECD rather than COMECON </a:t>
            </a:r>
          </a:p>
          <a:p>
            <a:pPr lvl="1"/>
            <a:r>
              <a:rPr lang="en-GB" dirty="0"/>
              <a:t> </a:t>
            </a:r>
            <a:r>
              <a:rPr lang="en-GB" dirty="0" smtClean="0"/>
              <a:t>Foreign aid with the west </a:t>
            </a:r>
          </a:p>
          <a:p>
            <a:pPr lvl="1"/>
            <a:r>
              <a:rPr lang="en-GB" dirty="0"/>
              <a:t> </a:t>
            </a:r>
            <a:r>
              <a:rPr lang="en-GB" dirty="0" smtClean="0"/>
              <a:t>Mass emigration of labour as guest workers </a:t>
            </a:r>
          </a:p>
        </p:txBody>
      </p:sp>
    </p:spTree>
    <p:extLst>
      <p:ext uri="{BB962C8B-B14F-4D97-AF65-F5344CB8AC3E}">
        <p14:creationId xmlns:p14="http://schemas.microsoft.com/office/powerpoint/2010/main" val="281280679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z="2800" dirty="0" smtClean="0"/>
              <a:t>Precio de los fletes </a:t>
            </a:r>
            <a:endParaRPr lang="es-ES_tradnl" sz="2800" dirty="0"/>
          </a:p>
        </p:txBody>
      </p:sp>
      <p:pic>
        <p:nvPicPr>
          <p:cNvPr id="4" name="Content Placeholder 3"/>
          <p:cNvPicPr>
            <a:picLocks noGrp="1" noChangeAspect="1"/>
          </p:cNvPicPr>
          <p:nvPr>
            <p:ph idx="1"/>
          </p:nvPr>
        </p:nvPicPr>
        <p:blipFill>
          <a:blip r:embed="rId2"/>
          <a:srcRect l="21451" r="21451"/>
          <a:stretch>
            <a:fillRect/>
          </a:stretch>
        </p:blipFill>
        <p:spPr/>
      </p:pic>
    </p:spTree>
    <p:extLst>
      <p:ext uri="{BB962C8B-B14F-4D97-AF65-F5344CB8AC3E}">
        <p14:creationId xmlns:p14="http://schemas.microsoft.com/office/powerpoint/2010/main" val="307588897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z="2800" dirty="0" smtClean="0"/>
              <a:t>Precio de los fletes</a:t>
            </a:r>
            <a:endParaRPr lang="es-ES_tradnl" sz="2800" dirty="0"/>
          </a:p>
        </p:txBody>
      </p:sp>
      <p:pic>
        <p:nvPicPr>
          <p:cNvPr id="5" name="Content Placeholder 4"/>
          <p:cNvPicPr>
            <a:picLocks noGrp="1" noChangeAspect="1"/>
          </p:cNvPicPr>
          <p:nvPr>
            <p:ph idx="1"/>
          </p:nvPr>
        </p:nvPicPr>
        <p:blipFill>
          <a:blip r:embed="rId2"/>
          <a:srcRect l="-12221" r="-12221"/>
          <a:stretch>
            <a:fillRect/>
          </a:stretch>
        </p:blipFill>
        <p:spPr>
          <a:xfrm>
            <a:off x="0" y="1321712"/>
            <a:ext cx="8915601" cy="5186423"/>
          </a:xfrm>
        </p:spPr>
      </p:pic>
      <p:pic>
        <p:nvPicPr>
          <p:cNvPr id="3" name="Picture 2"/>
          <p:cNvPicPr>
            <a:picLocks noChangeAspect="1"/>
          </p:cNvPicPr>
          <p:nvPr/>
        </p:nvPicPr>
        <p:blipFill>
          <a:blip r:embed="rId3"/>
          <a:stretch>
            <a:fillRect/>
          </a:stretch>
        </p:blipFill>
        <p:spPr>
          <a:xfrm>
            <a:off x="850900" y="0"/>
            <a:ext cx="7440833" cy="6858000"/>
          </a:xfrm>
          <a:prstGeom prst="rect">
            <a:avLst/>
          </a:prstGeom>
        </p:spPr>
      </p:pic>
    </p:spTree>
    <p:extLst>
      <p:ext uri="{BB962C8B-B14F-4D97-AF65-F5344CB8AC3E}">
        <p14:creationId xmlns:p14="http://schemas.microsoft.com/office/powerpoint/2010/main" val="214042403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_tradnl" dirty="0"/>
          </a:p>
        </p:txBody>
      </p:sp>
      <p:sp>
        <p:nvSpPr>
          <p:cNvPr id="3" name="Content Placeholder 2"/>
          <p:cNvSpPr>
            <a:spLocks noGrp="1"/>
          </p:cNvSpPr>
          <p:nvPr>
            <p:ph idx="1"/>
          </p:nvPr>
        </p:nvSpPr>
        <p:spPr>
          <a:xfrm>
            <a:off x="571500" y="1904999"/>
            <a:ext cx="8001000" cy="4825333"/>
          </a:xfrm>
        </p:spPr>
        <p:txBody>
          <a:bodyPr>
            <a:normAutofit/>
          </a:bodyPr>
          <a:lstStyle/>
          <a:p>
            <a:pPr marL="0" indent="0">
              <a:buNone/>
            </a:pPr>
            <a:endParaRPr lang="es-ES_tradnl" sz="2800" dirty="0" smtClean="0"/>
          </a:p>
          <a:p>
            <a:pPr marL="0" indent="0">
              <a:buNone/>
            </a:pPr>
            <a:r>
              <a:rPr lang="es-ES_tradnl" sz="2800" dirty="0" smtClean="0"/>
              <a:t>Conclusión : el precio de los activos por las nubes y  las perspectivas de flujo de caja por los suelos </a:t>
            </a:r>
          </a:p>
          <a:p>
            <a:pPr marL="0" indent="0">
              <a:buNone/>
            </a:pPr>
            <a:r>
              <a:rPr lang="es-ES_tradnl" sz="2800" dirty="0" smtClean="0"/>
              <a:t>El negocio de comprar cada vez más caro un activo que cada vez produce menos beneficio ¿Negocio ? Que tal negocio </a:t>
            </a:r>
            <a:endParaRPr lang="es-ES_tradnl" sz="2800" dirty="0"/>
          </a:p>
        </p:txBody>
      </p:sp>
    </p:spTree>
    <p:extLst>
      <p:ext uri="{BB962C8B-B14F-4D97-AF65-F5344CB8AC3E}">
        <p14:creationId xmlns:p14="http://schemas.microsoft.com/office/powerpoint/2010/main" val="381335496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z="3200" dirty="0" smtClean="0"/>
              <a:t>Paso revista a los principales bloques </a:t>
            </a:r>
            <a:endParaRPr lang="es-ES_tradnl" sz="3200" dirty="0"/>
          </a:p>
        </p:txBody>
      </p:sp>
      <p:sp>
        <p:nvSpPr>
          <p:cNvPr id="3" name="Content Placeholder 2"/>
          <p:cNvSpPr>
            <a:spLocks noGrp="1"/>
          </p:cNvSpPr>
          <p:nvPr>
            <p:ph idx="1"/>
          </p:nvPr>
        </p:nvSpPr>
        <p:spPr/>
        <p:txBody>
          <a:bodyPr>
            <a:normAutofit/>
          </a:bodyPr>
          <a:lstStyle/>
          <a:p>
            <a:r>
              <a:rPr lang="es-ES_tradnl" dirty="0" smtClean="0"/>
              <a:t>Que esta pasando en China ?</a:t>
            </a:r>
          </a:p>
          <a:p>
            <a:r>
              <a:rPr lang="es-ES_tradnl" dirty="0" smtClean="0"/>
              <a:t> en Japón ?</a:t>
            </a:r>
          </a:p>
          <a:p>
            <a:r>
              <a:rPr lang="es-ES_tradnl" dirty="0" smtClean="0"/>
              <a:t> en Europa ?</a:t>
            </a:r>
          </a:p>
          <a:p>
            <a:r>
              <a:rPr lang="es-ES_tradnl" dirty="0" smtClean="0"/>
              <a:t>en los EEUU ?</a:t>
            </a:r>
          </a:p>
          <a:p>
            <a:r>
              <a:rPr lang="es-ES_tradnl" dirty="0"/>
              <a:t> </a:t>
            </a:r>
            <a:r>
              <a:rPr lang="es-ES_tradnl" dirty="0" smtClean="0"/>
              <a:t>En Rusia y Brasil ?</a:t>
            </a:r>
          </a:p>
          <a:p>
            <a:r>
              <a:rPr lang="es-ES_tradnl" dirty="0" smtClean="0"/>
              <a:t>En India ?</a:t>
            </a:r>
            <a:endParaRPr lang="es-ES_tradnl" dirty="0"/>
          </a:p>
        </p:txBody>
      </p:sp>
    </p:spTree>
    <p:extLst>
      <p:ext uri="{BB962C8B-B14F-4D97-AF65-F5344CB8AC3E}">
        <p14:creationId xmlns:p14="http://schemas.microsoft.com/office/powerpoint/2010/main" val="239228038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Conclusión </a:t>
            </a:r>
            <a:endParaRPr lang="es-ES_tradnl" dirty="0"/>
          </a:p>
        </p:txBody>
      </p:sp>
      <p:sp>
        <p:nvSpPr>
          <p:cNvPr id="3" name="Content Placeholder 2"/>
          <p:cNvSpPr>
            <a:spLocks noGrp="1"/>
          </p:cNvSpPr>
          <p:nvPr>
            <p:ph idx="1"/>
          </p:nvPr>
        </p:nvSpPr>
        <p:spPr/>
        <p:txBody>
          <a:bodyPr>
            <a:normAutofit/>
          </a:bodyPr>
          <a:lstStyle/>
          <a:p>
            <a:pPr marL="0" indent="0">
              <a:buNone/>
            </a:pPr>
            <a:r>
              <a:rPr lang="en-US" sz="3600" i="1" dirty="0" smtClean="0"/>
              <a:t>    </a:t>
            </a:r>
          </a:p>
          <a:p>
            <a:pPr marL="0" indent="0">
              <a:buNone/>
            </a:pPr>
            <a:r>
              <a:rPr lang="en-US" sz="3600" i="1" dirty="0" smtClean="0"/>
              <a:t> “</a:t>
            </a:r>
            <a:r>
              <a:rPr lang="en-US" sz="3600" i="1" dirty="0" err="1" smtClean="0"/>
              <a:t>Malgastar</a:t>
            </a:r>
            <a:r>
              <a:rPr lang="en-US" sz="3600" i="1" dirty="0" smtClean="0"/>
              <a:t> </a:t>
            </a:r>
            <a:r>
              <a:rPr lang="en-US" sz="3600" i="1" dirty="0" err="1" smtClean="0"/>
              <a:t>una</a:t>
            </a:r>
            <a:r>
              <a:rPr lang="en-US" sz="3600" i="1" dirty="0" smtClean="0"/>
              <a:t> crisis </a:t>
            </a:r>
            <a:r>
              <a:rPr lang="en-US" sz="3600" i="1" dirty="0" err="1" smtClean="0"/>
              <a:t>es</a:t>
            </a:r>
            <a:r>
              <a:rPr lang="en-US" sz="3600" i="1" dirty="0" smtClean="0"/>
              <a:t> </a:t>
            </a:r>
            <a:r>
              <a:rPr lang="en-US" sz="3600" i="1" dirty="0" err="1" smtClean="0"/>
              <a:t>algo</a:t>
            </a:r>
            <a:r>
              <a:rPr lang="en-US" sz="3600" i="1" dirty="0" smtClean="0"/>
              <a:t> terrible”</a:t>
            </a:r>
          </a:p>
          <a:p>
            <a:pPr marL="0" indent="0">
              <a:buNone/>
            </a:pPr>
            <a:r>
              <a:rPr lang="en-US" sz="2800" dirty="0" smtClean="0"/>
              <a:t>           Paul Romer, guru del </a:t>
            </a:r>
            <a:r>
              <a:rPr lang="en-US" sz="2800" dirty="0" err="1" smtClean="0"/>
              <a:t>crecimiento</a:t>
            </a:r>
            <a:r>
              <a:rPr lang="en-US" sz="2800" dirty="0" smtClean="0"/>
              <a:t> </a:t>
            </a:r>
            <a:endParaRPr lang="en-US" sz="2800" dirty="0"/>
          </a:p>
        </p:txBody>
      </p:sp>
    </p:spTree>
    <p:extLst>
      <p:ext uri="{BB962C8B-B14F-4D97-AF65-F5344CB8AC3E}">
        <p14:creationId xmlns:p14="http://schemas.microsoft.com/office/powerpoint/2010/main" val="16062968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z="3600" dirty="0" smtClean="0"/>
              <a:t>Implicaciones para Perú </a:t>
            </a:r>
            <a:endParaRPr lang="es-ES_tradnl" sz="3600" dirty="0"/>
          </a:p>
        </p:txBody>
      </p:sp>
      <p:sp>
        <p:nvSpPr>
          <p:cNvPr id="3" name="Content Placeholder 2"/>
          <p:cNvSpPr>
            <a:spLocks noGrp="1"/>
          </p:cNvSpPr>
          <p:nvPr>
            <p:ph idx="1"/>
          </p:nvPr>
        </p:nvSpPr>
        <p:spPr/>
        <p:txBody>
          <a:bodyPr/>
          <a:lstStyle/>
          <a:p>
            <a:endParaRPr lang="es-ES_tradnl" dirty="0" smtClean="0"/>
          </a:p>
          <a:p>
            <a:endParaRPr lang="es-ES_tradnl" dirty="0"/>
          </a:p>
          <a:p>
            <a:r>
              <a:rPr lang="es-ES_tradnl" dirty="0" smtClean="0"/>
              <a:t>Buena situación financiera </a:t>
            </a:r>
          </a:p>
          <a:p>
            <a:r>
              <a:rPr lang="es-ES_tradnl" dirty="0" smtClean="0"/>
              <a:t>Bajo precio de los commodities </a:t>
            </a:r>
          </a:p>
          <a:p>
            <a:r>
              <a:rPr lang="es-ES_tradnl" dirty="0"/>
              <a:t> </a:t>
            </a:r>
            <a:r>
              <a:rPr lang="es-ES_tradnl" dirty="0" smtClean="0"/>
              <a:t>Malas perspectivas del comercio mundial </a:t>
            </a:r>
            <a:endParaRPr lang="es-ES_tradnl" dirty="0"/>
          </a:p>
        </p:txBody>
      </p:sp>
    </p:spTree>
    <p:extLst>
      <p:ext uri="{BB962C8B-B14F-4D97-AF65-F5344CB8AC3E}">
        <p14:creationId xmlns:p14="http://schemas.microsoft.com/office/powerpoint/2010/main" val="72378493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345865"/>
          </a:xfrm>
        </p:spPr>
        <p:txBody>
          <a:bodyPr/>
          <a:lstStyle/>
          <a:p>
            <a:r>
              <a:rPr lang="es-ES_tradnl" sz="2400" dirty="0" smtClean="0"/>
              <a:t>La balanza de pagos y el presupuesto publico </a:t>
            </a:r>
            <a:endParaRPr lang="es-ES_tradnl" sz="24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l="-4645" r="-4645"/>
          <a:stretch>
            <a:fillRect/>
          </a:stretch>
        </p:blipFill>
        <p:spPr bwMode="auto">
          <a:xfrm>
            <a:off x="571500" y="721515"/>
            <a:ext cx="8001000" cy="6031865"/>
          </a:xfrm>
          <a:prstGeom prst="rect">
            <a:avLst/>
          </a:prstGeom>
          <a:noFill/>
          <a:ln>
            <a:noFill/>
          </a:ln>
        </p:spPr>
      </p:pic>
    </p:spTree>
    <p:extLst>
      <p:ext uri="{BB962C8B-B14F-4D97-AF65-F5344CB8AC3E}">
        <p14:creationId xmlns:p14="http://schemas.microsoft.com/office/powerpoint/2010/main" val="392778003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z="2400" dirty="0" smtClean="0"/>
              <a:t>Perú : Tres escenarios  de crecimiento a 20 años </a:t>
            </a:r>
            <a:endParaRPr lang="es-ES_tradnl" sz="2400" dirty="0"/>
          </a:p>
        </p:txBody>
      </p:sp>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t="14994" b="14994"/>
          <a:stretch/>
        </p:blipFill>
        <p:spPr bwMode="auto">
          <a:prstGeom prst="rect">
            <a:avLst/>
          </a:prstGeom>
          <a:noFill/>
          <a:ln>
            <a:noFill/>
          </a:ln>
        </p:spPr>
      </p:pic>
    </p:spTree>
    <p:extLst>
      <p:ext uri="{BB962C8B-B14F-4D97-AF65-F5344CB8AC3E}">
        <p14:creationId xmlns:p14="http://schemas.microsoft.com/office/powerpoint/2010/main" val="138925490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z="2400" dirty="0" smtClean="0"/>
              <a:t>Perú: Crecimiento (1991-2013 )</a:t>
            </a:r>
            <a:br>
              <a:rPr lang="es-ES_tradnl" sz="2400" dirty="0" smtClean="0"/>
            </a:br>
            <a:r>
              <a:rPr lang="es-ES_tradnl" sz="2400" dirty="0" smtClean="0"/>
              <a:t>Dos sub-periodos: vacas gordas y vacas normales </a:t>
            </a:r>
            <a:endParaRPr lang="es-ES_tradnl" sz="2400" dirty="0"/>
          </a:p>
        </p:txBody>
      </p:sp>
      <p:graphicFrame>
        <p:nvGraphicFramePr>
          <p:cNvPr id="6" name="Content Placeholder 3"/>
          <p:cNvGraphicFramePr>
            <a:graphicFrameLocks noGrp="1"/>
          </p:cNvGraphicFramePr>
          <p:nvPr>
            <p:ph idx="1"/>
          </p:nvPr>
        </p:nvGraphicFramePr>
        <p:xfrm>
          <a:off x="571500" y="1905000"/>
          <a:ext cx="80010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1245590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02025"/>
            <a:ext cx="8001000" cy="1428599"/>
          </a:xfrm>
        </p:spPr>
        <p:txBody>
          <a:bodyPr/>
          <a:lstStyle/>
          <a:p>
            <a:r>
              <a:rPr lang="es-ES_tradnl" sz="2400" dirty="0" err="1" smtClean="0"/>
              <a:t>Peru</a:t>
            </a:r>
            <a:r>
              <a:rPr lang="es-ES_tradnl" sz="2400" dirty="0" smtClean="0"/>
              <a:t>: Crecimiento del PBI (1991- 2013 )</a:t>
            </a:r>
            <a:br>
              <a:rPr lang="es-ES_tradnl" sz="2400" dirty="0" smtClean="0"/>
            </a:br>
            <a:r>
              <a:rPr lang="es-ES_tradnl" sz="2400" dirty="0" smtClean="0"/>
              <a:t>Dos sub-periodos ( años de crisis y años sin crisis ) </a:t>
            </a:r>
            <a:endParaRPr lang="es-ES_tradnl" sz="2400" dirty="0"/>
          </a:p>
        </p:txBody>
      </p:sp>
      <p:graphicFrame>
        <p:nvGraphicFramePr>
          <p:cNvPr id="6" name="Content Placeholder 5"/>
          <p:cNvGraphicFramePr>
            <a:graphicFrameLocks noGrp="1"/>
          </p:cNvGraphicFramePr>
          <p:nvPr>
            <p:ph idx="1"/>
          </p:nvPr>
        </p:nvGraphicFramePr>
        <p:xfrm>
          <a:off x="571500" y="1905000"/>
          <a:ext cx="80010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9335255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  </a:t>
            </a:r>
            <a:r>
              <a:rPr lang="en-GB" sz="3200" smtClean="0"/>
              <a:t>The Data : The </a:t>
            </a:r>
            <a:r>
              <a:rPr lang="en-GB" sz="3200" dirty="0" smtClean="0"/>
              <a:t>7 mysteries of Socialism </a:t>
            </a:r>
            <a:endParaRPr lang="en-GB" sz="3200" dirty="0"/>
          </a:p>
        </p:txBody>
      </p:sp>
      <p:sp>
        <p:nvSpPr>
          <p:cNvPr id="3" name="Content Placeholder 2"/>
          <p:cNvSpPr>
            <a:spLocks noGrp="1"/>
          </p:cNvSpPr>
          <p:nvPr>
            <p:ph idx="1"/>
          </p:nvPr>
        </p:nvSpPr>
        <p:spPr/>
        <p:txBody>
          <a:bodyPr>
            <a:normAutofit lnSpcReduction="10000"/>
          </a:bodyPr>
          <a:lstStyle/>
          <a:p>
            <a:pPr marL="0" indent="0">
              <a:buNone/>
            </a:pPr>
            <a:r>
              <a:rPr lang="en-GB" dirty="0" smtClean="0"/>
              <a:t>There full employment but nobody works</a:t>
            </a:r>
          </a:p>
          <a:p>
            <a:pPr marL="0" indent="0">
              <a:buNone/>
            </a:pPr>
            <a:r>
              <a:rPr lang="en-GB" dirty="0" smtClean="0"/>
              <a:t>Nobody </a:t>
            </a:r>
            <a:r>
              <a:rPr lang="en-GB" dirty="0"/>
              <a:t>works, but the plan is always fulfilled</a:t>
            </a:r>
            <a:r>
              <a:rPr lang="en-GB" dirty="0" smtClean="0"/>
              <a:t>.</a:t>
            </a:r>
          </a:p>
          <a:p>
            <a:pPr marL="0" indent="0">
              <a:buNone/>
            </a:pPr>
            <a:r>
              <a:rPr lang="en-GB" dirty="0" smtClean="0"/>
              <a:t>The </a:t>
            </a:r>
            <a:r>
              <a:rPr lang="en-GB" dirty="0"/>
              <a:t>plan is fulfilled, but the </a:t>
            </a:r>
            <a:r>
              <a:rPr lang="en-GB" dirty="0" smtClean="0"/>
              <a:t>store shelves </a:t>
            </a:r>
            <a:r>
              <a:rPr lang="en-GB" dirty="0"/>
              <a:t>are empty. </a:t>
            </a:r>
            <a:endParaRPr lang="en-GB" dirty="0" smtClean="0"/>
          </a:p>
          <a:p>
            <a:pPr marL="0" indent="0">
              <a:buNone/>
            </a:pPr>
            <a:r>
              <a:rPr lang="en-GB" dirty="0" smtClean="0"/>
              <a:t>The </a:t>
            </a:r>
            <a:r>
              <a:rPr lang="en-GB" dirty="0"/>
              <a:t>shelves are empty, but nobody </a:t>
            </a:r>
            <a:r>
              <a:rPr lang="en-GB" dirty="0" smtClean="0"/>
              <a:t>starves</a:t>
            </a:r>
            <a:endParaRPr lang="en-GB" dirty="0"/>
          </a:p>
          <a:p>
            <a:pPr marL="0" indent="0">
              <a:buNone/>
            </a:pPr>
            <a:r>
              <a:rPr lang="en-GB" dirty="0" smtClean="0"/>
              <a:t>Nobody </a:t>
            </a:r>
            <a:r>
              <a:rPr lang="en-GB" dirty="0"/>
              <a:t>starves, but everybody is </a:t>
            </a:r>
            <a:r>
              <a:rPr lang="en-GB" dirty="0" smtClean="0"/>
              <a:t>unhappy</a:t>
            </a:r>
            <a:endParaRPr lang="en-GB" dirty="0"/>
          </a:p>
          <a:p>
            <a:pPr marL="0" indent="0">
              <a:buNone/>
            </a:pPr>
            <a:r>
              <a:rPr lang="en-GB" dirty="0" smtClean="0"/>
              <a:t>Everybody </a:t>
            </a:r>
            <a:r>
              <a:rPr lang="en-GB" dirty="0"/>
              <a:t>is unhappy, but nobody </a:t>
            </a:r>
            <a:r>
              <a:rPr lang="en-GB" dirty="0" smtClean="0"/>
              <a:t>complains</a:t>
            </a:r>
            <a:endParaRPr lang="en-GB" dirty="0"/>
          </a:p>
          <a:p>
            <a:pPr marL="0" indent="0">
              <a:buNone/>
            </a:pPr>
            <a:r>
              <a:rPr lang="en-GB" dirty="0" smtClean="0"/>
              <a:t>Nobody </a:t>
            </a:r>
            <a:r>
              <a:rPr lang="en-GB" dirty="0"/>
              <a:t>complains, but the jails are full!</a:t>
            </a:r>
            <a:endParaRPr lang="en-GB" dirty="0"/>
          </a:p>
        </p:txBody>
      </p:sp>
    </p:spTree>
    <p:extLst>
      <p:ext uri="{BB962C8B-B14F-4D97-AF65-F5344CB8AC3E}">
        <p14:creationId xmlns:p14="http://schemas.microsoft.com/office/powerpoint/2010/main" val="446408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_tradnl"/>
          </a:p>
        </p:txBody>
      </p:sp>
      <p:sp>
        <p:nvSpPr>
          <p:cNvPr id="3" name="Content Placeholder 2"/>
          <p:cNvSpPr>
            <a:spLocks noGrp="1"/>
          </p:cNvSpPr>
          <p:nvPr>
            <p:ph idx="1"/>
          </p:nvPr>
        </p:nvSpPr>
        <p:spPr/>
        <p:txBody>
          <a:bodyPr>
            <a:normAutofit/>
          </a:bodyPr>
          <a:lstStyle/>
          <a:p>
            <a:pPr marL="0" indent="0">
              <a:buNone/>
            </a:pPr>
            <a:r>
              <a:rPr lang="es-ES_tradnl" sz="7200" dirty="0" smtClean="0"/>
              <a:t>                         </a:t>
            </a:r>
            <a:endParaRPr lang="es-ES_tradnl" sz="7200" dirty="0"/>
          </a:p>
          <a:p>
            <a:pPr marL="0" indent="0">
              <a:buNone/>
            </a:pPr>
            <a:r>
              <a:rPr lang="es-ES_tradnl" sz="7200" dirty="0" smtClean="0"/>
              <a:t>          </a:t>
            </a:r>
            <a:r>
              <a:rPr lang="es-ES_tradnl" sz="9600" dirty="0" smtClean="0"/>
              <a:t> FIN </a:t>
            </a:r>
            <a:endParaRPr lang="es-ES_tradnl" sz="9600" dirty="0"/>
          </a:p>
        </p:txBody>
      </p:sp>
    </p:spTree>
    <p:extLst>
      <p:ext uri="{BB962C8B-B14F-4D97-AF65-F5344CB8AC3E}">
        <p14:creationId xmlns:p14="http://schemas.microsoft.com/office/powerpoint/2010/main" val="45027177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_tradnl"/>
          </a:p>
        </p:txBody>
      </p:sp>
      <p:sp>
        <p:nvSpPr>
          <p:cNvPr id="3" name="Content Placeholder 2"/>
          <p:cNvSpPr>
            <a:spLocks noGrp="1"/>
          </p:cNvSpPr>
          <p:nvPr>
            <p:ph idx="1"/>
          </p:nvPr>
        </p:nvSpPr>
        <p:spPr/>
        <p:txBody>
          <a:bodyPr/>
          <a:lstStyle/>
          <a:p>
            <a:endParaRPr lang="es-ES_tradnl"/>
          </a:p>
        </p:txBody>
      </p:sp>
    </p:spTree>
    <p:extLst>
      <p:ext uri="{BB962C8B-B14F-4D97-AF65-F5344CB8AC3E}">
        <p14:creationId xmlns:p14="http://schemas.microsoft.com/office/powerpoint/2010/main" val="323458247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z="3200" b="1" dirty="0" smtClean="0">
                <a:solidFill>
                  <a:prstClr val="black"/>
                </a:solidFill>
              </a:rPr>
              <a:t>I – Globalización,  Nueva Economía  y la Gran Moderación ( 1983 -2007 )</a:t>
            </a:r>
            <a:endParaRPr lang="es-ES_tradnl" dirty="0"/>
          </a:p>
        </p:txBody>
      </p:sp>
      <p:sp>
        <p:nvSpPr>
          <p:cNvPr id="5" name="Content Placeholder 4"/>
          <p:cNvSpPr>
            <a:spLocks noGrp="1"/>
          </p:cNvSpPr>
          <p:nvPr>
            <p:ph idx="1"/>
          </p:nvPr>
        </p:nvSpPr>
        <p:spPr/>
        <p:txBody>
          <a:bodyPr/>
          <a:lstStyle/>
          <a:p>
            <a:endParaRPr lang="es-ES_tradnl" dirty="0"/>
          </a:p>
        </p:txBody>
      </p:sp>
    </p:spTree>
    <p:extLst>
      <p:ext uri="{BB962C8B-B14F-4D97-AF65-F5344CB8AC3E}">
        <p14:creationId xmlns:p14="http://schemas.microsoft.com/office/powerpoint/2010/main" val="202003430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z="3600" dirty="0" err="1" smtClean="0"/>
              <a:t>Deng</a:t>
            </a:r>
            <a:r>
              <a:rPr lang="es-ES_tradnl" sz="3600" dirty="0" smtClean="0"/>
              <a:t> </a:t>
            </a:r>
            <a:r>
              <a:rPr lang="es-ES_tradnl" sz="3600" dirty="0" err="1" smtClean="0"/>
              <a:t>Xiaoping</a:t>
            </a:r>
            <a:r>
              <a:rPr lang="es-ES_tradnl" sz="3600" dirty="0" smtClean="0"/>
              <a:t> : “Que importa el color del gato si caza ratones”</a:t>
            </a:r>
            <a:endParaRPr lang="es-ES_tradnl" sz="3600" dirty="0"/>
          </a:p>
        </p:txBody>
      </p:sp>
      <p:pic>
        <p:nvPicPr>
          <p:cNvPr id="4" name="Content Placeholder 3"/>
          <p:cNvPicPr>
            <a:picLocks noGrp="1" noChangeAspect="1"/>
          </p:cNvPicPr>
          <p:nvPr>
            <p:ph idx="1"/>
          </p:nvPr>
        </p:nvPicPr>
        <p:blipFill>
          <a:blip r:embed="rId2"/>
          <a:srcRect t="30457" b="30457"/>
          <a:stretch>
            <a:fillRect/>
          </a:stretch>
        </p:blipFill>
        <p:spPr/>
      </p:pic>
    </p:spTree>
    <p:extLst>
      <p:ext uri="{BB962C8B-B14F-4D97-AF65-F5344CB8AC3E}">
        <p14:creationId xmlns:p14="http://schemas.microsoft.com/office/powerpoint/2010/main" val="52073885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z="2800" dirty="0" smtClean="0"/>
              <a:t>Mas de mil millones de trabajadores se incorporan a la </a:t>
            </a:r>
            <a:r>
              <a:rPr lang="es-ES_tradnl" sz="2800" dirty="0" err="1" smtClean="0"/>
              <a:t>economia</a:t>
            </a:r>
            <a:r>
              <a:rPr lang="es-ES_tradnl" sz="2800" dirty="0" smtClean="0"/>
              <a:t> global </a:t>
            </a:r>
            <a:endParaRPr lang="es-ES_tradnl" sz="2800" dirty="0"/>
          </a:p>
        </p:txBody>
      </p:sp>
      <p:pic>
        <p:nvPicPr>
          <p:cNvPr id="4" name="Content Placeholder 3"/>
          <p:cNvPicPr>
            <a:picLocks noGrp="1" noChangeAspect="1"/>
          </p:cNvPicPr>
          <p:nvPr>
            <p:ph idx="1"/>
          </p:nvPr>
        </p:nvPicPr>
        <p:blipFill>
          <a:blip r:embed="rId2"/>
          <a:srcRect t="21531" b="21531"/>
          <a:stretch>
            <a:fillRect/>
          </a:stretch>
        </p:blipFill>
        <p:spPr/>
      </p:pic>
    </p:spTree>
    <p:extLst>
      <p:ext uri="{BB962C8B-B14F-4D97-AF65-F5344CB8AC3E}">
        <p14:creationId xmlns:p14="http://schemas.microsoft.com/office/powerpoint/2010/main" val="342904384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z="4000" dirty="0" smtClean="0"/>
              <a:t>Innovación tecnológica y productividad</a:t>
            </a:r>
            <a:endParaRPr lang="es-ES_tradnl" sz="4000" dirty="0"/>
          </a:p>
        </p:txBody>
      </p:sp>
      <p:pic>
        <p:nvPicPr>
          <p:cNvPr id="4" name="Content Placeholder 3"/>
          <p:cNvPicPr>
            <a:picLocks noGrp="1" noChangeAspect="1"/>
          </p:cNvPicPr>
          <p:nvPr>
            <p:ph idx="1"/>
          </p:nvPr>
        </p:nvPicPr>
        <p:blipFill>
          <a:blip r:embed="rId2"/>
          <a:srcRect l="9131" r="9131"/>
          <a:stretch>
            <a:fillRect/>
          </a:stretch>
        </p:blipFill>
        <p:spPr/>
      </p:pic>
    </p:spTree>
    <p:extLst>
      <p:ext uri="{BB962C8B-B14F-4D97-AF65-F5344CB8AC3E}">
        <p14:creationId xmlns:p14="http://schemas.microsoft.com/office/powerpoint/2010/main" val="222186943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La Gran Moderación </a:t>
            </a:r>
            <a:endParaRPr lang="es-ES_tradnl" dirty="0"/>
          </a:p>
        </p:txBody>
      </p:sp>
      <p:pic>
        <p:nvPicPr>
          <p:cNvPr id="4" name="Content Placeholder 3"/>
          <p:cNvPicPr>
            <a:picLocks noGrp="1" noChangeAspect="1"/>
          </p:cNvPicPr>
          <p:nvPr>
            <p:ph idx="1"/>
          </p:nvPr>
        </p:nvPicPr>
        <p:blipFill>
          <a:blip r:embed="rId2"/>
          <a:srcRect t="8857" b="8857"/>
          <a:stretch>
            <a:fillRect/>
          </a:stretch>
        </p:blipFill>
        <p:spPr/>
      </p:pic>
    </p:spTree>
    <p:extLst>
      <p:ext uri="{BB962C8B-B14F-4D97-AF65-F5344CB8AC3E}">
        <p14:creationId xmlns:p14="http://schemas.microsoft.com/office/powerpoint/2010/main" val="249136932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z="4000" dirty="0" smtClean="0"/>
              <a:t>Sept 2008 : El momento </a:t>
            </a:r>
            <a:r>
              <a:rPr lang="es-ES_tradnl" sz="4000" dirty="0" err="1" smtClean="0"/>
              <a:t>Minsky</a:t>
            </a:r>
            <a:r>
              <a:rPr lang="es-ES_tradnl" sz="4000" dirty="0" smtClean="0"/>
              <a:t> </a:t>
            </a:r>
            <a:endParaRPr lang="es-ES_tradnl" sz="4000" dirty="0"/>
          </a:p>
        </p:txBody>
      </p:sp>
      <p:sp>
        <p:nvSpPr>
          <p:cNvPr id="3" name="Content Placeholder 2"/>
          <p:cNvSpPr>
            <a:spLocks noGrp="1"/>
          </p:cNvSpPr>
          <p:nvPr>
            <p:ph idx="1"/>
          </p:nvPr>
        </p:nvSpPr>
        <p:spPr>
          <a:xfrm>
            <a:off x="571500" y="1693415"/>
            <a:ext cx="8001000" cy="4802419"/>
          </a:xfrm>
        </p:spPr>
        <p:txBody>
          <a:bodyPr>
            <a:normAutofit fontScale="92500" lnSpcReduction="10000"/>
          </a:bodyPr>
          <a:lstStyle/>
          <a:p>
            <a:endParaRPr lang="es-ES_tradnl" sz="2800" dirty="0" smtClean="0"/>
          </a:p>
          <a:p>
            <a:r>
              <a:rPr lang="es-ES_tradnl" sz="2800" dirty="0"/>
              <a:t>C</a:t>
            </a:r>
            <a:r>
              <a:rPr lang="es-ES_tradnl" sz="2800" dirty="0" smtClean="0"/>
              <a:t>olapso </a:t>
            </a:r>
            <a:r>
              <a:rPr lang="es-ES_tradnl" sz="2800" dirty="0"/>
              <a:t>repentino </a:t>
            </a:r>
            <a:r>
              <a:rPr lang="es-ES_tradnl" sz="2800" dirty="0" smtClean="0"/>
              <a:t>en el precio de los activos que ocurre en la fase final del ciclo económico</a:t>
            </a:r>
          </a:p>
          <a:p>
            <a:r>
              <a:rPr lang="es-ES_tradnl" sz="2800" dirty="0" smtClean="0"/>
              <a:t>Se produce después de </a:t>
            </a:r>
            <a:r>
              <a:rPr lang="es-ES_tradnl" sz="2800" dirty="0"/>
              <a:t>largos períodos de </a:t>
            </a:r>
            <a:r>
              <a:rPr lang="es-ES_tradnl" sz="2800" dirty="0" smtClean="0"/>
              <a:t>prosperidad </a:t>
            </a:r>
          </a:p>
          <a:p>
            <a:r>
              <a:rPr lang="es-ES_tradnl" sz="2800" dirty="0"/>
              <a:t>D</a:t>
            </a:r>
            <a:r>
              <a:rPr lang="es-ES_tradnl" sz="2800" dirty="0" smtClean="0"/>
              <a:t>urante los cuales el aumento exagerado en el valor de las inversiones </a:t>
            </a:r>
          </a:p>
          <a:p>
            <a:r>
              <a:rPr lang="es-ES_tradnl" sz="2800" dirty="0" smtClean="0"/>
              <a:t> ha dado lugar a  una creciente  </a:t>
            </a:r>
            <a:r>
              <a:rPr lang="es-ES_tradnl" sz="2800" dirty="0"/>
              <a:t>creciente especulación con dinero </a:t>
            </a:r>
            <a:r>
              <a:rPr lang="es-ES_tradnl" sz="2800" dirty="0" smtClean="0"/>
              <a:t>prestado</a:t>
            </a:r>
          </a:p>
          <a:p>
            <a:endParaRPr lang="es-ES_tradnl" dirty="0" smtClean="0"/>
          </a:p>
          <a:p>
            <a:endParaRPr lang="es-ES_tradnl" dirty="0"/>
          </a:p>
        </p:txBody>
      </p:sp>
    </p:spTree>
    <p:extLst>
      <p:ext uri="{BB962C8B-B14F-4D97-AF65-F5344CB8AC3E}">
        <p14:creationId xmlns:p14="http://schemas.microsoft.com/office/powerpoint/2010/main" val="108583015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z="3200" b="1" dirty="0" smtClean="0"/>
              <a:t>II - Perspectivas de la economía mundial </a:t>
            </a:r>
            <a:endParaRPr lang="es-ES_tradnl" sz="3200" b="1" dirty="0"/>
          </a:p>
        </p:txBody>
      </p:sp>
      <p:sp>
        <p:nvSpPr>
          <p:cNvPr id="3" name="Content Placeholder 2"/>
          <p:cNvSpPr>
            <a:spLocks noGrp="1"/>
          </p:cNvSpPr>
          <p:nvPr>
            <p:ph idx="1"/>
          </p:nvPr>
        </p:nvSpPr>
        <p:spPr>
          <a:xfrm>
            <a:off x="602119" y="1425388"/>
            <a:ext cx="7760831" cy="5432612"/>
          </a:xfrm>
        </p:spPr>
        <p:txBody>
          <a:bodyPr>
            <a:noAutofit/>
          </a:bodyPr>
          <a:lstStyle/>
          <a:p>
            <a:r>
              <a:rPr lang="en-US" sz="2000" dirty="0"/>
              <a:t> </a:t>
            </a:r>
            <a:r>
              <a:rPr lang="es-ES_tradnl" sz="2000" dirty="0" smtClean="0"/>
              <a:t>Desequilibrios financieros  internacionales persisten </a:t>
            </a:r>
          </a:p>
          <a:p>
            <a:pPr lvl="2">
              <a:buFont typeface="Wingdings" charset="2"/>
              <a:buChar char="Ø"/>
            </a:pPr>
            <a:r>
              <a:rPr lang="es-ES_tradnl" sz="2000" dirty="0" smtClean="0"/>
              <a:t>No se han solucionado los  problemas que  llevaron a la crisis del 2008 </a:t>
            </a:r>
          </a:p>
          <a:p>
            <a:r>
              <a:rPr lang="es-ES_tradnl" sz="2000" dirty="0" smtClean="0"/>
              <a:t>Peor horizonte de crecimiento que en décadas anteriores</a:t>
            </a:r>
          </a:p>
          <a:p>
            <a:pPr lvl="2">
              <a:buFont typeface="Wingdings" charset="2"/>
              <a:buChar char="Ø"/>
            </a:pPr>
            <a:r>
              <a:rPr lang="es-ES_tradnl" sz="2000" dirty="0" smtClean="0"/>
              <a:t> Incluso si no hubiera problemas financieros, las perspectivas de la economía mundial son menos auspiciosas</a:t>
            </a:r>
          </a:p>
          <a:p>
            <a:r>
              <a:rPr lang="es-ES_tradnl" sz="2000" dirty="0" smtClean="0"/>
              <a:t> Implicación para Perú : no habrá viento de cola. </a:t>
            </a:r>
          </a:p>
          <a:p>
            <a:pPr lvl="2">
              <a:buFont typeface="Wingdings" charset="2"/>
              <a:buChar char="Ø"/>
            </a:pPr>
            <a:r>
              <a:rPr lang="es-ES_tradnl" sz="2000" dirty="0" smtClean="0"/>
              <a:t> No se puede contar con mejoras  en los precios de los minerales ni con dinamismo en el comercio mundial </a:t>
            </a:r>
          </a:p>
          <a:p>
            <a:pPr lvl="2">
              <a:buFont typeface="Wingdings" charset="2"/>
              <a:buChar char="Ø"/>
            </a:pPr>
            <a:r>
              <a:rPr lang="es-ES_tradnl" sz="2000" dirty="0" smtClean="0"/>
              <a:t> Hay que emprender reformas en educación , infraestructura y productividad</a:t>
            </a:r>
            <a:endParaRPr lang="es-ES_tradnl" sz="2400" dirty="0" smtClean="0"/>
          </a:p>
        </p:txBody>
      </p:sp>
    </p:spTree>
    <p:extLst>
      <p:ext uri="{BB962C8B-B14F-4D97-AF65-F5344CB8AC3E}">
        <p14:creationId xmlns:p14="http://schemas.microsoft.com/office/powerpoint/2010/main" val="166579250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76642"/>
            <a:ext cx="7583487" cy="695942"/>
          </a:xfrm>
        </p:spPr>
        <p:txBody>
          <a:bodyPr/>
          <a:lstStyle/>
          <a:p>
            <a:r>
              <a:rPr lang="es-ES_tradnl" sz="2400" dirty="0" smtClean="0"/>
              <a:t>Problemas del 2008 : Seis riesgos que siguen intactos </a:t>
            </a:r>
            <a:endParaRPr lang="es-ES_tradnl" sz="2400" dirty="0"/>
          </a:p>
        </p:txBody>
      </p:sp>
      <p:sp>
        <p:nvSpPr>
          <p:cNvPr id="3" name="Content Placeholder 2"/>
          <p:cNvSpPr>
            <a:spLocks noGrp="1"/>
          </p:cNvSpPr>
          <p:nvPr>
            <p:ph idx="1"/>
          </p:nvPr>
        </p:nvSpPr>
        <p:spPr>
          <a:xfrm>
            <a:off x="667805" y="1547887"/>
            <a:ext cx="7980815" cy="4999444"/>
          </a:xfrm>
        </p:spPr>
        <p:txBody>
          <a:bodyPr>
            <a:normAutofit fontScale="70000" lnSpcReduction="20000"/>
          </a:bodyPr>
          <a:lstStyle/>
          <a:p>
            <a:pPr>
              <a:buFont typeface="+mj-lt"/>
              <a:buAutoNum type="arabicParenR"/>
            </a:pPr>
            <a:r>
              <a:rPr lang="es-ES_tradnl" dirty="0" smtClean="0"/>
              <a:t> No ha habido des-apalancamiento </a:t>
            </a:r>
          </a:p>
          <a:p>
            <a:pPr marL="457200" lvl="1" indent="0">
              <a:buNone/>
            </a:pPr>
            <a:r>
              <a:rPr lang="es-ES_tradnl" dirty="0" smtClean="0"/>
              <a:t>	 La deuda total privada y publica de los G-20 ha aumentado 30 %d el PBI 	 desde entonces. No ha habido ajuste fiscal</a:t>
            </a:r>
          </a:p>
          <a:p>
            <a:pPr marL="457200" lvl="1" indent="0">
              <a:buNone/>
            </a:pPr>
            <a:endParaRPr lang="es-ES_tradnl" dirty="0" smtClean="0"/>
          </a:p>
          <a:p>
            <a:pPr>
              <a:buFont typeface="+mj-lt"/>
              <a:buAutoNum type="arabicParenR"/>
            </a:pPr>
            <a:r>
              <a:rPr lang="es-ES_tradnl" dirty="0" smtClean="0"/>
              <a:t> Estamos ante una  “diluvio monetario” sin precedentes</a:t>
            </a:r>
          </a:p>
          <a:p>
            <a:pPr marL="457200" lvl="1" indent="0">
              <a:buNone/>
            </a:pPr>
            <a:r>
              <a:rPr lang="es-ES_tradnl" dirty="0" smtClean="0"/>
              <a:t>	Cada 40 días los bancos centrales de USA , Japón ,  Europa y China 	emiten el equivalente al PBI anual del Perú </a:t>
            </a:r>
          </a:p>
          <a:p>
            <a:pPr marL="457200" lvl="1" indent="0">
              <a:buNone/>
            </a:pPr>
            <a:endParaRPr lang="es-ES_tradnl" dirty="0" smtClean="0"/>
          </a:p>
          <a:p>
            <a:pPr>
              <a:buFont typeface="+mj-lt"/>
              <a:buAutoNum type="arabicParenR"/>
            </a:pPr>
            <a:r>
              <a:rPr lang="es-ES_tradnl" dirty="0" smtClean="0"/>
              <a:t>No se ha logrado un crecimiento auto-sostenido , pese a los estímulos </a:t>
            </a:r>
          </a:p>
          <a:p>
            <a:pPr>
              <a:buFont typeface="+mj-lt"/>
              <a:buAutoNum type="arabicParenR"/>
            </a:pPr>
            <a:r>
              <a:rPr lang="es-ES_tradnl" dirty="0" smtClean="0"/>
              <a:t>Hay una sobrevaluación generalizada de bonos , bolsas y  bienes raíces</a:t>
            </a:r>
          </a:p>
          <a:p>
            <a:pPr>
              <a:buFont typeface="+mj-lt"/>
              <a:buAutoNum type="arabicParenR"/>
            </a:pPr>
            <a:r>
              <a:rPr lang="es-ES_tradnl" dirty="0" smtClean="0"/>
              <a:t>Riesgo bancario sistémico o </a:t>
            </a:r>
            <a:r>
              <a:rPr lang="es-ES_tradnl" dirty="0" err="1" smtClean="0"/>
              <a:t>Too</a:t>
            </a:r>
            <a:r>
              <a:rPr lang="es-ES_tradnl" dirty="0" smtClean="0"/>
              <a:t> Big </a:t>
            </a:r>
            <a:r>
              <a:rPr lang="es-ES_tradnl" dirty="0" err="1" smtClean="0"/>
              <a:t>To</a:t>
            </a:r>
            <a:r>
              <a:rPr lang="es-ES_tradnl" dirty="0" smtClean="0"/>
              <a:t> </a:t>
            </a:r>
            <a:r>
              <a:rPr lang="es-ES_tradnl" dirty="0" err="1" smtClean="0"/>
              <a:t>Fail</a:t>
            </a:r>
            <a:r>
              <a:rPr lang="es-ES_tradnl" dirty="0" smtClean="0"/>
              <a:t> : hay menos bancos y son mayores </a:t>
            </a:r>
          </a:p>
          <a:p>
            <a:pPr>
              <a:buFont typeface="+mj-lt"/>
              <a:buAutoNum type="arabicParenR"/>
            </a:pPr>
            <a:r>
              <a:rPr lang="es-ES_tradnl" dirty="0" smtClean="0"/>
              <a:t> Seguimos ante la bomba de tiempo de los “derivados” OTC</a:t>
            </a:r>
          </a:p>
          <a:p>
            <a:pPr marL="457200" lvl="1" indent="0">
              <a:buNone/>
            </a:pPr>
            <a:r>
              <a:rPr lang="es-ES_tradnl" dirty="0" smtClean="0"/>
              <a:t>          </a:t>
            </a:r>
            <a:r>
              <a:rPr lang="es-ES_tradnl" dirty="0"/>
              <a:t>C</a:t>
            </a:r>
            <a:r>
              <a:rPr lang="es-ES_tradnl" dirty="0" smtClean="0"/>
              <a:t>ontratos de derivados por un monto de 7 veces el PBI mundial</a:t>
            </a:r>
          </a:p>
          <a:p>
            <a:endParaRPr lang="en-US" dirty="0"/>
          </a:p>
        </p:txBody>
      </p:sp>
    </p:spTree>
    <p:extLst>
      <p:ext uri="{BB962C8B-B14F-4D97-AF65-F5344CB8AC3E}">
        <p14:creationId xmlns:p14="http://schemas.microsoft.com/office/powerpoint/2010/main" val="351509958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1"/>
            <a:ext cx="8001000" cy="2157572"/>
          </a:xfrm>
        </p:spPr>
        <p:txBody>
          <a:bodyPr/>
          <a:lstStyle/>
          <a:p>
            <a:r>
              <a:rPr lang="en-GB" sz="3600" dirty="0" smtClean="0"/>
              <a:t>Abstract  </a:t>
            </a:r>
            <a:endParaRPr lang="en-GB" sz="3600" dirty="0"/>
          </a:p>
        </p:txBody>
      </p:sp>
      <p:sp>
        <p:nvSpPr>
          <p:cNvPr id="3" name="Content Placeholder 2"/>
          <p:cNvSpPr>
            <a:spLocks noGrp="1"/>
          </p:cNvSpPr>
          <p:nvPr>
            <p:ph idx="1"/>
          </p:nvPr>
        </p:nvSpPr>
        <p:spPr>
          <a:xfrm>
            <a:off x="571500" y="1763046"/>
            <a:ext cx="8001000" cy="5094954"/>
          </a:xfrm>
        </p:spPr>
        <p:txBody>
          <a:bodyPr>
            <a:normAutofit lnSpcReduction="10000"/>
          </a:bodyPr>
          <a:lstStyle/>
          <a:p>
            <a:pPr>
              <a:buFont typeface="Wingdings" charset="2"/>
              <a:buChar char="Ø"/>
            </a:pPr>
            <a:r>
              <a:rPr lang="en-GB" dirty="0"/>
              <a:t>P</a:t>
            </a:r>
            <a:r>
              <a:rPr lang="en-GB" dirty="0" smtClean="0"/>
              <a:t>roviding an analytic narrative of socialist Yugoslavia, through using a diagnostic tool that identifies the mechanisms that drive economic growth – Business </a:t>
            </a:r>
            <a:r>
              <a:rPr lang="en-GB" dirty="0"/>
              <a:t>C</a:t>
            </a:r>
            <a:r>
              <a:rPr lang="en-GB" dirty="0" smtClean="0"/>
              <a:t>ycle </a:t>
            </a:r>
            <a:r>
              <a:rPr lang="en-GB" dirty="0"/>
              <a:t>A</a:t>
            </a:r>
            <a:r>
              <a:rPr lang="en-GB" dirty="0" smtClean="0"/>
              <a:t>ccounting.</a:t>
            </a:r>
          </a:p>
          <a:p>
            <a:pPr>
              <a:buFont typeface="Wingdings" charset="2"/>
              <a:buChar char="Ø"/>
            </a:pPr>
            <a:r>
              <a:rPr lang="en-GB" dirty="0" smtClean="0"/>
              <a:t>The analysis reveals that total factor productivity growth became more important over time in sustaining economic growth</a:t>
            </a:r>
          </a:p>
          <a:p>
            <a:pPr>
              <a:buFont typeface="Wingdings" charset="2"/>
              <a:buChar char="Ø"/>
            </a:pPr>
            <a:r>
              <a:rPr lang="en-GB" dirty="0" smtClean="0"/>
              <a:t>Labour frictions were a major constraint on growth since the mid-1960s.</a:t>
            </a:r>
          </a:p>
          <a:p>
            <a:pPr>
              <a:buFont typeface="Wingdings" charset="2"/>
              <a:buChar char="Ø"/>
            </a:pPr>
            <a:r>
              <a:rPr lang="en-GB" dirty="0" smtClean="0"/>
              <a:t>Socialist growth was primarily handicapped by poor incentives to work, rather than by poor incentives to innovate or to adopt foreign technology. ??</a:t>
            </a:r>
            <a:endParaRPr lang="en-GB" dirty="0"/>
          </a:p>
        </p:txBody>
      </p:sp>
    </p:spTree>
    <p:extLst>
      <p:ext uri="{BB962C8B-B14F-4D97-AF65-F5344CB8AC3E}">
        <p14:creationId xmlns:p14="http://schemas.microsoft.com/office/powerpoint/2010/main" val="2859073281"/>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800" y="251820"/>
            <a:ext cx="8057449" cy="1499974"/>
          </a:xfrm>
        </p:spPr>
        <p:txBody>
          <a:bodyPr/>
          <a:lstStyle/>
          <a:p>
            <a:r>
              <a:rPr lang="en-US" sz="2800" dirty="0" smtClean="0"/>
              <a:t>De </a:t>
            </a:r>
            <a:r>
              <a:rPr lang="en-US" sz="2800" dirty="0" err="1" smtClean="0"/>
              <a:t>paliativo</a:t>
            </a:r>
            <a:r>
              <a:rPr lang="en-US" sz="2800" dirty="0" smtClean="0"/>
              <a:t> temporal a </a:t>
            </a:r>
            <a:r>
              <a:rPr lang="en-US" sz="2800" dirty="0" err="1" smtClean="0"/>
              <a:t>maquina</a:t>
            </a:r>
            <a:r>
              <a:rPr lang="en-US" sz="2800" dirty="0" smtClean="0"/>
              <a:t> </a:t>
            </a:r>
            <a:r>
              <a:rPr lang="en-US" sz="2800" dirty="0" err="1" smtClean="0"/>
              <a:t>sucesiva</a:t>
            </a:r>
            <a:r>
              <a:rPr lang="en-US" sz="2800" dirty="0" smtClean="0"/>
              <a:t> de </a:t>
            </a:r>
            <a:r>
              <a:rPr lang="en-US" sz="2800" dirty="0" err="1" smtClean="0"/>
              <a:t>burbujas</a:t>
            </a:r>
            <a:r>
              <a:rPr lang="en-US" sz="2800" dirty="0" smtClean="0"/>
              <a:t> .  </a:t>
            </a:r>
            <a:endParaRPr lang="en-US" sz="2800" dirty="0"/>
          </a:p>
        </p:txBody>
      </p:sp>
      <p:pic>
        <p:nvPicPr>
          <p:cNvPr id="4" name="Content Placeholder 3"/>
          <p:cNvPicPr>
            <a:picLocks noGrp="1" noChangeAspect="1"/>
          </p:cNvPicPr>
          <p:nvPr>
            <p:ph idx="1"/>
          </p:nvPr>
        </p:nvPicPr>
        <p:blipFill>
          <a:blip r:embed="rId2"/>
          <a:srcRect l="2989" r="2989"/>
          <a:stretch>
            <a:fillRect/>
          </a:stretch>
        </p:blipFill>
        <p:spPr>
          <a:xfrm>
            <a:off x="459800" y="1828799"/>
            <a:ext cx="8089888" cy="4489450"/>
          </a:xfrm>
        </p:spPr>
      </p:pic>
    </p:spTree>
    <p:extLst>
      <p:ext uri="{BB962C8B-B14F-4D97-AF65-F5344CB8AC3E}">
        <p14:creationId xmlns:p14="http://schemas.microsoft.com/office/powerpoint/2010/main" val="2755225502"/>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849839"/>
          </a:xfrm>
        </p:spPr>
        <p:txBody>
          <a:bodyPr/>
          <a:lstStyle/>
          <a:p>
            <a:r>
              <a:rPr lang="en-US" sz="2400" dirty="0" smtClean="0"/>
              <a:t>El </a:t>
            </a:r>
            <a:r>
              <a:rPr lang="en-US" sz="2400" dirty="0" err="1" smtClean="0"/>
              <a:t>problema</a:t>
            </a:r>
            <a:r>
              <a:rPr lang="en-US" sz="2400" dirty="0" smtClean="0"/>
              <a:t> de los </a:t>
            </a:r>
            <a:r>
              <a:rPr lang="en-US" sz="2400" dirty="0" err="1" smtClean="0"/>
              <a:t>derivados</a:t>
            </a:r>
            <a:r>
              <a:rPr lang="en-US" sz="2400" dirty="0" smtClean="0"/>
              <a:t> </a:t>
            </a:r>
            <a:endParaRPr lang="en-US" sz="2400" dirty="0"/>
          </a:p>
        </p:txBody>
      </p:sp>
      <p:pic>
        <p:nvPicPr>
          <p:cNvPr id="4" name="Content Placeholder 3"/>
          <p:cNvPicPr>
            <a:picLocks noGrp="1" noChangeAspect="1"/>
          </p:cNvPicPr>
          <p:nvPr>
            <p:ph idx="1"/>
          </p:nvPr>
        </p:nvPicPr>
        <p:blipFill>
          <a:blip r:embed="rId2"/>
          <a:srcRect l="-7115" r="-7115"/>
          <a:stretch>
            <a:fillRect/>
          </a:stretch>
        </p:blipFill>
        <p:spPr>
          <a:xfrm>
            <a:off x="386664" y="1828798"/>
            <a:ext cx="8249920" cy="4578324"/>
          </a:xfrm>
        </p:spPr>
      </p:pic>
    </p:spTree>
    <p:extLst>
      <p:ext uri="{BB962C8B-B14F-4D97-AF65-F5344CB8AC3E}">
        <p14:creationId xmlns:p14="http://schemas.microsoft.com/office/powerpoint/2010/main" val="219019143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911" y="380999"/>
            <a:ext cx="7717040" cy="1053281"/>
          </a:xfrm>
        </p:spPr>
        <p:txBody>
          <a:bodyPr/>
          <a:lstStyle/>
          <a:p>
            <a:r>
              <a:rPr lang="es-ES_tradnl" sz="2400" dirty="0" smtClean="0"/>
              <a:t>Concluyó el boom de crecimiento de los últimos 30 años </a:t>
            </a:r>
            <a:endParaRPr lang="es-ES_tradnl" sz="2400" dirty="0"/>
          </a:p>
        </p:txBody>
      </p:sp>
      <p:sp>
        <p:nvSpPr>
          <p:cNvPr id="10" name="Content Placeholder 9"/>
          <p:cNvSpPr>
            <a:spLocks noGrp="1"/>
          </p:cNvSpPr>
          <p:nvPr>
            <p:ph idx="1"/>
          </p:nvPr>
        </p:nvSpPr>
        <p:spPr>
          <a:xfrm>
            <a:off x="483688" y="1307002"/>
            <a:ext cx="8254506" cy="5550998"/>
          </a:xfrm>
        </p:spPr>
        <p:txBody>
          <a:bodyPr>
            <a:normAutofit/>
          </a:bodyPr>
          <a:lstStyle/>
          <a:p>
            <a:endParaRPr lang="es-ES_tradnl" dirty="0" smtClean="0"/>
          </a:p>
          <a:p>
            <a:r>
              <a:rPr lang="es-ES_tradnl" dirty="0" smtClean="0"/>
              <a:t>Primero - L</a:t>
            </a:r>
            <a:r>
              <a:rPr lang="es-ES_tradnl" sz="2400" dirty="0" smtClean="0"/>
              <a:t>a revolución tecnológica continuara , pero no otros  factores extraordinarios e irrepetibles :</a:t>
            </a:r>
          </a:p>
          <a:p>
            <a:pPr lvl="2">
              <a:buFont typeface="Wingdings" charset="2"/>
              <a:buChar char="Ø"/>
            </a:pPr>
            <a:r>
              <a:rPr lang="es-ES_tradnl" sz="2400" dirty="0" smtClean="0"/>
              <a:t> Incorporación de China , India y Europa del Este  a la economía global</a:t>
            </a:r>
          </a:p>
          <a:p>
            <a:pPr lvl="2">
              <a:buFont typeface="Wingdings" charset="2"/>
              <a:buChar char="Ø"/>
            </a:pPr>
            <a:r>
              <a:rPr lang="es-ES_tradnl" sz="2400" dirty="0" smtClean="0"/>
              <a:t> Con un influjo de mil millones de trabajadores </a:t>
            </a:r>
          </a:p>
          <a:p>
            <a:pPr lvl="2">
              <a:buFont typeface="Wingdings" charset="2"/>
              <a:buChar char="Ø"/>
            </a:pPr>
            <a:r>
              <a:rPr lang="es-ES_tradnl" sz="2400" dirty="0" smtClean="0"/>
              <a:t> Aportando además un  nuevo  bolsón de ahorro de estos a los países desarrollados </a:t>
            </a:r>
          </a:p>
          <a:p>
            <a:r>
              <a:rPr lang="es-ES_tradnl" dirty="0" smtClean="0"/>
              <a:t>Segundo- E</a:t>
            </a:r>
            <a:r>
              <a:rPr lang="es-ES_tradnl" sz="2400" dirty="0" smtClean="0"/>
              <a:t>l crecimiento en los próximos 20 años tendrá que provenir de la “Inspiración” porque la  demografía va a imponer  limites al  crecimiento por “Transpiración”</a:t>
            </a:r>
          </a:p>
          <a:p>
            <a:endParaRPr lang="en-US" dirty="0" smtClean="0"/>
          </a:p>
          <a:p>
            <a:endParaRPr lang="en-US" dirty="0"/>
          </a:p>
        </p:txBody>
      </p:sp>
    </p:spTree>
    <p:extLst>
      <p:ext uri="{BB962C8B-B14F-4D97-AF65-F5344CB8AC3E}">
        <p14:creationId xmlns:p14="http://schemas.microsoft.com/office/powerpoint/2010/main" val="2765002258"/>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613128"/>
            <a:ext cx="8044319" cy="985383"/>
          </a:xfrm>
        </p:spPr>
        <p:txBody>
          <a:bodyPr/>
          <a:lstStyle/>
          <a:p>
            <a:r>
              <a:rPr lang="es-ES_tradnl" sz="2000" dirty="0" smtClean="0"/>
              <a:t>Decadencia demográfica : Japón es el caso mas claro  pero Italia , Alemania y muchos otros  le siguen </a:t>
            </a:r>
            <a:endParaRPr lang="es-ES_tradnl" sz="2000" dirty="0"/>
          </a:p>
        </p:txBody>
      </p:sp>
      <p:pic>
        <p:nvPicPr>
          <p:cNvPr id="12" name="Content Placeholder 11"/>
          <p:cNvPicPr>
            <a:picLocks noGrp="1" noChangeAspect="1"/>
          </p:cNvPicPr>
          <p:nvPr>
            <p:ph idx="1"/>
          </p:nvPr>
        </p:nvPicPr>
        <p:blipFill>
          <a:blip r:embed="rId2"/>
          <a:srcRect l="1108" r="1108"/>
          <a:stretch>
            <a:fillRect/>
          </a:stretch>
        </p:blipFill>
        <p:spPr>
          <a:xfrm>
            <a:off x="779463" y="2385800"/>
            <a:ext cx="7540555" cy="4031742"/>
          </a:xfrm>
        </p:spPr>
      </p:pic>
    </p:spTree>
    <p:extLst>
      <p:ext uri="{BB962C8B-B14F-4D97-AF65-F5344CB8AC3E}">
        <p14:creationId xmlns:p14="http://schemas.microsoft.com/office/powerpoint/2010/main" val="518166521"/>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z="2400" dirty="0" smtClean="0"/>
              <a:t>Evolución de la pirámide de  población mundial </a:t>
            </a:r>
            <a:endParaRPr lang="es-ES_tradnl" sz="2400" dirty="0"/>
          </a:p>
        </p:txBody>
      </p:sp>
      <p:pic>
        <p:nvPicPr>
          <p:cNvPr id="4" name="Content Placeholder 3"/>
          <p:cNvPicPr>
            <a:picLocks noGrp="1" noChangeAspect="1"/>
          </p:cNvPicPr>
          <p:nvPr>
            <p:ph idx="1"/>
          </p:nvPr>
        </p:nvPicPr>
        <p:blipFill>
          <a:blip r:embed="rId2"/>
          <a:srcRect t="16521" b="16521"/>
          <a:stretch>
            <a:fillRect/>
          </a:stretch>
        </p:blipFill>
        <p:spPr>
          <a:prstGeom prst="rect">
            <a:avLst/>
          </a:prstGeom>
        </p:spPr>
      </p:pic>
    </p:spTree>
    <p:extLst>
      <p:ext uri="{BB962C8B-B14F-4D97-AF65-F5344CB8AC3E}">
        <p14:creationId xmlns:p14="http://schemas.microsoft.com/office/powerpoint/2010/main" val="1429484592"/>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8110537" cy="1044388"/>
          </a:xfrm>
        </p:spPr>
        <p:txBody>
          <a:bodyPr/>
          <a:lstStyle/>
          <a:p>
            <a:r>
              <a:rPr lang="es-ES_tradnl" sz="2400" dirty="0" smtClean="0"/>
              <a:t>Que fuentes de crecimiento económico? </a:t>
            </a:r>
            <a:endParaRPr lang="es-ES_tradnl" sz="2400" dirty="0"/>
          </a:p>
        </p:txBody>
      </p:sp>
      <p:sp>
        <p:nvSpPr>
          <p:cNvPr id="5" name="Content Placeholder 4"/>
          <p:cNvSpPr>
            <a:spLocks noGrp="1"/>
          </p:cNvSpPr>
          <p:nvPr>
            <p:ph idx="1"/>
          </p:nvPr>
        </p:nvSpPr>
        <p:spPr>
          <a:xfrm>
            <a:off x="401053" y="1545167"/>
            <a:ext cx="8382000" cy="4778096"/>
          </a:xfrm>
        </p:spPr>
        <p:txBody>
          <a:bodyPr/>
          <a:lstStyle/>
          <a:p>
            <a:pPr marL="0" indent="0">
              <a:buNone/>
            </a:pPr>
            <a:endParaRPr lang="es-ES_tradnl" dirty="0" smtClean="0"/>
          </a:p>
          <a:p>
            <a:pPr marL="0" indent="0">
              <a:buNone/>
            </a:pPr>
            <a:r>
              <a:rPr lang="es-ES_tradnl" dirty="0" smtClean="0"/>
              <a:t>Tres fuerzas sustentan el crecimiento económico :</a:t>
            </a:r>
          </a:p>
          <a:p>
            <a:pPr>
              <a:buFont typeface="Wingdings" charset="2"/>
              <a:buChar char="Ø"/>
            </a:pPr>
            <a:r>
              <a:rPr lang="es-ES_tradnl" dirty="0" smtClean="0"/>
              <a:t> Expansión del tamaño del mercado via comercio internacional (</a:t>
            </a:r>
            <a:r>
              <a:rPr lang="es-ES_tradnl" i="1" dirty="0" smtClean="0"/>
              <a:t> Especialización </a:t>
            </a:r>
            <a:r>
              <a:rPr lang="es-ES_tradnl" dirty="0" smtClean="0"/>
              <a:t>)</a:t>
            </a:r>
          </a:p>
          <a:p>
            <a:pPr>
              <a:buFont typeface="Wingdings" charset="2"/>
              <a:buChar char="Ø"/>
            </a:pPr>
            <a:r>
              <a:rPr lang="es-ES_tradnl" dirty="0" smtClean="0"/>
              <a:t> Mayor uso de factores de producción : Trabajo y Capital  ( Crecimiento por “</a:t>
            </a:r>
            <a:r>
              <a:rPr lang="es-ES_tradnl" i="1" dirty="0" smtClean="0"/>
              <a:t>Transpiración”</a:t>
            </a:r>
            <a:r>
              <a:rPr lang="es-ES_tradnl" dirty="0" smtClean="0"/>
              <a:t> ) </a:t>
            </a:r>
          </a:p>
          <a:p>
            <a:pPr>
              <a:buFont typeface="Wingdings" charset="2"/>
              <a:buChar char="Ø"/>
            </a:pPr>
            <a:r>
              <a:rPr lang="es-ES_tradnl" dirty="0" smtClean="0"/>
              <a:t> Mayor productividad en el uso de los factores : Innovación   ( Crecimiento por </a:t>
            </a:r>
            <a:r>
              <a:rPr lang="es-ES_tradnl" i="1" dirty="0" smtClean="0"/>
              <a:t>“Inspiración” </a:t>
            </a:r>
            <a:r>
              <a:rPr lang="es-ES_tradnl" dirty="0" smtClean="0"/>
              <a:t>) </a:t>
            </a:r>
          </a:p>
          <a:p>
            <a:pPr>
              <a:buFont typeface="Wingdings" charset="2"/>
              <a:buChar char="Ø"/>
            </a:pPr>
            <a:endParaRPr lang="en-US" dirty="0"/>
          </a:p>
          <a:p>
            <a:pPr>
              <a:buFont typeface="Wingdings" charset="2"/>
              <a:buChar char="Ø"/>
            </a:pPr>
            <a:endParaRPr lang="en-US" dirty="0" smtClean="0"/>
          </a:p>
        </p:txBody>
      </p:sp>
    </p:spTree>
    <p:extLst>
      <p:ext uri="{BB962C8B-B14F-4D97-AF65-F5344CB8AC3E}">
        <p14:creationId xmlns:p14="http://schemas.microsoft.com/office/powerpoint/2010/main" val="1328110375"/>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280737"/>
            <a:ext cx="7583487" cy="468563"/>
          </a:xfrm>
        </p:spPr>
        <p:txBody>
          <a:bodyPr/>
          <a:lstStyle/>
          <a:p>
            <a:r>
              <a:rPr lang="en-US" sz="2800" dirty="0"/>
              <a:t> </a:t>
            </a:r>
            <a:r>
              <a:rPr lang="es-ES_tradnl" sz="2800" dirty="0" smtClean="0"/>
              <a:t>Crecimiento por Inspiración y Transpiración </a:t>
            </a:r>
            <a:endParaRPr lang="es-ES_tradnl" sz="2800" dirty="0"/>
          </a:p>
        </p:txBody>
      </p:sp>
      <p:pic>
        <p:nvPicPr>
          <p:cNvPr id="8" name="Content Placeholder 7"/>
          <p:cNvPicPr>
            <a:picLocks noGrp="1" noChangeAspect="1"/>
          </p:cNvPicPr>
          <p:nvPr>
            <p:ph idx="1"/>
          </p:nvPr>
        </p:nvPicPr>
        <p:blipFill>
          <a:blip r:embed="rId2"/>
          <a:srcRect l="2042" r="2042"/>
          <a:stretch>
            <a:fillRect/>
          </a:stretch>
        </p:blipFill>
        <p:spPr>
          <a:xfrm>
            <a:off x="627804" y="1043405"/>
            <a:ext cx="7735146" cy="5419344"/>
          </a:xfrm>
        </p:spPr>
      </p:pic>
    </p:spTree>
    <p:extLst>
      <p:ext uri="{BB962C8B-B14F-4D97-AF65-F5344CB8AC3E}">
        <p14:creationId xmlns:p14="http://schemas.microsoft.com/office/powerpoint/2010/main" val="2642625570"/>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z="3200" b="1" dirty="0" smtClean="0"/>
              <a:t>III - Implicaciones para Perú </a:t>
            </a:r>
            <a:endParaRPr lang="es-ES_tradnl" sz="3200" b="1" dirty="0"/>
          </a:p>
        </p:txBody>
      </p:sp>
      <p:sp>
        <p:nvSpPr>
          <p:cNvPr id="3" name="Content Placeholder 2"/>
          <p:cNvSpPr>
            <a:spLocks noGrp="1"/>
          </p:cNvSpPr>
          <p:nvPr>
            <p:ph idx="1"/>
          </p:nvPr>
        </p:nvSpPr>
        <p:spPr/>
        <p:txBody>
          <a:bodyPr/>
          <a:lstStyle/>
          <a:p>
            <a:pPr marL="0" indent="0">
              <a:buNone/>
            </a:pPr>
            <a:r>
              <a:rPr lang="es-ES_tradnl" dirty="0" smtClean="0"/>
              <a:t> </a:t>
            </a:r>
          </a:p>
          <a:p>
            <a:r>
              <a:rPr lang="es-ES_tradnl" dirty="0" smtClean="0"/>
              <a:t>Primero :  analicemos el crecimiento de la economía en los últimos 24 años</a:t>
            </a:r>
          </a:p>
          <a:p>
            <a:pPr marL="0" indent="0">
              <a:buNone/>
            </a:pPr>
            <a:endParaRPr lang="es-ES_tradnl" dirty="0" smtClean="0"/>
          </a:p>
          <a:p>
            <a:r>
              <a:rPr lang="es-ES_tradnl" dirty="0" smtClean="0"/>
              <a:t>Segundo : tratemos de establecer escenarios de crecimiento para los próximos 20 años ( 2015 a 2034 )  </a:t>
            </a:r>
            <a:endParaRPr lang="es-ES_tradnl" dirty="0"/>
          </a:p>
        </p:txBody>
      </p:sp>
    </p:spTree>
    <p:extLst>
      <p:ext uri="{BB962C8B-B14F-4D97-AF65-F5344CB8AC3E}">
        <p14:creationId xmlns:p14="http://schemas.microsoft.com/office/powerpoint/2010/main" val="105009634"/>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z="2400" dirty="0" smtClean="0"/>
              <a:t>Perú: Crecimiento (1991-2013 )</a:t>
            </a:r>
            <a:br>
              <a:rPr lang="es-ES_tradnl" sz="2400" dirty="0" smtClean="0"/>
            </a:br>
            <a:r>
              <a:rPr lang="es-ES_tradnl" sz="2400" dirty="0" smtClean="0"/>
              <a:t>Dos sub-periodos: vacas gordas y vacas normales </a:t>
            </a:r>
            <a:endParaRPr lang="es-ES_tradnl" sz="2400" dirty="0"/>
          </a:p>
        </p:txBody>
      </p:sp>
      <p:graphicFrame>
        <p:nvGraphicFramePr>
          <p:cNvPr id="6" name="Content Placeholder 3"/>
          <p:cNvGraphicFramePr>
            <a:graphicFrameLocks noGrp="1"/>
          </p:cNvGraphicFramePr>
          <p:nvPr>
            <p:ph idx="1"/>
          </p:nvPr>
        </p:nvGraphicFramePr>
        <p:xfrm>
          <a:off x="571500" y="1905000"/>
          <a:ext cx="80010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38527123"/>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02025"/>
            <a:ext cx="8001000" cy="1428599"/>
          </a:xfrm>
        </p:spPr>
        <p:txBody>
          <a:bodyPr/>
          <a:lstStyle/>
          <a:p>
            <a:r>
              <a:rPr lang="es-ES_tradnl" sz="2400" dirty="0" err="1" smtClean="0"/>
              <a:t>Peru</a:t>
            </a:r>
            <a:r>
              <a:rPr lang="es-ES_tradnl" sz="2400" dirty="0" smtClean="0"/>
              <a:t>: Crecimiento del PBI (1991- 2013 )</a:t>
            </a:r>
            <a:br>
              <a:rPr lang="es-ES_tradnl" sz="2400" dirty="0" smtClean="0"/>
            </a:br>
            <a:r>
              <a:rPr lang="es-ES_tradnl" sz="2400" dirty="0" smtClean="0"/>
              <a:t>Dos sub-periodos ( años de crisis y años sin crisis ) </a:t>
            </a:r>
            <a:endParaRPr lang="es-ES_tradnl" sz="2400" dirty="0"/>
          </a:p>
        </p:txBody>
      </p:sp>
      <p:graphicFrame>
        <p:nvGraphicFramePr>
          <p:cNvPr id="6" name="Content Placeholder 5"/>
          <p:cNvGraphicFramePr>
            <a:graphicFrameLocks noGrp="1"/>
          </p:cNvGraphicFramePr>
          <p:nvPr>
            <p:ph idx="1"/>
          </p:nvPr>
        </p:nvGraphicFramePr>
        <p:xfrm>
          <a:off x="571500" y="1905000"/>
          <a:ext cx="80010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9467557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z="2800" dirty="0" err="1" smtClean="0"/>
              <a:t>Why</a:t>
            </a:r>
            <a:r>
              <a:rPr lang="es-ES_tradnl" sz="2800" dirty="0" smtClean="0"/>
              <a:t> compare </a:t>
            </a:r>
            <a:r>
              <a:rPr lang="es-ES_tradnl" sz="2800" dirty="0" err="1" smtClean="0"/>
              <a:t>to</a:t>
            </a:r>
            <a:r>
              <a:rPr lang="es-ES_tradnl" sz="2800" dirty="0" smtClean="0"/>
              <a:t> USA ?</a:t>
            </a:r>
            <a:endParaRPr lang="es-ES_tradnl" sz="2800" dirty="0"/>
          </a:p>
        </p:txBody>
      </p:sp>
      <p:sp>
        <p:nvSpPr>
          <p:cNvPr id="3" name="Content Placeholder 2"/>
          <p:cNvSpPr>
            <a:spLocks noGrp="1"/>
          </p:cNvSpPr>
          <p:nvPr>
            <p:ph idx="1"/>
          </p:nvPr>
        </p:nvSpPr>
        <p:spPr>
          <a:xfrm>
            <a:off x="571500" y="1904999"/>
            <a:ext cx="8001000" cy="4461933"/>
          </a:xfrm>
        </p:spPr>
        <p:txBody>
          <a:bodyPr>
            <a:noAutofit/>
          </a:bodyPr>
          <a:lstStyle/>
          <a:p>
            <a:r>
              <a:rPr lang="en-US" sz="1600" dirty="0" smtClean="0"/>
              <a:t>Figure 1 presents basic macroeconomic indicators of Yugoslavia. Identical data is also shown for the U.S. - the global productivity leader – in order to contextualize Yugoslav economic performance.</a:t>
            </a:r>
          </a:p>
          <a:p>
            <a:r>
              <a:rPr lang="en-US" sz="1600" dirty="0" smtClean="0"/>
              <a:t>Spain would be  a better comparison . Too many similarities </a:t>
            </a:r>
          </a:p>
          <a:p>
            <a:pPr lvl="1"/>
            <a:r>
              <a:rPr lang="en-US" sz="1600" dirty="0" smtClean="0"/>
              <a:t> Franco vs. Tito </a:t>
            </a:r>
          </a:p>
          <a:p>
            <a:pPr lvl="1"/>
            <a:r>
              <a:rPr lang="en-US" sz="1600" dirty="0" smtClean="0"/>
              <a:t> Similar ruling periods : Franco ( 1939 – 1976 ) ; Tito ( 1944 – 1980 ) </a:t>
            </a:r>
          </a:p>
          <a:p>
            <a:pPr lvl="1"/>
            <a:r>
              <a:rPr lang="en-US" sz="1600" dirty="0" smtClean="0"/>
              <a:t> Liberalization : Spain ends autarky in 1959 ;Yugoslavia  in 1950s too</a:t>
            </a:r>
          </a:p>
          <a:p>
            <a:pPr lvl="1"/>
            <a:r>
              <a:rPr lang="en-US" sz="1600" dirty="0" smtClean="0"/>
              <a:t> Fast growth and transition from agricultural to industrial economy </a:t>
            </a:r>
          </a:p>
          <a:p>
            <a:pPr lvl="1"/>
            <a:r>
              <a:rPr lang="en-US" sz="1600" dirty="0" smtClean="0"/>
              <a:t> No petroleum production and high energy intensity </a:t>
            </a:r>
          </a:p>
          <a:p>
            <a:pPr lvl="1"/>
            <a:r>
              <a:rPr lang="en-US" sz="1600" dirty="0" smtClean="0"/>
              <a:t> Development of the car industry since the 1960s : the Seat and the Yugo </a:t>
            </a:r>
          </a:p>
          <a:p>
            <a:pPr lvl="1"/>
            <a:r>
              <a:rPr lang="en-US" sz="1600" dirty="0" smtClean="0"/>
              <a:t>  Mass migration abroad as guest workers </a:t>
            </a:r>
            <a:endParaRPr lang="en-US" sz="1600" dirty="0"/>
          </a:p>
        </p:txBody>
      </p:sp>
    </p:spTree>
    <p:extLst>
      <p:ext uri="{BB962C8B-B14F-4D97-AF65-F5344CB8AC3E}">
        <p14:creationId xmlns:p14="http://schemas.microsoft.com/office/powerpoint/2010/main" val="3407542391"/>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z="2400" dirty="0" smtClean="0"/>
              <a:t>Perú : Tres escenarios  de crecimiento a 20 años </a:t>
            </a:r>
            <a:endParaRPr lang="es-ES_tradnl" sz="2400" dirty="0"/>
          </a:p>
        </p:txBody>
      </p:sp>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t="14994" b="14994"/>
          <a:stretch/>
        </p:blipFill>
        <p:spPr bwMode="auto">
          <a:prstGeom prst="rect">
            <a:avLst/>
          </a:prstGeom>
          <a:noFill/>
          <a:ln>
            <a:noFill/>
          </a:ln>
        </p:spPr>
      </p:pic>
    </p:spTree>
    <p:extLst>
      <p:ext uri="{BB962C8B-B14F-4D97-AF65-F5344CB8AC3E}">
        <p14:creationId xmlns:p14="http://schemas.microsoft.com/office/powerpoint/2010/main" val="2691717993"/>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z="2800" dirty="0" smtClean="0"/>
              <a:t>Se acabó la bonanza de los commodities </a:t>
            </a:r>
            <a:endParaRPr lang="es-ES_tradnl" sz="2800" dirty="0"/>
          </a:p>
        </p:txBody>
      </p:sp>
      <p:sp>
        <p:nvSpPr>
          <p:cNvPr id="3" name="Content Placeholder 2"/>
          <p:cNvSpPr>
            <a:spLocks noGrp="1"/>
          </p:cNvSpPr>
          <p:nvPr>
            <p:ph idx="1"/>
          </p:nvPr>
        </p:nvSpPr>
        <p:spPr/>
        <p:txBody>
          <a:bodyPr/>
          <a:lstStyle/>
          <a:p>
            <a:endParaRPr lang="en-US" dirty="0" smtClean="0"/>
          </a:p>
          <a:p>
            <a:endParaRPr lang="en-US" dirty="0"/>
          </a:p>
          <a:p>
            <a:r>
              <a:rPr lang="es-ES_tradnl" dirty="0" smtClean="0"/>
              <a:t>De regreso a los déficits presupuestales , desequilibrio en la cuenta corriente y aumento en la deuda publica </a:t>
            </a:r>
            <a:endParaRPr lang="es-ES_tradnl" dirty="0"/>
          </a:p>
        </p:txBody>
      </p:sp>
    </p:spTree>
    <p:extLst>
      <p:ext uri="{BB962C8B-B14F-4D97-AF65-F5344CB8AC3E}">
        <p14:creationId xmlns:p14="http://schemas.microsoft.com/office/powerpoint/2010/main" val="1585353678"/>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z="2400" dirty="0" smtClean="0"/>
              <a:t>Términos de intercambio y tipo de cambio real  </a:t>
            </a:r>
            <a:endParaRPr lang="es-ES_tradnl" sz="24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t="6233" b="6233"/>
          <a:stretch>
            <a:fillRect/>
          </a:stretch>
        </p:blipFill>
        <p:spPr bwMode="auto">
          <a:prstGeom prst="rect">
            <a:avLst/>
          </a:prstGeom>
          <a:noFill/>
          <a:ln>
            <a:noFill/>
          </a:ln>
        </p:spPr>
      </p:pic>
    </p:spTree>
    <p:extLst>
      <p:ext uri="{BB962C8B-B14F-4D97-AF65-F5344CB8AC3E}">
        <p14:creationId xmlns:p14="http://schemas.microsoft.com/office/powerpoint/2010/main" val="2141559243"/>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345865"/>
          </a:xfrm>
        </p:spPr>
        <p:txBody>
          <a:bodyPr/>
          <a:lstStyle/>
          <a:p>
            <a:r>
              <a:rPr lang="es-ES_tradnl" sz="2400" dirty="0" smtClean="0"/>
              <a:t>La balanza de pagos y el presupuesto publico </a:t>
            </a:r>
            <a:endParaRPr lang="es-ES_tradnl" sz="24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l="-4645" r="-4645"/>
          <a:stretch>
            <a:fillRect/>
          </a:stretch>
        </p:blipFill>
        <p:spPr bwMode="auto">
          <a:xfrm>
            <a:off x="571500" y="721515"/>
            <a:ext cx="8001000" cy="6031865"/>
          </a:xfrm>
          <a:prstGeom prst="rect">
            <a:avLst/>
          </a:prstGeom>
          <a:noFill/>
          <a:ln>
            <a:noFill/>
          </a:ln>
        </p:spPr>
      </p:pic>
    </p:spTree>
    <p:extLst>
      <p:ext uri="{BB962C8B-B14F-4D97-AF65-F5344CB8AC3E}">
        <p14:creationId xmlns:p14="http://schemas.microsoft.com/office/powerpoint/2010/main" val="4223916150"/>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z="2800" dirty="0" smtClean="0"/>
              <a:t>Agotamiento económico</a:t>
            </a:r>
            <a:endParaRPr lang="es-ES_tradnl" sz="2800" dirty="0"/>
          </a:p>
        </p:txBody>
      </p:sp>
      <p:sp>
        <p:nvSpPr>
          <p:cNvPr id="3" name="Content Placeholder 2"/>
          <p:cNvSpPr>
            <a:spLocks noGrp="1"/>
          </p:cNvSpPr>
          <p:nvPr>
            <p:ph idx="1"/>
          </p:nvPr>
        </p:nvSpPr>
        <p:spPr/>
        <p:txBody>
          <a:bodyPr>
            <a:normAutofit fontScale="85000" lnSpcReduction="20000"/>
          </a:bodyPr>
          <a:lstStyle/>
          <a:p>
            <a:r>
              <a:rPr lang="es-ES_tradnl" dirty="0" smtClean="0"/>
              <a:t> Las oportunidades de inversión mas claras y rentables ya se aprovecharon </a:t>
            </a:r>
          </a:p>
          <a:p>
            <a:r>
              <a:rPr lang="es-ES_tradnl" dirty="0"/>
              <a:t>Deterioro en Ley y Orden </a:t>
            </a:r>
            <a:r>
              <a:rPr lang="es-ES_tradnl" dirty="0" smtClean="0"/>
              <a:t> ( </a:t>
            </a:r>
            <a:r>
              <a:rPr lang="es-ES_tradnl" dirty="0" err="1" smtClean="0"/>
              <a:t>Acemoglu</a:t>
            </a:r>
            <a:r>
              <a:rPr lang="es-ES_tradnl" dirty="0" smtClean="0"/>
              <a:t> y Robinson ) </a:t>
            </a:r>
          </a:p>
          <a:p>
            <a:r>
              <a:rPr lang="es-ES_tradnl" dirty="0" smtClean="0"/>
              <a:t>Efecto acumulativo de los gremios y lobbies ( </a:t>
            </a:r>
            <a:r>
              <a:rPr lang="es-ES_tradnl" dirty="0" err="1" smtClean="0"/>
              <a:t>Olson</a:t>
            </a:r>
            <a:r>
              <a:rPr lang="es-ES_tradnl" dirty="0" smtClean="0"/>
              <a:t> ) </a:t>
            </a:r>
          </a:p>
          <a:p>
            <a:r>
              <a:rPr lang="es-ES_tradnl" dirty="0" smtClean="0"/>
              <a:t>Mala priorización y  alto costo de inversión en infraestructura </a:t>
            </a:r>
          </a:p>
          <a:p>
            <a:r>
              <a:rPr lang="es-ES_tradnl" dirty="0" smtClean="0"/>
              <a:t>Fracaso del enfoque </a:t>
            </a:r>
            <a:r>
              <a:rPr lang="es-ES_tradnl" smtClean="0"/>
              <a:t>de regionalización </a:t>
            </a:r>
            <a:r>
              <a:rPr lang="es-ES_tradnl" dirty="0" smtClean="0"/>
              <a:t>elegido </a:t>
            </a:r>
          </a:p>
          <a:p>
            <a:r>
              <a:rPr lang="es-ES_tradnl" dirty="0" smtClean="0"/>
              <a:t>Corrupción </a:t>
            </a:r>
          </a:p>
          <a:p>
            <a:r>
              <a:rPr lang="es-ES_tradnl" dirty="0" smtClean="0"/>
              <a:t> Deterioro en la productividad del capital ( ICOR) </a:t>
            </a:r>
          </a:p>
          <a:p>
            <a:r>
              <a:rPr lang="es-ES_tradnl" dirty="0" smtClean="0"/>
              <a:t> Experiencia de otros </a:t>
            </a:r>
            <a:r>
              <a:rPr lang="es-ES_tradnl" dirty="0" err="1" smtClean="0"/>
              <a:t>paises</a:t>
            </a:r>
            <a:r>
              <a:rPr lang="es-ES_tradnl" dirty="0" smtClean="0"/>
              <a:t> : Corea , Chile </a:t>
            </a:r>
            <a:endParaRPr lang="es-ES_tradnl" dirty="0"/>
          </a:p>
        </p:txBody>
      </p:sp>
    </p:spTree>
    <p:extLst>
      <p:ext uri="{BB962C8B-B14F-4D97-AF65-F5344CB8AC3E}">
        <p14:creationId xmlns:p14="http://schemas.microsoft.com/office/powerpoint/2010/main" val="2236475870"/>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err="1" smtClean="0"/>
              <a:t>Productividad</a:t>
            </a:r>
            <a:r>
              <a:rPr lang="en-US" sz="2400" dirty="0" smtClean="0"/>
              <a:t> del Capital : ICOR</a:t>
            </a:r>
            <a:endParaRPr lang="en-US" sz="24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t="9104" b="9104"/>
          <a:stretch>
            <a:fillRect/>
          </a:stretch>
        </p:blipFill>
        <p:spPr bwMode="auto">
          <a:prstGeom prst="rect">
            <a:avLst/>
          </a:prstGeom>
          <a:noFill/>
          <a:ln>
            <a:noFill/>
          </a:ln>
        </p:spPr>
      </p:pic>
    </p:spTree>
    <p:extLst>
      <p:ext uri="{BB962C8B-B14F-4D97-AF65-F5344CB8AC3E}">
        <p14:creationId xmlns:p14="http://schemas.microsoft.com/office/powerpoint/2010/main" val="3869029533"/>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z="2400" dirty="0" smtClean="0"/>
              <a:t>ICOR : Relación incremental </a:t>
            </a:r>
            <a:r>
              <a:rPr lang="es-ES_tradnl" sz="2400" dirty="0"/>
              <a:t>C</a:t>
            </a:r>
            <a:r>
              <a:rPr lang="es-ES_tradnl" sz="2400" dirty="0" smtClean="0"/>
              <a:t>apital –Producto </a:t>
            </a:r>
            <a:endParaRPr lang="es-ES_tradnl" sz="2400" dirty="0"/>
          </a:p>
        </p:txBody>
      </p:sp>
      <p:sp>
        <p:nvSpPr>
          <p:cNvPr id="3" name="Content Placeholder 2"/>
          <p:cNvSpPr>
            <a:spLocks noGrp="1"/>
          </p:cNvSpPr>
          <p:nvPr>
            <p:ph idx="1"/>
          </p:nvPr>
        </p:nvSpPr>
        <p:spPr/>
        <p:txBody>
          <a:bodyPr/>
          <a:lstStyle/>
          <a:p>
            <a:r>
              <a:rPr lang="es-ES_tradnl" dirty="0" smtClean="0"/>
              <a:t>ICOR= Incremento en el PBI / Incremento en Stock de Capital ( Inversión neta ) </a:t>
            </a:r>
          </a:p>
          <a:p>
            <a:endParaRPr lang="es-ES_tradnl" dirty="0" smtClean="0"/>
          </a:p>
          <a:p>
            <a:r>
              <a:rPr lang="es-ES_tradnl" dirty="0" smtClean="0"/>
              <a:t> o bien </a:t>
            </a:r>
          </a:p>
          <a:p>
            <a:endParaRPr lang="es-ES_tradnl" dirty="0" smtClean="0"/>
          </a:p>
          <a:p>
            <a:r>
              <a:rPr lang="es-ES_tradnl" dirty="0" smtClean="0"/>
              <a:t>ICOR = Tasa de crecimiento del PBI / Ratio de Inversión a PBI </a:t>
            </a:r>
          </a:p>
          <a:p>
            <a:pPr marL="0" indent="0">
              <a:buNone/>
            </a:pPr>
            <a:endParaRPr lang="en-US" dirty="0"/>
          </a:p>
        </p:txBody>
      </p:sp>
    </p:spTree>
    <p:extLst>
      <p:ext uri="{BB962C8B-B14F-4D97-AF65-F5344CB8AC3E}">
        <p14:creationId xmlns:p14="http://schemas.microsoft.com/office/powerpoint/2010/main" val="3018669361"/>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err="1" smtClean="0"/>
              <a:t>Productividad</a:t>
            </a:r>
            <a:r>
              <a:rPr lang="en-US" sz="2400" dirty="0" smtClean="0"/>
              <a:t> del Capital : ICOR</a:t>
            </a:r>
            <a:endParaRPr lang="en-US" sz="24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t="9104" b="9104"/>
          <a:stretch>
            <a:fillRect/>
          </a:stretch>
        </p:blipFill>
        <p:spPr bwMode="auto">
          <a:prstGeom prst="rect">
            <a:avLst/>
          </a:prstGeom>
          <a:noFill/>
          <a:ln>
            <a:noFill/>
          </a:ln>
        </p:spPr>
      </p:pic>
    </p:spTree>
    <p:extLst>
      <p:ext uri="{BB962C8B-B14F-4D97-AF65-F5344CB8AC3E}">
        <p14:creationId xmlns:p14="http://schemas.microsoft.com/office/powerpoint/2010/main" val="1186583727"/>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err="1" smtClean="0"/>
              <a:t>Agotamiento</a:t>
            </a:r>
            <a:r>
              <a:rPr lang="en-US" sz="2800" dirty="0" smtClean="0"/>
              <a:t> social </a:t>
            </a:r>
            <a:endParaRPr lang="en-US" sz="2800" dirty="0"/>
          </a:p>
        </p:txBody>
      </p:sp>
      <p:sp>
        <p:nvSpPr>
          <p:cNvPr id="3" name="Content Placeholder 2"/>
          <p:cNvSpPr>
            <a:spLocks noGrp="1"/>
          </p:cNvSpPr>
          <p:nvPr>
            <p:ph idx="1"/>
          </p:nvPr>
        </p:nvSpPr>
        <p:spPr/>
        <p:txBody>
          <a:bodyPr/>
          <a:lstStyle/>
          <a:p>
            <a:pPr marL="0" indent="0">
              <a:buNone/>
            </a:pPr>
            <a:endParaRPr lang="en-US" dirty="0" smtClean="0"/>
          </a:p>
          <a:p>
            <a:r>
              <a:rPr lang="en-US" dirty="0" err="1" smtClean="0"/>
              <a:t>Es</a:t>
            </a:r>
            <a:r>
              <a:rPr lang="en-US" dirty="0" smtClean="0"/>
              <a:t> </a:t>
            </a:r>
            <a:r>
              <a:rPr lang="en-US" dirty="0" err="1" smtClean="0"/>
              <a:t>posible</a:t>
            </a:r>
            <a:r>
              <a:rPr lang="en-US" dirty="0" smtClean="0"/>
              <a:t> </a:t>
            </a:r>
            <a:r>
              <a:rPr lang="en-US" dirty="0" err="1" smtClean="0"/>
              <a:t>que</a:t>
            </a:r>
            <a:r>
              <a:rPr lang="en-US" dirty="0" smtClean="0"/>
              <a:t> </a:t>
            </a:r>
            <a:r>
              <a:rPr lang="en-US" dirty="0" err="1" smtClean="0"/>
              <a:t>haya</a:t>
            </a:r>
            <a:r>
              <a:rPr lang="en-US" dirty="0" smtClean="0"/>
              <a:t> un </a:t>
            </a:r>
            <a:r>
              <a:rPr lang="en-US" dirty="0" err="1" smtClean="0"/>
              <a:t>regreso</a:t>
            </a:r>
            <a:r>
              <a:rPr lang="en-US" dirty="0" smtClean="0"/>
              <a:t> al </a:t>
            </a:r>
            <a:r>
              <a:rPr lang="en-US" dirty="0" err="1" smtClean="0"/>
              <a:t>populismo</a:t>
            </a:r>
            <a:r>
              <a:rPr lang="en-US" dirty="0" smtClean="0"/>
              <a:t> ?</a:t>
            </a:r>
          </a:p>
          <a:p>
            <a:r>
              <a:rPr lang="en-US" dirty="0" err="1" smtClean="0"/>
              <a:t>Cuando</a:t>
            </a:r>
            <a:r>
              <a:rPr lang="en-US" dirty="0" smtClean="0"/>
              <a:t> ?</a:t>
            </a:r>
          </a:p>
          <a:p>
            <a:r>
              <a:rPr lang="en-US" dirty="0" smtClean="0"/>
              <a:t>San Isidro versus </a:t>
            </a:r>
            <a:r>
              <a:rPr lang="en-US" dirty="0" err="1" smtClean="0"/>
              <a:t>Barranca</a:t>
            </a:r>
            <a:r>
              <a:rPr lang="en-US" dirty="0" smtClean="0"/>
              <a:t> o Cerro Azul ….</a:t>
            </a:r>
            <a:endParaRPr lang="en-US" dirty="0"/>
          </a:p>
        </p:txBody>
      </p:sp>
    </p:spTree>
    <p:extLst>
      <p:ext uri="{BB962C8B-B14F-4D97-AF65-F5344CB8AC3E}">
        <p14:creationId xmlns:p14="http://schemas.microsoft.com/office/powerpoint/2010/main" val="3165318332"/>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z="2400" dirty="0" smtClean="0"/>
              <a:t>Perú : Tres escenarios  de crecimiento a 20 años </a:t>
            </a:r>
            <a:endParaRPr lang="es-ES_tradnl" sz="2400" dirty="0"/>
          </a:p>
        </p:txBody>
      </p:sp>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t="14994" b="14994"/>
          <a:stretch/>
        </p:blipFill>
        <p:spPr bwMode="auto">
          <a:prstGeom prst="rect">
            <a:avLst/>
          </a:prstGeom>
          <a:noFill/>
          <a:ln>
            <a:noFill/>
          </a:ln>
        </p:spPr>
      </p:pic>
    </p:spTree>
    <p:extLst>
      <p:ext uri="{BB962C8B-B14F-4D97-AF65-F5344CB8AC3E}">
        <p14:creationId xmlns:p14="http://schemas.microsoft.com/office/powerpoint/2010/main" val="361113730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Yugo </a:t>
            </a:r>
            <a:endParaRPr lang="en-GB" dirty="0"/>
          </a:p>
        </p:txBody>
      </p:sp>
      <p:pic>
        <p:nvPicPr>
          <p:cNvPr id="4" name="Content Placeholder 3"/>
          <p:cNvPicPr>
            <a:picLocks noGrp="1" noChangeAspect="1"/>
          </p:cNvPicPr>
          <p:nvPr>
            <p:ph idx="1"/>
          </p:nvPr>
        </p:nvPicPr>
        <p:blipFill>
          <a:blip r:embed="rId2"/>
          <a:srcRect t="15714" b="15714"/>
          <a:stretch>
            <a:fillRect/>
          </a:stretch>
        </p:blipFill>
        <p:spPr/>
      </p:pic>
    </p:spTree>
    <p:extLst>
      <p:ext uri="{BB962C8B-B14F-4D97-AF65-F5344CB8AC3E}">
        <p14:creationId xmlns:p14="http://schemas.microsoft.com/office/powerpoint/2010/main" val="4113470328"/>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Conclusión </a:t>
            </a:r>
            <a:endParaRPr lang="es-ES_tradnl" dirty="0"/>
          </a:p>
        </p:txBody>
      </p:sp>
      <p:sp>
        <p:nvSpPr>
          <p:cNvPr id="3" name="Content Placeholder 2"/>
          <p:cNvSpPr>
            <a:spLocks noGrp="1"/>
          </p:cNvSpPr>
          <p:nvPr>
            <p:ph idx="1"/>
          </p:nvPr>
        </p:nvSpPr>
        <p:spPr/>
        <p:txBody>
          <a:bodyPr>
            <a:normAutofit/>
          </a:bodyPr>
          <a:lstStyle/>
          <a:p>
            <a:pPr marL="0" indent="0">
              <a:buNone/>
            </a:pPr>
            <a:r>
              <a:rPr lang="en-US" sz="3600" i="1" dirty="0" smtClean="0"/>
              <a:t>    </a:t>
            </a:r>
          </a:p>
          <a:p>
            <a:pPr marL="0" indent="0">
              <a:buNone/>
            </a:pPr>
            <a:r>
              <a:rPr lang="en-US" sz="3600" i="1" dirty="0" smtClean="0"/>
              <a:t> “</a:t>
            </a:r>
            <a:r>
              <a:rPr lang="en-US" sz="3600" i="1" dirty="0" err="1" smtClean="0"/>
              <a:t>Malgastar</a:t>
            </a:r>
            <a:r>
              <a:rPr lang="en-US" sz="3600" i="1" dirty="0" smtClean="0"/>
              <a:t> </a:t>
            </a:r>
            <a:r>
              <a:rPr lang="en-US" sz="3600" i="1" dirty="0" err="1" smtClean="0"/>
              <a:t>una</a:t>
            </a:r>
            <a:r>
              <a:rPr lang="en-US" sz="3600" i="1" dirty="0" smtClean="0"/>
              <a:t> crisis </a:t>
            </a:r>
            <a:r>
              <a:rPr lang="en-US" sz="3600" i="1" dirty="0" err="1" smtClean="0"/>
              <a:t>es</a:t>
            </a:r>
            <a:r>
              <a:rPr lang="en-US" sz="3600" i="1" dirty="0" smtClean="0"/>
              <a:t> </a:t>
            </a:r>
            <a:r>
              <a:rPr lang="en-US" sz="3600" i="1" dirty="0" err="1" smtClean="0"/>
              <a:t>algo</a:t>
            </a:r>
            <a:r>
              <a:rPr lang="en-US" sz="3600" i="1" dirty="0" smtClean="0"/>
              <a:t> terrible”</a:t>
            </a:r>
          </a:p>
          <a:p>
            <a:pPr marL="0" indent="0">
              <a:buNone/>
            </a:pPr>
            <a:r>
              <a:rPr lang="en-US" sz="2800" dirty="0" smtClean="0"/>
              <a:t>           Paul Romer, guru del </a:t>
            </a:r>
            <a:r>
              <a:rPr lang="en-US" sz="2800" dirty="0" err="1" smtClean="0"/>
              <a:t>crecimiento</a:t>
            </a:r>
            <a:r>
              <a:rPr lang="en-US" sz="2800" dirty="0" smtClean="0"/>
              <a:t> </a:t>
            </a:r>
            <a:endParaRPr lang="en-US" sz="2800" dirty="0"/>
          </a:p>
        </p:txBody>
      </p:sp>
    </p:spTree>
    <p:extLst>
      <p:ext uri="{BB962C8B-B14F-4D97-AF65-F5344CB8AC3E}">
        <p14:creationId xmlns:p14="http://schemas.microsoft.com/office/powerpoint/2010/main" val="3727858636"/>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7200" dirty="0" smtClean="0"/>
              <a:t>                                       		   FIN </a:t>
            </a:r>
            <a:endParaRPr lang="en-US" sz="7200" dirty="0"/>
          </a:p>
        </p:txBody>
      </p:sp>
    </p:spTree>
    <p:extLst>
      <p:ext uri="{BB962C8B-B14F-4D97-AF65-F5344CB8AC3E}">
        <p14:creationId xmlns:p14="http://schemas.microsoft.com/office/powerpoint/2010/main" val="402402741"/>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82548904"/>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87540103"/>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Libros a tener en cuenta </a:t>
            </a:r>
            <a:endParaRPr lang="es-ES_tradnl" dirty="0"/>
          </a:p>
        </p:txBody>
      </p:sp>
      <p:sp>
        <p:nvSpPr>
          <p:cNvPr id="5" name="Content Placeholder 4"/>
          <p:cNvSpPr>
            <a:spLocks noGrp="1"/>
          </p:cNvSpPr>
          <p:nvPr>
            <p:ph idx="1"/>
          </p:nvPr>
        </p:nvSpPr>
        <p:spPr/>
        <p:txBody>
          <a:bodyPr/>
          <a:lstStyle/>
          <a:p>
            <a:endParaRPr lang="es-ES_tradnl"/>
          </a:p>
        </p:txBody>
      </p:sp>
    </p:spTree>
    <p:extLst>
      <p:ext uri="{BB962C8B-B14F-4D97-AF65-F5344CB8AC3E}">
        <p14:creationId xmlns:p14="http://schemas.microsoft.com/office/powerpoint/2010/main" val="1267042172"/>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_tradnl"/>
          </a:p>
        </p:txBody>
      </p:sp>
      <p:pic>
        <p:nvPicPr>
          <p:cNvPr id="4" name="Content Placeholder 3"/>
          <p:cNvPicPr>
            <a:picLocks noGrp="1" noChangeAspect="1"/>
          </p:cNvPicPr>
          <p:nvPr>
            <p:ph idx="1"/>
          </p:nvPr>
        </p:nvPicPr>
        <p:blipFill rotWithShape="1">
          <a:blip r:embed="rId2"/>
          <a:srcRect l="-102388" t="-25463" r="-102388" b="3410"/>
          <a:stretch/>
        </p:blipFill>
        <p:spPr>
          <a:xfrm>
            <a:off x="571500" y="820248"/>
            <a:ext cx="8001000" cy="5199552"/>
          </a:xfrm>
        </p:spPr>
      </p:pic>
    </p:spTree>
    <p:extLst>
      <p:ext uri="{BB962C8B-B14F-4D97-AF65-F5344CB8AC3E}">
        <p14:creationId xmlns:p14="http://schemas.microsoft.com/office/powerpoint/2010/main" val="3361442645"/>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_tradnl"/>
          </a:p>
        </p:txBody>
      </p:sp>
      <p:pic>
        <p:nvPicPr>
          <p:cNvPr id="4" name="Content Placeholder 3"/>
          <p:cNvPicPr>
            <a:picLocks noGrp="1" noChangeAspect="1"/>
          </p:cNvPicPr>
          <p:nvPr>
            <p:ph idx="1"/>
          </p:nvPr>
        </p:nvPicPr>
        <p:blipFill>
          <a:blip r:embed="rId2"/>
          <a:srcRect t="33147" b="33147"/>
          <a:stretch>
            <a:fillRect/>
          </a:stretch>
        </p:blipFill>
        <p:spPr/>
      </p:pic>
    </p:spTree>
    <p:extLst>
      <p:ext uri="{BB962C8B-B14F-4D97-AF65-F5344CB8AC3E}">
        <p14:creationId xmlns:p14="http://schemas.microsoft.com/office/powerpoint/2010/main" val="600789486"/>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_tradnl"/>
          </a:p>
        </p:txBody>
      </p:sp>
      <p:pic>
        <p:nvPicPr>
          <p:cNvPr id="4" name="Content Placeholder 3"/>
          <p:cNvPicPr>
            <a:picLocks noGrp="1" noChangeAspect="1"/>
          </p:cNvPicPr>
          <p:nvPr>
            <p:ph idx="1"/>
          </p:nvPr>
        </p:nvPicPr>
        <p:blipFill>
          <a:blip r:embed="rId2"/>
          <a:srcRect t="33318" b="33318"/>
          <a:stretch>
            <a:fillRect/>
          </a:stretch>
        </p:blipFill>
        <p:spPr/>
      </p:pic>
    </p:spTree>
    <p:extLst>
      <p:ext uri="{BB962C8B-B14F-4D97-AF65-F5344CB8AC3E}">
        <p14:creationId xmlns:p14="http://schemas.microsoft.com/office/powerpoint/2010/main" val="415106292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Seat</a:t>
            </a:r>
            <a:endParaRPr lang="en-GB" dirty="0"/>
          </a:p>
        </p:txBody>
      </p:sp>
      <p:pic>
        <p:nvPicPr>
          <p:cNvPr id="4" name="Content Placeholder 3"/>
          <p:cNvPicPr>
            <a:picLocks noGrp="1" noChangeAspect="1"/>
          </p:cNvPicPr>
          <p:nvPr>
            <p:ph idx="1"/>
          </p:nvPr>
        </p:nvPicPr>
        <p:blipFill>
          <a:blip r:embed="rId2"/>
          <a:srcRect t="11796" b="11796"/>
          <a:stretch>
            <a:fillRect/>
          </a:stretch>
        </p:blipFill>
        <p:spPr/>
      </p:pic>
    </p:spTree>
    <p:extLst>
      <p:ext uri="{BB962C8B-B14F-4D97-AF65-F5344CB8AC3E}">
        <p14:creationId xmlns:p14="http://schemas.microsoft.com/office/powerpoint/2010/main" val="379871222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810" y="154203"/>
            <a:ext cx="8001000" cy="1143000"/>
          </a:xfrm>
        </p:spPr>
        <p:txBody>
          <a:bodyPr/>
          <a:lstStyle/>
          <a:p>
            <a:r>
              <a:rPr lang="en-US" sz="2800" dirty="0" smtClean="0"/>
              <a:t>Was it really such a success ? </a:t>
            </a:r>
            <a:br>
              <a:rPr lang="en-US" sz="2800" dirty="0" smtClean="0"/>
            </a:br>
            <a:r>
              <a:rPr lang="en-US" sz="2800" dirty="0" smtClean="0"/>
              <a:t>Too many data problems </a:t>
            </a:r>
            <a:endParaRPr lang="en-US" sz="2800" dirty="0"/>
          </a:p>
        </p:txBody>
      </p:sp>
      <p:sp>
        <p:nvSpPr>
          <p:cNvPr id="3" name="Content Placeholder 2"/>
          <p:cNvSpPr>
            <a:spLocks noGrp="1"/>
          </p:cNvSpPr>
          <p:nvPr>
            <p:ph idx="1"/>
          </p:nvPr>
        </p:nvSpPr>
        <p:spPr/>
        <p:txBody>
          <a:bodyPr>
            <a:normAutofit fontScale="92500" lnSpcReduction="20000"/>
          </a:bodyPr>
          <a:lstStyle/>
          <a:p>
            <a:r>
              <a:rPr lang="en-US" dirty="0" smtClean="0"/>
              <a:t>Between 1952 and 1989 , GDP per working age person in Yugoslavia grew by 3.6 per cent on an average annual basis, as compared to 2 per cent in the U.S.</a:t>
            </a:r>
          </a:p>
          <a:p>
            <a:r>
              <a:rPr lang="en-US" dirty="0" smtClean="0"/>
              <a:t> In the same time period, Yugoslav capital to </a:t>
            </a:r>
            <a:r>
              <a:rPr lang="en-US" dirty="0" err="1" smtClean="0"/>
              <a:t>labour</a:t>
            </a:r>
            <a:r>
              <a:rPr lang="en-US" dirty="0" smtClean="0"/>
              <a:t> ratio grew on average by 4.6 per cent per annum – twice as fast as in the U.S. </a:t>
            </a:r>
          </a:p>
          <a:p>
            <a:r>
              <a:rPr lang="en-US" dirty="0" smtClean="0"/>
              <a:t>The Yugoslav investment to output ratio rose from approximately 0.2 in the 1950s, to 0.3 in the 1960s and the 1970s – roughly twice as high as the U.S.</a:t>
            </a:r>
          </a:p>
          <a:p>
            <a:r>
              <a:rPr lang="en-US" dirty="0" smtClean="0"/>
              <a:t>  GDP and Capital Stock data – Anecdote from Czech Republic ( Akira </a:t>
            </a:r>
            <a:r>
              <a:rPr lang="en-US" dirty="0" err="1" smtClean="0"/>
              <a:t>Ariyoshi</a:t>
            </a:r>
            <a:r>
              <a:rPr lang="en-US" dirty="0" smtClean="0"/>
              <a:t> , 1993 ) </a:t>
            </a:r>
            <a:endParaRPr lang="en-US" dirty="0"/>
          </a:p>
        </p:txBody>
      </p:sp>
    </p:spTree>
    <p:extLst>
      <p:ext uri="{BB962C8B-B14F-4D97-AF65-F5344CB8AC3E}">
        <p14:creationId xmlns:p14="http://schemas.microsoft.com/office/powerpoint/2010/main" val="266076849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Travelogue">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Travelogue">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7464</TotalTime>
  <Words>2042</Words>
  <Application>Microsoft Macintosh PowerPoint</Application>
  <PresentationFormat>On-screen Show (4:3)</PresentationFormat>
  <Paragraphs>224</Paragraphs>
  <Slides>77</Slides>
  <Notes>1</Notes>
  <HiddenSlides>0</HiddenSlides>
  <MMClips>0</MMClip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Travelogue</vt:lpstr>
      <vt:lpstr>“Socialist Growth Revisited: Insights from Yugoslavia”   by Leonard Kukić  </vt:lpstr>
      <vt:lpstr>Argumentation</vt:lpstr>
      <vt:lpstr>Introduction </vt:lpstr>
      <vt:lpstr>  The Data : The 7 mysteries of Socialism </vt:lpstr>
      <vt:lpstr>Abstract  </vt:lpstr>
      <vt:lpstr>Why compare to USA ?</vt:lpstr>
      <vt:lpstr>Yugo </vt:lpstr>
      <vt:lpstr>Seat</vt:lpstr>
      <vt:lpstr>Was it really such a success ?  Too many data problems </vt:lpstr>
      <vt:lpstr>1979 triple shock</vt:lpstr>
      <vt:lpstr>Efficiency ?</vt:lpstr>
      <vt:lpstr>Four periods </vt:lpstr>
      <vt:lpstr>PowerPoint Presentation</vt:lpstr>
      <vt:lpstr>Wedges </vt:lpstr>
      <vt:lpstr> TFP and trade </vt:lpstr>
      <vt:lpstr>Mistakes </vt:lpstr>
      <vt:lpstr>The growing importance of the TFP wedge overtime </vt:lpstr>
      <vt:lpstr> Squential inclusion of Wedges ?  I think there is a problem here</vt:lpstr>
      <vt:lpstr>Missing  </vt:lpstr>
      <vt:lpstr>PowerPoint Presentation</vt:lpstr>
      <vt:lpstr>PowerPoint Presentation</vt:lpstr>
      <vt:lpstr>PowerPoint Presentation</vt:lpstr>
      <vt:lpstr>PowerPoint Presentation</vt:lpstr>
      <vt:lpstr>PowerPoint Presentation</vt:lpstr>
      <vt:lpstr>Problema n 3: pobres perspectivas de crecimiento</vt:lpstr>
      <vt:lpstr>PowerPoint Presentation</vt:lpstr>
      <vt:lpstr>PowerPoint Presentation</vt:lpstr>
      <vt:lpstr>El interés compuesto es la fuerza más poderosa de la naturaleza”   Albert Einstei “El dinero que gana el dinero, gana dinero” Ben Franklin </vt:lpstr>
      <vt:lpstr>Precio de los fletes</vt:lpstr>
      <vt:lpstr>Precio de los fletes </vt:lpstr>
      <vt:lpstr>Precio de los fletes</vt:lpstr>
      <vt:lpstr>PowerPoint Presentation</vt:lpstr>
      <vt:lpstr>Paso revista a los principales bloques </vt:lpstr>
      <vt:lpstr>Conclusión </vt:lpstr>
      <vt:lpstr>Implicaciones para Perú </vt:lpstr>
      <vt:lpstr>La balanza de pagos y el presupuesto publico </vt:lpstr>
      <vt:lpstr>Perú : Tres escenarios  de crecimiento a 20 años </vt:lpstr>
      <vt:lpstr>Perú: Crecimiento (1991-2013 ) Dos sub-periodos: vacas gordas y vacas normales </vt:lpstr>
      <vt:lpstr>Peru: Crecimiento del PBI (1991- 2013 ) Dos sub-periodos ( años de crisis y años sin crisis ) </vt:lpstr>
      <vt:lpstr>PowerPoint Presentation</vt:lpstr>
      <vt:lpstr>PowerPoint Presentation</vt:lpstr>
      <vt:lpstr>I – Globalización,  Nueva Economía  y la Gran Moderación ( 1983 -2007 )</vt:lpstr>
      <vt:lpstr>Deng Xiaoping : “Que importa el color del gato si caza ratones”</vt:lpstr>
      <vt:lpstr>Mas de mil millones de trabajadores se incorporan a la economia global </vt:lpstr>
      <vt:lpstr>Innovación tecnológica y productividad</vt:lpstr>
      <vt:lpstr>La Gran Moderación </vt:lpstr>
      <vt:lpstr>Sept 2008 : El momento Minsky </vt:lpstr>
      <vt:lpstr>II - Perspectivas de la economía mundial </vt:lpstr>
      <vt:lpstr>Problemas del 2008 : Seis riesgos que siguen intactos </vt:lpstr>
      <vt:lpstr>De paliativo temporal a maquina sucesiva de burbujas .  </vt:lpstr>
      <vt:lpstr>El problema de los derivados </vt:lpstr>
      <vt:lpstr>Concluyó el boom de crecimiento de los últimos 30 años </vt:lpstr>
      <vt:lpstr>Decadencia demográfica : Japón es el caso mas claro  pero Italia , Alemania y muchos otros  le siguen </vt:lpstr>
      <vt:lpstr>Evolución de la pirámide de  población mundial </vt:lpstr>
      <vt:lpstr>Que fuentes de crecimiento económico? </vt:lpstr>
      <vt:lpstr> Crecimiento por Inspiración y Transpiración </vt:lpstr>
      <vt:lpstr>III - Implicaciones para Perú </vt:lpstr>
      <vt:lpstr>Perú: Crecimiento (1991-2013 ) Dos sub-periodos: vacas gordas y vacas normales </vt:lpstr>
      <vt:lpstr>Peru: Crecimiento del PBI (1991- 2013 ) Dos sub-periodos ( años de crisis y años sin crisis ) </vt:lpstr>
      <vt:lpstr>Perú : Tres escenarios  de crecimiento a 20 años </vt:lpstr>
      <vt:lpstr>Se acabó la bonanza de los commodities </vt:lpstr>
      <vt:lpstr>Términos de intercambio y tipo de cambio real  </vt:lpstr>
      <vt:lpstr>La balanza de pagos y el presupuesto publico </vt:lpstr>
      <vt:lpstr>Agotamiento económico</vt:lpstr>
      <vt:lpstr>Productividad del Capital : ICOR</vt:lpstr>
      <vt:lpstr>ICOR : Relación incremental Capital –Producto </vt:lpstr>
      <vt:lpstr>Productividad del Capital : ICOR</vt:lpstr>
      <vt:lpstr>Agotamiento social </vt:lpstr>
      <vt:lpstr>Perú : Tres escenarios  de crecimiento a 20 años </vt:lpstr>
      <vt:lpstr>Conclusión </vt:lpstr>
      <vt:lpstr>PowerPoint Presentation</vt:lpstr>
      <vt:lpstr>PowerPoint Presentation</vt:lpstr>
      <vt:lpstr>PowerPoint Presentation</vt:lpstr>
      <vt:lpstr>Libros a tener en cuenta </vt:lpstr>
      <vt:lpstr>PowerPoint Presentation</vt:lpstr>
      <vt:lpstr>PowerPoint Presentation</vt:lpstr>
      <vt:lpstr>PowerPoint Presentation</vt:lpstr>
    </vt:vector>
  </TitlesOfParts>
  <Company>Student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Relationship between Capital, Liquidity and Risk in Commercial Banks”   by Tamara Kochubey and Dorota Kowalczyk   </dc:title>
  <dc:creator>Ricardo  Lago</dc:creator>
  <cp:lastModifiedBy>Ricardo  Lago</cp:lastModifiedBy>
  <cp:revision>157</cp:revision>
  <dcterms:created xsi:type="dcterms:W3CDTF">2014-06-10T08:02:56Z</dcterms:created>
  <dcterms:modified xsi:type="dcterms:W3CDTF">2015-06-07T08:31:56Z</dcterms:modified>
</cp:coreProperties>
</file>