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29" r:id="rId3"/>
    <p:sldId id="339" r:id="rId4"/>
    <p:sldId id="340" r:id="rId5"/>
    <p:sldId id="341" r:id="rId6"/>
    <p:sldId id="342" r:id="rId7"/>
    <p:sldId id="344" r:id="rId8"/>
    <p:sldId id="326" r:id="rId9"/>
    <p:sldId id="327" r:id="rId10"/>
    <p:sldId id="323" r:id="rId11"/>
    <p:sldId id="345" r:id="rId12"/>
    <p:sldId id="346" r:id="rId13"/>
    <p:sldId id="351" r:id="rId14"/>
    <p:sldId id="352" r:id="rId15"/>
    <p:sldId id="353" r:id="rId16"/>
    <p:sldId id="354" r:id="rId17"/>
    <p:sldId id="355" r:id="rId18"/>
    <p:sldId id="356" r:id="rId19"/>
    <p:sldId id="359" r:id="rId20"/>
    <p:sldId id="357" r:id="rId21"/>
  </p:sldIdLst>
  <p:sldSz cx="9144000" cy="6858000" type="screen4x3"/>
  <p:notesSz cx="6797675" cy="9928225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tonija Vidović" initials="AV" lastIdx="12" clrIdx="0">
    <p:extLst>
      <p:ext uri="{19B8F6BF-5375-455C-9EA6-DF929625EA0E}">
        <p15:presenceInfo xmlns:p15="http://schemas.microsoft.com/office/powerpoint/2012/main" userId="S-1-5-21-1288235128-2553061431-1978169118-62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CFF99"/>
    <a:srgbClr val="FFFF66"/>
    <a:srgbClr val="FF9966"/>
    <a:srgbClr val="FF99FF"/>
    <a:srgbClr val="9933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6" autoAdjust="0"/>
    <p:restoredTop sz="94660"/>
  </p:normalViewPr>
  <p:slideViewPr>
    <p:cSldViewPr>
      <p:cViewPr varScale="1">
        <p:scale>
          <a:sx n="106" d="100"/>
          <a:sy n="106" d="100"/>
        </p:scale>
        <p:origin x="11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DCDB6F5-CA42-4DD7-943C-2CCD44C61CD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589046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 smtClean="0"/>
              <a:t>Click to edit Master text styles</a:t>
            </a:r>
          </a:p>
          <a:p>
            <a:pPr lvl="1"/>
            <a:r>
              <a:rPr lang="hr-HR" noProof="0" smtClean="0"/>
              <a:t>Second level</a:t>
            </a:r>
          </a:p>
          <a:p>
            <a:pPr lvl="2"/>
            <a:r>
              <a:rPr lang="hr-HR" noProof="0" smtClean="0"/>
              <a:t>Third level</a:t>
            </a:r>
          </a:p>
          <a:p>
            <a:pPr lvl="3"/>
            <a:r>
              <a:rPr lang="hr-HR" noProof="0" smtClean="0"/>
              <a:t>Fourth level</a:t>
            </a:r>
          </a:p>
          <a:p>
            <a:pPr lvl="4"/>
            <a:r>
              <a:rPr lang="hr-HR" noProof="0" smtClean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F24F2A8-57B7-483E-AC41-C395EFBC00B2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579438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zervirano mjesto slike slajd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5" name="Rezervirano mjesto bilježaka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sr-Latn-RS" altLang="sr-Latn-RS" smtClean="0">
              <a:latin typeface="Arial" panose="020B0604020202020204" pitchFamily="34" charset="0"/>
            </a:endParaRPr>
          </a:p>
        </p:txBody>
      </p:sp>
      <p:sp>
        <p:nvSpPr>
          <p:cNvPr id="8196" name="Rezervirano mjesto broja slajda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55B93DC9-9D39-4FCA-88DF-B7DBA6FB4439}" type="slidenum">
              <a:rPr lang="en-GB" altLang="sr-Latn-RS" smtClean="0">
                <a:latin typeface="Arial" panose="020B0604020202020204" pitchFamily="34" charset="0"/>
              </a:rPr>
              <a:pPr/>
              <a:t>3</a:t>
            </a:fld>
            <a:endParaRPr lang="en-GB" altLang="sr-Latn-R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2779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9EECCDE-5343-4351-BC29-D6C749E3EC00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6623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62152C-D2A4-495F-AA94-4A7B73EDBC66}" type="slidenum">
              <a:rPr lang="en-US" smtClean="0"/>
              <a:pPr/>
              <a:t>20</a:t>
            </a:fld>
            <a:endParaRPr lang="en-US" dirty="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sr-Latn-CS" dirty="0" smtClean="0"/>
          </a:p>
        </p:txBody>
      </p:sp>
    </p:spTree>
    <p:extLst>
      <p:ext uri="{BB962C8B-B14F-4D97-AF65-F5344CB8AC3E}">
        <p14:creationId xmlns:p14="http://schemas.microsoft.com/office/powerpoint/2010/main" val="2008940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0" y="6629400"/>
            <a:ext cx="9144000" cy="304800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smtClean="0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smtClean="0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sr-Latn-RS" altLang="sr-Latn-RS" smtClean="0"/>
            </a:p>
          </p:txBody>
        </p:sp>
      </p:grpSp>
      <p:pic>
        <p:nvPicPr>
          <p:cNvPr id="8" name="Picture 11" descr="HNB logo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2213" y="1219200"/>
            <a:ext cx="42545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0" y="3200400"/>
            <a:ext cx="914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3263" y="3733800"/>
            <a:ext cx="7772400" cy="984250"/>
          </a:xfrm>
        </p:spPr>
        <p:txBody>
          <a:bodyPr/>
          <a:lstStyle>
            <a:lvl1pPr>
              <a:defRPr sz="4300"/>
            </a:lvl1pPr>
          </a:lstStyle>
          <a:p>
            <a:r>
              <a:rPr lang="hr-HR"/>
              <a:t>Click to edit Master title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25538" y="5257800"/>
            <a:ext cx="6858000" cy="533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hr-HR"/>
              <a:t>Click to edit Master subtitle or name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1F932-6708-4889-9F31-DC74D14E4531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50177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586269-49C7-4057-B8DF-A2723D0C5C1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8680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56388" y="381000"/>
            <a:ext cx="2065337" cy="57499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46788" cy="57499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865642-37A3-4212-AC50-45E2DFFB9EBE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53412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slov i dijagram ili organizacijski grafik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2125" y="381000"/>
            <a:ext cx="8229600" cy="9906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za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hr-H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ACE3A-529B-4591-B344-509D0D9CD49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73662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Naslov i tabli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92125" y="381000"/>
            <a:ext cx="8229600" cy="990600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ablice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hr-HR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22FD6-437E-4E8F-ADA6-359F68185986}" type="slidenum">
              <a:rPr lang="hr-HR"/>
              <a:pPr>
                <a:defRPr/>
              </a:pPr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23815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EA1DA-034B-4C92-9F88-6A92947AB78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3230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85309-BF1C-4AB0-96E8-2ED494D7FB5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08586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3A1676-31CB-40D6-AD08-E2A32C86B4D9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10943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005E8-CA10-4D69-80C1-AEF4AD49805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01937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2BB222-BAAA-484C-9E1D-D85F8AD1929B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1275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76987-E79A-4A34-B6A9-55279BC241F5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65531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48B2C7-6FBA-4ACE-8F1D-2F1A2F99A588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96562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 smtClean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932F7-B302-419B-8EE8-4F904CACBD6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050550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2125" y="381000"/>
            <a:ext cx="8229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Click to edit Master text styles</a:t>
            </a:r>
          </a:p>
          <a:p>
            <a:pPr lvl="1"/>
            <a:r>
              <a:rPr lang="hr-HR" altLang="sr-Latn-RS" smtClean="0"/>
              <a:t>Second level</a:t>
            </a:r>
          </a:p>
          <a:p>
            <a:pPr lvl="2"/>
            <a:r>
              <a:rPr lang="hr-HR" altLang="sr-Latn-RS" smtClean="0"/>
              <a:t>Third level</a:t>
            </a:r>
          </a:p>
          <a:p>
            <a:pPr lvl="3"/>
            <a:r>
              <a:rPr lang="hr-HR" altLang="sr-Latn-RS" smtClean="0"/>
              <a:t>Fourth level</a:t>
            </a:r>
          </a:p>
          <a:p>
            <a:pPr lvl="4"/>
            <a:r>
              <a:rPr lang="hr-HR" altLang="sr-Latn-R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A77A7A17-D79D-4966-96AF-101D493B0E3C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0" y="1447800"/>
            <a:ext cx="9144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pic>
        <p:nvPicPr>
          <p:cNvPr id="1032" name="Picture 8" descr="HNB Traka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67488"/>
            <a:ext cx="9144000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56" r:id="rId1"/>
    <p:sldLayoutId id="2147484045" r:id="rId2"/>
    <p:sldLayoutId id="2147484046" r:id="rId3"/>
    <p:sldLayoutId id="2147484047" r:id="rId4"/>
    <p:sldLayoutId id="2147484048" r:id="rId5"/>
    <p:sldLayoutId id="2147484049" r:id="rId6"/>
    <p:sldLayoutId id="2147484050" r:id="rId7"/>
    <p:sldLayoutId id="2147484051" r:id="rId8"/>
    <p:sldLayoutId id="2147484052" r:id="rId9"/>
    <p:sldLayoutId id="2147484053" r:id="rId10"/>
    <p:sldLayoutId id="2147484054" r:id="rId11"/>
    <p:sldLayoutId id="2147484055" r:id="rId12"/>
    <p:sldLayoutId id="2147484057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4D4D4D"/>
          </a:solidFill>
          <a:latin typeface="Life L2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anose="05000000000000000000" pitchFamily="2" charset="2"/>
        <a:buChar char="p"/>
        <a:defRPr sz="24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anose="05000000000000000000" pitchFamily="2" charset="2"/>
        <a:buChar char="n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anose="05000000000000000000" pitchFamily="2" charset="2"/>
        <a:buChar char="p"/>
        <a:defRPr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anose="05000000000000000000" pitchFamily="2" charset="2"/>
        <a:buChar char="§"/>
        <a:defRPr sz="16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anose="05000000000000000000" pitchFamily="2" charset="2"/>
        <a:buChar char="§"/>
        <a:defRPr sz="14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3300"/>
        </a:buClr>
        <a:buSzPct val="80000"/>
        <a:buFont typeface="Wingdings" pitchFamily="2" charset="2"/>
        <a:buChar char="§"/>
        <a:defRPr sz="1400">
          <a:solidFill>
            <a:srgbClr val="4D4D4D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nb.hr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51AE35-1B3B-41B0-81FF-7D70414FBED5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3262" y="3717032"/>
            <a:ext cx="7983537" cy="936625"/>
          </a:xfrm>
        </p:spPr>
        <p:txBody>
          <a:bodyPr/>
          <a:lstStyle/>
          <a:p>
            <a:pPr eaLnBrk="1" hangingPunct="1"/>
            <a:r>
              <a:rPr lang="hr-HR" altLang="sr-Latn-RS" sz="2800" b="1" dirty="0" smtClean="0"/>
              <a:t/>
            </a:r>
            <a:br>
              <a:rPr lang="hr-HR" altLang="sr-Latn-RS" sz="2800" b="1" dirty="0" smtClean="0"/>
            </a:br>
            <a:r>
              <a:rPr lang="hr-HR" altLang="sr-Latn-RS" sz="2800" b="1" dirty="0" smtClean="0"/>
              <a:t/>
            </a:r>
            <a:br>
              <a:rPr lang="hr-HR" altLang="sr-Latn-RS" sz="2800" b="1" dirty="0" smtClean="0"/>
            </a:br>
            <a:r>
              <a:rPr lang="hr-HR" altLang="sr-Latn-RS" sz="2800" b="1" dirty="0" smtClean="0"/>
              <a:t>Kamatni rizik u sektoru kućanstava i mjere HNB-a</a:t>
            </a:r>
          </a:p>
        </p:txBody>
      </p:sp>
      <p:sp>
        <p:nvSpPr>
          <p:cNvPr id="2" name="Podnaslov 1"/>
          <p:cNvSpPr>
            <a:spLocks noGrp="1"/>
          </p:cNvSpPr>
          <p:nvPr>
            <p:ph type="subTitle" idx="1"/>
          </p:nvPr>
        </p:nvSpPr>
        <p:spPr>
          <a:xfrm>
            <a:off x="1125538" y="4941168"/>
            <a:ext cx="6858000" cy="990600"/>
          </a:xfrm>
        </p:spPr>
        <p:txBody>
          <a:bodyPr/>
          <a:lstStyle/>
          <a:p>
            <a:r>
              <a:rPr lang="hr-HR" sz="2400" dirty="0"/>
              <a:t>B</a:t>
            </a:r>
            <a:r>
              <a:rPr lang="hr-HR" sz="2400" dirty="0" smtClean="0"/>
              <a:t>oris Vujčić, guverner</a:t>
            </a:r>
          </a:p>
          <a:p>
            <a:r>
              <a:rPr lang="hr-HR" altLang="sr-Latn-RS" sz="2400" dirty="0"/>
              <a:t>Konferencija za </a:t>
            </a:r>
            <a:r>
              <a:rPr lang="hr-HR" altLang="sr-Latn-RS" sz="2400" dirty="0" smtClean="0"/>
              <a:t>medije, </a:t>
            </a:r>
            <a:r>
              <a:rPr lang="hr-HR" altLang="sr-Latn-RS" sz="2400" dirty="0"/>
              <a:t>26. rujna 2017.</a:t>
            </a:r>
            <a:endParaRPr lang="hr-HR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400" b="1" smtClean="0"/>
              <a:t>Informativna lista (3)</a:t>
            </a:r>
          </a:p>
        </p:txBody>
      </p:sp>
      <p:sp>
        <p:nvSpPr>
          <p:cNvPr id="9219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412976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hr-HR" altLang="sr-Latn-RS" sz="1800" dirty="0" smtClean="0"/>
          </a:p>
          <a:p>
            <a:pPr>
              <a:defRPr/>
            </a:pPr>
            <a:r>
              <a:rPr lang="hr-HR" altLang="sr-Latn-RS" sz="1800" b="1" dirty="0" smtClean="0"/>
              <a:t>Važno</a:t>
            </a:r>
            <a:r>
              <a:rPr lang="hr-HR" altLang="sr-Latn-RS" sz="1800" dirty="0" smtClean="0"/>
              <a:t>: </a:t>
            </a:r>
            <a:r>
              <a:rPr lang="hr-HR" altLang="sr-Latn-RS" sz="1800" dirty="0"/>
              <a:t>O</a:t>
            </a:r>
            <a:r>
              <a:rPr lang="hr-HR" altLang="sr-Latn-RS" sz="1800" dirty="0" smtClean="0"/>
              <a:t>sim objavljenih, kreditne institucije </a:t>
            </a:r>
            <a:r>
              <a:rPr lang="hr-HR" altLang="sr-Latn-RS" sz="1800" dirty="0"/>
              <a:t>imaju i dodatne uvjete (npr. instrumenti osiguranja, status klijenta i sl</a:t>
            </a:r>
            <a:r>
              <a:rPr lang="hr-HR" altLang="sr-Latn-RS" sz="1800" dirty="0" smtClean="0"/>
              <a:t>.) – na </a:t>
            </a:r>
            <a:r>
              <a:rPr lang="hr-HR" altLang="sr-Latn-RS" sz="1800" dirty="0"/>
              <a:t>konačnu ponudu utječu i informacije o samom </a:t>
            </a:r>
            <a:r>
              <a:rPr lang="hr-HR" altLang="sr-Latn-RS" sz="1800" dirty="0" smtClean="0"/>
              <a:t>potrošaču.</a:t>
            </a:r>
          </a:p>
          <a:p>
            <a:pPr>
              <a:defRPr/>
            </a:pPr>
            <a:r>
              <a:rPr lang="hr-HR" altLang="sr-Latn-RS" sz="1800" dirty="0" smtClean="0">
                <a:hlinkClick r:id="rId2"/>
              </a:rPr>
              <a:t>HNB – web</a:t>
            </a:r>
            <a:r>
              <a:rPr lang="hr-HR" altLang="sr-Latn-RS" sz="1800" dirty="0" smtClean="0"/>
              <a:t> poveznica</a:t>
            </a:r>
          </a:p>
        </p:txBody>
      </p:sp>
      <p:sp>
        <p:nvSpPr>
          <p:cNvPr id="9220" name="Rezervirano mjesto broja slajd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69D87F-3272-4E67-90DE-45C54E8FB4EB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hr-HR" sz="2400" dirty="0"/>
              <a:t>Preporuka za ublažavanje kamatnog i kamatno induciranoga kreditnog rizika pri dugoročnom kreditiranju potrošača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3236D-4E49-49D8-B622-6E9075F0655F}" type="slidenum">
              <a:rPr lang="hr-HR" altLang="sr-Latn-RS" smtClean="0"/>
              <a:pPr>
                <a:defRPr/>
              </a:pPr>
              <a:t>11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6897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250825" y="188913"/>
            <a:ext cx="8229600" cy="990600"/>
          </a:xfrm>
        </p:spPr>
        <p:txBody>
          <a:bodyPr/>
          <a:lstStyle/>
          <a:p>
            <a:r>
              <a:rPr lang="hr-HR" altLang="sr-Latn-RS" sz="2400" dirty="0" smtClean="0"/>
              <a:t>Sadržaj preporuke</a:t>
            </a:r>
          </a:p>
        </p:txBody>
      </p:sp>
      <p:sp>
        <p:nvSpPr>
          <p:cNvPr id="14339" name="Rezervirano mjesto sadržaja 2"/>
          <p:cNvSpPr>
            <a:spLocks noGrp="1"/>
          </p:cNvSpPr>
          <p:nvPr>
            <p:ph idx="1"/>
          </p:nvPr>
        </p:nvSpPr>
        <p:spPr>
          <a:xfrm>
            <a:off x="250825" y="1412776"/>
            <a:ext cx="8229600" cy="4968552"/>
          </a:xfrm>
        </p:spPr>
        <p:txBody>
          <a:bodyPr/>
          <a:lstStyle/>
          <a:p>
            <a:pPr algn="just">
              <a:defRPr/>
            </a:pPr>
            <a:r>
              <a:rPr lang="hr-HR" altLang="sr-Latn-RS" sz="1800" dirty="0">
                <a:solidFill>
                  <a:schemeClr val="tx1"/>
                </a:solidFill>
              </a:rPr>
              <a:t>Preporuka ima </a:t>
            </a:r>
            <a:r>
              <a:rPr lang="hr-HR" altLang="sr-Latn-RS" sz="1800" dirty="0" smtClean="0">
                <a:solidFill>
                  <a:schemeClr val="tx1"/>
                </a:solidFill>
              </a:rPr>
              <a:t>6 </a:t>
            </a:r>
            <a:r>
              <a:rPr lang="hr-HR" altLang="sr-Latn-RS" sz="1800" dirty="0">
                <a:solidFill>
                  <a:schemeClr val="tx1"/>
                </a:solidFill>
              </a:rPr>
              <a:t>dijelova koji su usmjereni na zamjenu kredita s promjenjivom kamatnom stopom onima s </a:t>
            </a:r>
            <a:r>
              <a:rPr lang="hr-HR" altLang="sr-Latn-RS" sz="1800" dirty="0" smtClean="0">
                <a:solidFill>
                  <a:schemeClr val="tx1"/>
                </a:solidFill>
              </a:rPr>
              <a:t>fiksnom.</a:t>
            </a:r>
          </a:p>
          <a:p>
            <a:pPr algn="just">
              <a:defRPr/>
            </a:pPr>
            <a:r>
              <a:rPr lang="hr-HR" altLang="sr-Latn-RS" sz="1800" dirty="0" smtClean="0">
                <a:solidFill>
                  <a:schemeClr val="tx1"/>
                </a:solidFill>
              </a:rPr>
              <a:t>To je preporuka bankama da ponude potrošačima mogućnost fiksiranja kamatne stope za kredite najizloženije kamatnom riziku: 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 smtClean="0">
                <a:solidFill>
                  <a:schemeClr val="tx1"/>
                </a:solidFill>
              </a:rPr>
              <a:t>Cilj su krediti s preostalim dospijećem dužim od 7 godina.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 smtClean="0">
                <a:solidFill>
                  <a:schemeClr val="tx1"/>
                </a:solidFill>
              </a:rPr>
              <a:t>Traži se jasna i transparentna usporedba odobrenoga kredita i novoga, ponuđenoga kako bi potrošač lakše sagledao troškove i koristi od fiksiranja kamatne stope.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>
                <a:solidFill>
                  <a:schemeClr val="tx1"/>
                </a:solidFill>
              </a:rPr>
              <a:t>T</a:t>
            </a:r>
            <a:r>
              <a:rPr lang="hr-HR" altLang="sr-Latn-RS" sz="1400" dirty="0" smtClean="0">
                <a:solidFill>
                  <a:schemeClr val="tx1"/>
                </a:solidFill>
              </a:rPr>
              <a:t>raži se minimiziranje troškova za potrošača, odnosno izbjegavanje zaračunavanja naknada, poput onih za prijevremenu otplatu.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 smtClean="0">
                <a:solidFill>
                  <a:schemeClr val="tx1"/>
                </a:solidFill>
              </a:rPr>
              <a:t>Traži se da banke ne naplaćuju naknadu za prijevremenu otplatu kredita i za kredite prije 2010. godine.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 smtClean="0">
                <a:solidFill>
                  <a:schemeClr val="tx1"/>
                </a:solidFill>
              </a:rPr>
              <a:t>Očekuje se da pri ponudi fiksne kamatne stope banke ne odstupaju od one koju trenutačno nude, odnosno tržišne stope – ako do sada nisu nudile fiksne kamatne stope.</a:t>
            </a:r>
          </a:p>
          <a:p>
            <a:pPr lvl="1" algn="just">
              <a:spcAft>
                <a:spcPts val="500"/>
              </a:spcAft>
              <a:defRPr/>
            </a:pPr>
            <a:r>
              <a:rPr lang="hr-HR" altLang="sr-Latn-RS" sz="1400" dirty="0" smtClean="0">
                <a:solidFill>
                  <a:schemeClr val="tx1"/>
                </a:solidFill>
              </a:rPr>
              <a:t>Očekuje se da banke prošire ponudu kredita s fiksnim kamatnim stopama te da za nove kredite ne ugovaraju naknade za prijevremenu otplatu kredita.</a:t>
            </a:r>
          </a:p>
          <a:p>
            <a:pPr algn="just">
              <a:spcAft>
                <a:spcPts val="1200"/>
              </a:spcAft>
              <a:defRPr/>
            </a:pPr>
            <a:r>
              <a:rPr lang="hr-HR" sz="1800" dirty="0">
                <a:solidFill>
                  <a:schemeClr val="tx1"/>
                </a:solidFill>
              </a:rPr>
              <a:t>HNB će zatražiti od kreditnih institucija redovito dostavljanje informacija o postupanjima </a:t>
            </a:r>
            <a:r>
              <a:rPr lang="hr-HR" sz="1800" dirty="0" smtClean="0">
                <a:solidFill>
                  <a:schemeClr val="tx1"/>
                </a:solidFill>
              </a:rPr>
              <a:t>povezanima s ovom preporukom </a:t>
            </a:r>
            <a:r>
              <a:rPr lang="hr-HR" sz="1800" dirty="0">
                <a:solidFill>
                  <a:schemeClr val="tx1"/>
                </a:solidFill>
              </a:rPr>
              <a:t>te će o tim postupanjima obavijestiti javnost. </a:t>
            </a:r>
          </a:p>
          <a:p>
            <a:pPr algn="just">
              <a:spcAft>
                <a:spcPts val="1200"/>
              </a:spcAft>
              <a:defRPr/>
            </a:pPr>
            <a:endParaRPr lang="hr-HR" altLang="sr-Latn-RS" sz="2200" dirty="0" smtClean="0">
              <a:solidFill>
                <a:schemeClr val="tx1"/>
              </a:solidFill>
            </a:endParaRPr>
          </a:p>
        </p:txBody>
      </p:sp>
      <p:sp>
        <p:nvSpPr>
          <p:cNvPr id="12292" name="Rezervirano mjesto broja slajd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34BCA9C-1EBD-466D-9E0E-9515FAC61556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409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Potrošači i fiksne kamatne stope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pPr algn="just">
              <a:defRPr/>
            </a:pPr>
            <a:r>
              <a:rPr lang="hr-HR" sz="2000" dirty="0">
                <a:solidFill>
                  <a:schemeClr val="tx1"/>
                </a:solidFill>
              </a:rPr>
              <a:t>Promjena kamatne stope može imati </a:t>
            </a:r>
            <a:r>
              <a:rPr lang="hr-HR" sz="2000" dirty="0" smtClean="0">
                <a:solidFill>
                  <a:schemeClr val="tx1"/>
                </a:solidFill>
              </a:rPr>
              <a:t>znatan </a:t>
            </a:r>
            <a:r>
              <a:rPr lang="hr-HR" sz="2000" dirty="0">
                <a:solidFill>
                  <a:schemeClr val="tx1"/>
                </a:solidFill>
              </a:rPr>
              <a:t>utjecaj na visinu anuiteta za kredite s dužim rokovima </a:t>
            </a:r>
            <a:r>
              <a:rPr lang="hr-HR" sz="2000" dirty="0" smtClean="0">
                <a:solidFill>
                  <a:schemeClr val="tx1"/>
                </a:solidFill>
              </a:rPr>
              <a:t>dospijeća.</a:t>
            </a:r>
            <a:endParaRPr lang="hr-HR" altLang="sr-Latn-RS" sz="20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hr-HR" altLang="sr-Latn-RS" sz="2000" dirty="0" smtClean="0">
                <a:solidFill>
                  <a:schemeClr val="tx1"/>
                </a:solidFill>
              </a:rPr>
              <a:t>Ipak, krajnja </a:t>
            </a:r>
            <a:r>
              <a:rPr lang="hr-HR" altLang="sr-Latn-RS" sz="2000" dirty="0">
                <a:solidFill>
                  <a:schemeClr val="tx1"/>
                </a:solidFill>
              </a:rPr>
              <a:t>je odluka na potrošaču</a:t>
            </a:r>
            <a:r>
              <a:rPr lang="hr-HR" altLang="sr-Latn-RS" sz="2000" dirty="0" smtClean="0">
                <a:solidFill>
                  <a:schemeClr val="tx1"/>
                </a:solidFill>
              </a:rPr>
              <a:t>!</a:t>
            </a:r>
          </a:p>
          <a:p>
            <a:pPr lvl="1" algn="just">
              <a:defRPr/>
            </a:pPr>
            <a:r>
              <a:rPr lang="hr-HR" sz="1600" dirty="0" smtClean="0">
                <a:solidFill>
                  <a:schemeClr val="tx1"/>
                </a:solidFill>
                <a:ea typeface="+mn-ea"/>
                <a:cs typeface="+mn-cs"/>
              </a:rPr>
              <a:t>Potrošač </a:t>
            </a:r>
            <a:r>
              <a:rPr lang="hr-HR" sz="1600" dirty="0">
                <a:solidFill>
                  <a:schemeClr val="tx1"/>
                </a:solidFill>
                <a:ea typeface="+mn-ea"/>
                <a:cs typeface="+mn-cs"/>
              </a:rPr>
              <a:t>odnosno korisnik kredita ima najviše informacija za procjenu rizika </a:t>
            </a:r>
            <a:r>
              <a:rPr lang="hr-HR" sz="1600" dirty="0" smtClean="0">
                <a:solidFill>
                  <a:schemeClr val="tx1"/>
                </a:solidFill>
                <a:ea typeface="+mn-ea"/>
                <a:cs typeface="+mn-cs"/>
              </a:rPr>
              <a:t>povezanog s kreditnim poslom </a:t>
            </a:r>
            <a:r>
              <a:rPr lang="hr-HR" sz="1600" dirty="0">
                <a:solidFill>
                  <a:schemeClr val="tx1"/>
                </a:solidFill>
                <a:ea typeface="+mn-ea"/>
                <a:cs typeface="+mn-cs"/>
              </a:rPr>
              <a:t>u koji </a:t>
            </a:r>
            <a:r>
              <a:rPr lang="hr-HR" sz="1600" dirty="0" smtClean="0">
                <a:solidFill>
                  <a:schemeClr val="tx1"/>
                </a:solidFill>
                <a:ea typeface="+mn-ea"/>
                <a:cs typeface="+mn-cs"/>
              </a:rPr>
              <a:t>ulazi.</a:t>
            </a:r>
          </a:p>
          <a:p>
            <a:pPr lvl="1" algn="just">
              <a:defRPr/>
            </a:pPr>
            <a:r>
              <a:rPr lang="pl-PL" sz="1600" dirty="0" err="1">
                <a:solidFill>
                  <a:schemeClr val="tx1"/>
                </a:solidFill>
                <a:ea typeface="+mn-ea"/>
                <a:cs typeface="+mn-cs"/>
              </a:rPr>
              <a:t>Ovisno</a:t>
            </a:r>
            <a:r>
              <a:rPr lang="pl-PL" sz="1600" dirty="0">
                <a:solidFill>
                  <a:schemeClr val="tx1"/>
                </a:solidFill>
                <a:ea typeface="+mn-ea"/>
                <a:cs typeface="+mn-cs"/>
              </a:rPr>
              <a:t> o </a:t>
            </a:r>
            <a:r>
              <a:rPr lang="pl-PL" sz="1600" dirty="0" err="1">
                <a:solidFill>
                  <a:schemeClr val="tx1"/>
                </a:solidFill>
                <a:ea typeface="+mn-ea"/>
                <a:cs typeface="+mn-cs"/>
              </a:rPr>
              <a:t>budućem</a:t>
            </a:r>
            <a:r>
              <a:rPr lang="pl-PL" sz="16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pl-PL" sz="1600" dirty="0" err="1">
                <a:solidFill>
                  <a:schemeClr val="tx1"/>
                </a:solidFill>
                <a:ea typeface="+mn-ea"/>
                <a:cs typeface="+mn-cs"/>
              </a:rPr>
              <a:t>kretanju</a:t>
            </a:r>
            <a:r>
              <a:rPr lang="pl-PL" sz="16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pl-PL" sz="1600" dirty="0" err="1">
                <a:solidFill>
                  <a:schemeClr val="tx1"/>
                </a:solidFill>
                <a:ea typeface="+mn-ea"/>
                <a:cs typeface="+mn-cs"/>
              </a:rPr>
              <a:t>kamatnih</a:t>
            </a:r>
            <a:r>
              <a:rPr lang="pl-PL" sz="1600" dirty="0">
                <a:solidFill>
                  <a:schemeClr val="tx1"/>
                </a:solidFill>
                <a:ea typeface="+mn-ea"/>
                <a:cs typeface="+mn-cs"/>
              </a:rPr>
              <a:t> </a:t>
            </a:r>
            <a:r>
              <a:rPr lang="pl-PL" sz="1600" dirty="0" smtClean="0">
                <a:solidFill>
                  <a:schemeClr val="tx1"/>
                </a:solidFill>
                <a:ea typeface="+mn-ea"/>
                <a:cs typeface="+mn-cs"/>
              </a:rPr>
              <a:t>stopa, </a:t>
            </a:r>
            <a:r>
              <a:rPr lang="hr-HR" sz="1600" dirty="0">
                <a:solidFill>
                  <a:schemeClr val="tx1"/>
                </a:solidFill>
                <a:ea typeface="+mn-ea"/>
                <a:cs typeface="+mn-cs"/>
              </a:rPr>
              <a:t>na kraju otplate neki kredit može biti povoljniji ili </a:t>
            </a:r>
            <a:r>
              <a:rPr lang="hr-HR" sz="1600" dirty="0" smtClean="0">
                <a:solidFill>
                  <a:schemeClr val="tx1"/>
                </a:solidFill>
                <a:ea typeface="+mn-ea"/>
                <a:cs typeface="+mn-cs"/>
              </a:rPr>
              <a:t>skuplji.</a:t>
            </a:r>
          </a:p>
          <a:p>
            <a:pPr lvl="1" algn="just">
              <a:defRPr/>
            </a:pPr>
            <a:endParaRPr lang="hr-HR" sz="1600" dirty="0">
              <a:solidFill>
                <a:schemeClr val="tx1"/>
              </a:solidFill>
              <a:ea typeface="+mn-ea"/>
              <a:cs typeface="+mn-cs"/>
            </a:endParaRPr>
          </a:p>
          <a:p>
            <a:pPr lvl="1" algn="just">
              <a:defRPr/>
            </a:pPr>
            <a:endParaRPr lang="hr-HR" altLang="sr-Latn-RS" sz="1800" dirty="0">
              <a:solidFill>
                <a:schemeClr val="tx1"/>
              </a:solidFill>
            </a:endParaRPr>
          </a:p>
          <a:p>
            <a:endParaRPr lang="hr-HR" sz="20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EA1DA-034B-4C92-9F88-6A92947AB784}" type="slidenum">
              <a:rPr lang="hr-HR" altLang="sr-Latn-RS" smtClean="0"/>
              <a:pPr>
                <a:defRPr/>
              </a:pPr>
              <a:t>13</a:t>
            </a:fld>
            <a:endParaRPr lang="hr-HR" altLang="sr-Latn-RS" dirty="0"/>
          </a:p>
        </p:txBody>
      </p:sp>
      <p:sp>
        <p:nvSpPr>
          <p:cNvPr id="5" name="AutoShape 2" descr="https://www.hnb.hr/documents/20182/708449/rizici_potrosaca_kreditni_odnos_slika-02.png/c24faecf-db9a-44d8-845a-159c0edbe734?t=1461221648776"/>
          <p:cNvSpPr>
            <a:spLocks noChangeAspect="1" noChangeArrowheads="1"/>
          </p:cNvSpPr>
          <p:nvPr/>
        </p:nvSpPr>
        <p:spPr bwMode="auto">
          <a:xfrm>
            <a:off x="1730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987" y="3933056"/>
            <a:ext cx="5534025" cy="2000250"/>
          </a:xfrm>
          <a:prstGeom prst="rect">
            <a:avLst/>
          </a:prstGeom>
        </p:spPr>
      </p:pic>
      <p:sp>
        <p:nvSpPr>
          <p:cNvPr id="7" name="Rezervirano mjesto sadržaja 2"/>
          <p:cNvSpPr txBox="1">
            <a:spLocks/>
          </p:cNvSpPr>
          <p:nvPr/>
        </p:nvSpPr>
        <p:spPr bwMode="auto">
          <a:xfrm>
            <a:off x="467544" y="6116907"/>
            <a:ext cx="8229600" cy="552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Char char="§"/>
              <a:defRPr sz="1400">
                <a:solidFill>
                  <a:srgbClr val="4D4D4D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Char char="§"/>
              <a:defRPr sz="1400">
                <a:solidFill>
                  <a:srgbClr val="4D4D4D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Char char="§"/>
              <a:defRPr sz="1400">
                <a:solidFill>
                  <a:srgbClr val="4D4D4D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Char char="§"/>
              <a:defRPr sz="1400">
                <a:solidFill>
                  <a:srgbClr val="4D4D4D"/>
                </a:solidFill>
                <a:latin typeface="+mn-lt"/>
              </a:defRPr>
            </a:lvl9pPr>
          </a:lstStyle>
          <a:p>
            <a:pPr marL="0" indent="0" algn="just">
              <a:buNone/>
              <a:defRPr/>
            </a:pPr>
            <a:r>
              <a:rPr lang="hr-HR" sz="1100" kern="0" dirty="0" smtClean="0">
                <a:solidFill>
                  <a:schemeClr val="tx1"/>
                </a:solidFill>
              </a:rPr>
              <a:t>Napomena: Zelena boja označuje nizak rizik, žuta i narančasta rizik srednje razine, a nijansama crvene prikazane su više razine rizika.</a:t>
            </a:r>
          </a:p>
          <a:p>
            <a:pPr marL="0" indent="0" algn="just">
              <a:buNone/>
              <a:defRPr/>
            </a:pPr>
            <a:r>
              <a:rPr lang="hr-HR" sz="1050" kern="0" dirty="0" err="1" smtClean="0">
                <a:solidFill>
                  <a:schemeClr val="tx1"/>
                </a:solidFill>
                <a:ea typeface="+mn-ea"/>
                <a:cs typeface="+mn-cs"/>
              </a:rPr>
              <a:t>NRS</a:t>
            </a:r>
            <a:r>
              <a:rPr lang="hr-HR" sz="1050" kern="0" dirty="0" smtClean="0">
                <a:solidFill>
                  <a:schemeClr val="tx1"/>
                </a:solidFill>
                <a:ea typeface="+mn-ea"/>
                <a:cs typeface="+mn-cs"/>
              </a:rPr>
              <a:t> – nacionalna referentna stopa</a:t>
            </a:r>
          </a:p>
          <a:p>
            <a:pPr lvl="1" algn="just">
              <a:defRPr/>
            </a:pPr>
            <a:endParaRPr lang="hr-HR" sz="1800" kern="0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 algn="just">
              <a:defRPr/>
            </a:pPr>
            <a:endParaRPr lang="hr-HR" altLang="sr-Latn-RS" kern="0" dirty="0" smtClean="0">
              <a:solidFill>
                <a:schemeClr val="tx1"/>
              </a:solidFill>
            </a:endParaRPr>
          </a:p>
          <a:p>
            <a:endParaRPr lang="hr-HR" kern="0" dirty="0"/>
          </a:p>
        </p:txBody>
      </p:sp>
    </p:spTree>
    <p:extLst>
      <p:ext uri="{BB962C8B-B14F-4D97-AF65-F5344CB8AC3E}">
        <p14:creationId xmlns:p14="http://schemas.microsoft.com/office/powerpoint/2010/main" val="18527638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Banke i fiksne kamatne stope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hr-HR" altLang="sr-Latn-RS" sz="2000" dirty="0">
                <a:solidFill>
                  <a:schemeClr val="tx1"/>
                </a:solidFill>
              </a:rPr>
              <a:t>Očekujemo da će fiksiranje kamatnih stopa biti korisno i za </a:t>
            </a:r>
            <a:r>
              <a:rPr lang="hr-HR" altLang="sr-Latn-RS" sz="2000" dirty="0" smtClean="0">
                <a:solidFill>
                  <a:schemeClr val="tx1"/>
                </a:solidFill>
              </a:rPr>
              <a:t>banke:</a:t>
            </a:r>
          </a:p>
          <a:p>
            <a:pPr lvl="1" algn="just">
              <a:defRPr/>
            </a:pPr>
            <a:r>
              <a:rPr lang="hr-HR" altLang="sr-Latn-RS" sz="1600" dirty="0" smtClean="0">
                <a:solidFill>
                  <a:schemeClr val="tx1"/>
                </a:solidFill>
              </a:rPr>
              <a:t> </a:t>
            </a:r>
            <a:r>
              <a:rPr lang="hr-HR" altLang="sr-Latn-RS" sz="1600" dirty="0">
                <a:solidFill>
                  <a:schemeClr val="tx1"/>
                </a:solidFill>
              </a:rPr>
              <a:t>u prvom redu zbog smanjivanja kamatno </a:t>
            </a:r>
            <a:r>
              <a:rPr lang="hr-HR" altLang="sr-Latn-RS" sz="1600" dirty="0" smtClean="0">
                <a:solidFill>
                  <a:schemeClr val="tx1"/>
                </a:solidFill>
              </a:rPr>
              <a:t>induciranoga </a:t>
            </a:r>
            <a:r>
              <a:rPr lang="hr-HR" altLang="sr-Latn-RS" sz="1600" dirty="0">
                <a:solidFill>
                  <a:schemeClr val="tx1"/>
                </a:solidFill>
              </a:rPr>
              <a:t>kreditnog </a:t>
            </a:r>
            <a:r>
              <a:rPr lang="hr-HR" altLang="sr-Latn-RS" sz="1600" dirty="0" smtClean="0">
                <a:solidFill>
                  <a:schemeClr val="tx1"/>
                </a:solidFill>
              </a:rPr>
              <a:t>rizika.</a:t>
            </a:r>
          </a:p>
          <a:p>
            <a:pPr algn="just">
              <a:defRPr/>
            </a:pPr>
            <a:endParaRPr lang="hr-HR" altLang="sr-Latn-RS" sz="2000" dirty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hr-HR" altLang="sr-Latn-RS" sz="2000" dirty="0">
                <a:solidFill>
                  <a:schemeClr val="tx1"/>
                </a:solidFill>
              </a:rPr>
              <a:t>K</a:t>
            </a:r>
            <a:r>
              <a:rPr lang="hr-HR" altLang="sr-Latn-RS" sz="2000" dirty="0" smtClean="0">
                <a:solidFill>
                  <a:schemeClr val="tx1"/>
                </a:solidFill>
              </a:rPr>
              <a:t> tome, HNB će bankama olakšati pristup (strukturnim) operacijama, što će olakšati povoljno financiranje na duži rok.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4EA1DA-034B-4C92-9F88-6A92947AB784}" type="slidenum">
              <a:rPr lang="hr-HR" altLang="sr-Latn-RS" smtClean="0"/>
              <a:pPr>
                <a:defRPr/>
              </a:pPr>
              <a:t>14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321886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hr-HR" sz="2400" dirty="0"/>
              <a:t>Izmjene regulatornog okvira za operacije monetarne </a:t>
            </a:r>
            <a:r>
              <a:rPr lang="hr-HR" sz="2400" dirty="0" smtClean="0"/>
              <a:t>politike</a:t>
            </a:r>
            <a:endParaRPr lang="hr-HR" sz="24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3236D-4E49-49D8-B622-6E9075F0655F}" type="slidenum">
              <a:rPr lang="hr-HR" altLang="sr-Latn-RS" smtClean="0"/>
              <a:pPr>
                <a:defRPr/>
              </a:pPr>
              <a:t>15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398744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92125" y="381000"/>
            <a:ext cx="8328025" cy="990600"/>
          </a:xfrm>
        </p:spPr>
        <p:txBody>
          <a:bodyPr/>
          <a:lstStyle/>
          <a:p>
            <a:pPr algn="l" eaLnBrk="1" hangingPunct="1"/>
            <a:r>
              <a:rPr lang="hr-HR" noProof="0" dirty="0" smtClean="0"/>
              <a:t/>
            </a:r>
            <a:br>
              <a:rPr lang="hr-HR" noProof="0" dirty="0" smtClean="0"/>
            </a:br>
            <a:r>
              <a:rPr lang="hr-HR" noProof="0" dirty="0"/>
              <a:t/>
            </a:r>
            <a:br>
              <a:rPr lang="hr-HR" noProof="0" dirty="0"/>
            </a:br>
            <a:r>
              <a:rPr lang="hr-HR" sz="2800" noProof="0" dirty="0" smtClean="0"/>
              <a:t>Promjene u provođenju monetarne politike HNB-a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73238"/>
            <a:ext cx="7632700" cy="4536082"/>
          </a:xfrm>
        </p:spPr>
        <p:txBody>
          <a:bodyPr/>
          <a:lstStyle/>
          <a:p>
            <a:pPr eaLnBrk="1" hangingPunct="1"/>
            <a:r>
              <a:rPr lang="hr-HR" noProof="0" dirty="0" smtClean="0"/>
              <a:t>Odluka o provođenju monetarne politike HNB-a</a:t>
            </a:r>
          </a:p>
          <a:p>
            <a:pPr lvl="1" eaLnBrk="1" hangingPunct="1"/>
            <a:r>
              <a:rPr lang="hr-HR" dirty="0"/>
              <a:t>S</a:t>
            </a:r>
            <a:r>
              <a:rPr lang="hr-HR" noProof="0" dirty="0" smtClean="0"/>
              <a:t>pojeni </a:t>
            </a:r>
            <a:r>
              <a:rPr lang="hr-HR" noProof="0" dirty="0"/>
              <a:t>su </a:t>
            </a:r>
            <a:r>
              <a:rPr lang="hr-HR" noProof="0" dirty="0" smtClean="0"/>
              <a:t>propisi HNB-a </a:t>
            </a:r>
            <a:r>
              <a:rPr lang="hr-HR" noProof="0" dirty="0"/>
              <a:t>kojima se reguliraju operacije monetarne </a:t>
            </a:r>
            <a:r>
              <a:rPr lang="hr-HR" noProof="0" dirty="0" smtClean="0"/>
              <a:t>politike – operacije </a:t>
            </a:r>
            <a:r>
              <a:rPr lang="hr-HR" noProof="0" dirty="0"/>
              <a:t>na otvorenom tržištu i stalno raspoložive </a:t>
            </a:r>
            <a:r>
              <a:rPr lang="hr-HR" noProof="0" dirty="0" smtClean="0"/>
              <a:t>mogućnosti te instrumenti za njihovo provođenje.</a:t>
            </a:r>
          </a:p>
          <a:p>
            <a:pPr lvl="1" eaLnBrk="1" hangingPunct="1"/>
            <a:r>
              <a:rPr lang="hr-HR" dirty="0"/>
              <a:t>U</a:t>
            </a:r>
            <a:r>
              <a:rPr lang="hr-HR" noProof="0" dirty="0" err="1" smtClean="0"/>
              <a:t>veden</a:t>
            </a:r>
            <a:r>
              <a:rPr lang="hr-HR" noProof="0" dirty="0" smtClean="0"/>
              <a:t> je sustav </a:t>
            </a:r>
            <a:r>
              <a:rPr lang="hr-HR" noProof="0" dirty="0"/>
              <a:t>upravljanja kolateralom putem skupa prihvatljive imovine za sve kreditne operacije </a:t>
            </a:r>
            <a:r>
              <a:rPr lang="hr-HR" noProof="0" dirty="0" smtClean="0"/>
              <a:t>HNB-a.</a:t>
            </a:r>
          </a:p>
        </p:txBody>
      </p:sp>
      <p:sp>
        <p:nvSpPr>
          <p:cNvPr id="2" name="Rezervirano mjesto broja slajd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57836-27A0-4C94-8788-26CF8782BE32}" type="slidenum">
              <a:rPr lang="hr-HR" smtClean="0"/>
              <a:pPr>
                <a:defRPr/>
              </a:pPr>
              <a:t>16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6867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z="2800" noProof="0" dirty="0"/>
              <a:t>K</a:t>
            </a:r>
            <a:r>
              <a:rPr lang="hr-HR" sz="2800" noProof="0" dirty="0" smtClean="0"/>
              <a:t>arakteristike </a:t>
            </a:r>
            <a:r>
              <a:rPr lang="hr-HR" sz="2800" noProof="0" dirty="0"/>
              <a:t>skupa </a:t>
            </a:r>
            <a:r>
              <a:rPr lang="hr-HR" sz="2800" noProof="0" dirty="0" smtClean="0"/>
              <a:t>prihvatljive imovine (1)</a:t>
            </a:r>
            <a:endParaRPr lang="hr-HR" sz="2800" noProof="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r>
              <a:rPr lang="hr-HR" dirty="0"/>
              <a:t>B</a:t>
            </a:r>
            <a:r>
              <a:rPr lang="hr-HR" noProof="0" dirty="0" err="1" smtClean="0"/>
              <a:t>anka</a:t>
            </a:r>
            <a:r>
              <a:rPr lang="hr-HR" noProof="0" dirty="0" smtClean="0"/>
              <a:t> formira skup </a:t>
            </a:r>
            <a:r>
              <a:rPr lang="hr-HR" noProof="0" dirty="0"/>
              <a:t>prihvatljive imovine </a:t>
            </a:r>
            <a:r>
              <a:rPr lang="hr-HR" noProof="0" dirty="0" smtClean="0"/>
              <a:t>kod </a:t>
            </a:r>
            <a:r>
              <a:rPr lang="hr-HR" noProof="0" dirty="0"/>
              <a:t>HNB-a</a:t>
            </a:r>
            <a:r>
              <a:rPr lang="hr-HR" noProof="0" dirty="0" smtClean="0"/>
              <a:t> </a:t>
            </a:r>
            <a:r>
              <a:rPr lang="hr-HR" noProof="0" dirty="0"/>
              <a:t>prijenosom vrijednosnih papira na račune HNB-a u </a:t>
            </a:r>
            <a:r>
              <a:rPr lang="hr-HR" noProof="0" dirty="0" smtClean="0"/>
              <a:t>depozitorijima vrijednosnih papira.</a:t>
            </a:r>
          </a:p>
          <a:p>
            <a:r>
              <a:rPr lang="hr-HR" dirty="0"/>
              <a:t>B</a:t>
            </a:r>
            <a:r>
              <a:rPr lang="hr-HR" dirty="0" smtClean="0"/>
              <a:t>anka </a:t>
            </a:r>
            <a:r>
              <a:rPr lang="hr-HR" dirty="0"/>
              <a:t>može vrijednosne papire u skupu prihvatljive imovine zamjenjivati, dodavati i </a:t>
            </a:r>
            <a:r>
              <a:rPr lang="hr-HR" dirty="0" smtClean="0"/>
              <a:t>povlačiti.</a:t>
            </a:r>
            <a:endParaRPr lang="hr-HR" noProof="0" dirty="0" smtClean="0"/>
          </a:p>
          <a:p>
            <a:r>
              <a:rPr lang="hr-HR" dirty="0"/>
              <a:t>I</a:t>
            </a:r>
            <a:r>
              <a:rPr lang="hr-HR" noProof="0" dirty="0" err="1" smtClean="0"/>
              <a:t>movina</a:t>
            </a:r>
            <a:r>
              <a:rPr lang="hr-HR" noProof="0" dirty="0" smtClean="0"/>
              <a:t> </a:t>
            </a:r>
            <a:r>
              <a:rPr lang="hr-HR" noProof="0" dirty="0"/>
              <a:t>u skupu prihvatljive imovine nije namjenski određena za pojedinu </a:t>
            </a:r>
            <a:r>
              <a:rPr lang="hr-HR" noProof="0" dirty="0" smtClean="0"/>
              <a:t>transakciju, već ukupna </a:t>
            </a:r>
            <a:r>
              <a:rPr lang="hr-HR" noProof="0" dirty="0"/>
              <a:t>vrijednost skupa prihvatljive </a:t>
            </a:r>
            <a:r>
              <a:rPr lang="hr-HR" noProof="0" dirty="0" smtClean="0"/>
              <a:t>imovine čini najveći dopušteni iznos do kojega se banka može zadužiti kod HNB-a po svim kreditnim operacijama.</a:t>
            </a:r>
          </a:p>
          <a:p>
            <a:endParaRPr lang="hr-HR" noProof="0" dirty="0" smtClean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57836-27A0-4C94-8788-26CF8782BE32}" type="slidenum">
              <a:rPr lang="hr-HR" smtClean="0"/>
              <a:pPr>
                <a:defRPr/>
              </a:pPr>
              <a:t>17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890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z="2800" noProof="0" dirty="0"/>
              <a:t>Karakteristike skupa prihvatljive imovine </a:t>
            </a:r>
            <a:r>
              <a:rPr lang="hr-HR" sz="2800" noProof="0" dirty="0" smtClean="0"/>
              <a:t>(2)</a:t>
            </a:r>
            <a:endParaRPr lang="hr-HR" sz="2800" noProof="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noProof="0" dirty="0"/>
              <a:t>HNB primjenjuje sustav skupa prihvatljive imovine za financijsko osiguranje svih kreditnih operacija </a:t>
            </a:r>
            <a:r>
              <a:rPr lang="hr-HR" noProof="0" dirty="0" smtClean="0"/>
              <a:t>HNB-a. </a:t>
            </a:r>
          </a:p>
          <a:p>
            <a:r>
              <a:rPr lang="hr-HR" dirty="0"/>
              <a:t>U</a:t>
            </a:r>
            <a:r>
              <a:rPr lang="hr-HR" noProof="0" dirty="0" err="1" smtClean="0"/>
              <a:t>pravljanje</a:t>
            </a:r>
            <a:r>
              <a:rPr lang="hr-HR" noProof="0" dirty="0" smtClean="0"/>
              <a:t> kolateralom putem skupa </a:t>
            </a:r>
            <a:r>
              <a:rPr lang="hr-HR" noProof="0" dirty="0"/>
              <a:t>prihvatljive imovine </a:t>
            </a:r>
            <a:r>
              <a:rPr lang="hr-HR" noProof="0" dirty="0" smtClean="0"/>
              <a:t>omogućuje korištenje </a:t>
            </a:r>
            <a:r>
              <a:rPr lang="hr-HR" noProof="0" dirty="0"/>
              <a:t>kratkoročnih vrijednosnih papira za dugoročne kreditne operacije </a:t>
            </a:r>
            <a:r>
              <a:rPr lang="hr-HR" noProof="0" dirty="0" smtClean="0"/>
              <a:t>HNB-a.</a:t>
            </a:r>
          </a:p>
          <a:p>
            <a:r>
              <a:rPr lang="hr-HR" dirty="0"/>
              <a:t>P</a:t>
            </a:r>
            <a:r>
              <a:rPr lang="hr-HR" dirty="0" smtClean="0"/>
              <a:t>ovećanje potencijalnog iznosa dugoročnoga kreditiranja na oko 38 </a:t>
            </a:r>
            <a:r>
              <a:rPr lang="hr-HR" dirty="0" err="1" smtClean="0"/>
              <a:t>mlrd</a:t>
            </a:r>
            <a:r>
              <a:rPr lang="hr-HR" dirty="0" smtClean="0"/>
              <a:t>. kuna</a:t>
            </a:r>
            <a:endParaRPr lang="hr-HR" noProof="0" dirty="0"/>
          </a:p>
          <a:p>
            <a:endParaRPr lang="hr-HR" noProof="0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E57836-27A0-4C94-8788-26CF8782BE32}" type="slidenum">
              <a:rPr lang="hr-HR" smtClean="0"/>
              <a:pPr>
                <a:defRPr/>
              </a:pPr>
              <a:t>18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63913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1540" y="2960948"/>
            <a:ext cx="8229600" cy="990600"/>
          </a:xfrm>
        </p:spPr>
        <p:txBody>
          <a:bodyPr/>
          <a:lstStyle/>
          <a:p>
            <a:r>
              <a:rPr lang="hr-HR" b="1" dirty="0" smtClean="0"/>
              <a:t>Hvala na pozornosti!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36046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Sadržaj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hr-HR" dirty="0" smtClean="0"/>
              <a:t>Kamatni rizik u sektoru kućanstava</a:t>
            </a:r>
          </a:p>
          <a:p>
            <a:pPr>
              <a:lnSpc>
                <a:spcPct val="150000"/>
              </a:lnSpc>
            </a:pPr>
            <a:r>
              <a:rPr lang="hr-HR" dirty="0" smtClean="0"/>
              <a:t>Mjere HNB-a s ciljem ublažavanja ovog rizika: </a:t>
            </a:r>
          </a:p>
          <a:p>
            <a:pPr lvl="1">
              <a:lnSpc>
                <a:spcPct val="150000"/>
              </a:lnSpc>
            </a:pPr>
            <a:r>
              <a:rPr lang="hr-HR" dirty="0" smtClean="0"/>
              <a:t>Informativna lista </a:t>
            </a:r>
            <a:r>
              <a:rPr lang="hr-HR" dirty="0"/>
              <a:t>ponude kredita </a:t>
            </a:r>
            <a:r>
              <a:rPr lang="hr-HR" dirty="0" smtClean="0"/>
              <a:t>potrošačima</a:t>
            </a:r>
            <a:endParaRPr lang="hr-HR" dirty="0"/>
          </a:p>
          <a:p>
            <a:pPr lvl="1">
              <a:lnSpc>
                <a:spcPct val="150000"/>
              </a:lnSpc>
            </a:pPr>
            <a:r>
              <a:rPr lang="hr-HR" dirty="0" smtClean="0"/>
              <a:t>Preporuka </a:t>
            </a:r>
            <a:r>
              <a:rPr lang="hr-HR" dirty="0"/>
              <a:t>za ublažavanje </a:t>
            </a:r>
            <a:r>
              <a:rPr lang="hr-HR" dirty="0" smtClean="0"/>
              <a:t>kamatnoga </a:t>
            </a:r>
            <a:r>
              <a:rPr lang="hr-HR" dirty="0"/>
              <a:t>i </a:t>
            </a:r>
            <a:r>
              <a:rPr lang="hr-HR" dirty="0" smtClean="0"/>
              <a:t>kamatno induciranoga </a:t>
            </a:r>
            <a:r>
              <a:rPr lang="hr-HR" dirty="0"/>
              <a:t>kreditnog rizika pri </a:t>
            </a:r>
            <a:r>
              <a:rPr lang="hr-HR" dirty="0" smtClean="0"/>
              <a:t>dugoročnom kreditiranju potrošača</a:t>
            </a:r>
            <a:endParaRPr lang="hr-HR" dirty="0"/>
          </a:p>
          <a:p>
            <a:pPr lvl="1">
              <a:lnSpc>
                <a:spcPct val="150000"/>
              </a:lnSpc>
            </a:pPr>
            <a:r>
              <a:rPr lang="hr-HR" dirty="0" smtClean="0"/>
              <a:t>Izmjene </a:t>
            </a:r>
            <a:r>
              <a:rPr lang="hr-HR" dirty="0"/>
              <a:t>regulatornog okvira za operacije monetarne </a:t>
            </a:r>
            <a:r>
              <a:rPr lang="hr-HR" dirty="0" smtClean="0"/>
              <a:t>politike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3236D-4E49-49D8-B622-6E9075F0655F}" type="slidenum">
              <a:rPr lang="hr-HR" altLang="sr-Latn-RS" smtClean="0"/>
              <a:pPr>
                <a:defRPr/>
              </a:pPr>
              <a:t>2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941214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4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sz="2800" noProof="0" dirty="0" smtClean="0"/>
              <a:t>Pregled operacija monetarne politike HNB-a i njihovih značajki</a:t>
            </a:r>
            <a:endParaRPr lang="hr-HR" sz="2800" noProof="0" dirty="0"/>
          </a:p>
        </p:txBody>
      </p:sp>
      <p:graphicFrame>
        <p:nvGraphicFramePr>
          <p:cNvPr id="3" name="Rezervirano mjesto tablice 2"/>
          <p:cNvGraphicFramePr>
            <a:graphicFrameLocks noGrp="1"/>
          </p:cNvGraphicFramePr>
          <p:nvPr>
            <p:ph type="tbl" idx="1"/>
            <p:extLst/>
          </p:nvPr>
        </p:nvGraphicFramePr>
        <p:xfrm>
          <a:off x="395533" y="1628798"/>
          <a:ext cx="7848874" cy="47721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2237"/>
                <a:gridCol w="1592237"/>
                <a:gridCol w="1592237"/>
                <a:gridCol w="1102385"/>
                <a:gridCol w="984889"/>
                <a:gridCol w="984889"/>
              </a:tblGrid>
              <a:tr h="219297">
                <a:tc row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Kategorije operacija monetarne politike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Vrsta instrumenta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Dospijeće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Učestalost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Postupak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1929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Puštanje likvidnosti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Povlačenje likvidnosti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19297">
                <a:tc gridSpan="6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</a:rPr>
                        <a:t>Operacije na otvorenom tržištu</a:t>
                      </a:r>
                      <a:endParaRPr lang="hr-H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789876"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Redovite operacije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povratne transakcije: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kredit uz financijsko osiguranje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repo posao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valutni ugovori o razmjeni</a:t>
                      </a:r>
                    </a:p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konačne transakcije: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kupnje vrijednosnih papira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kupnje stranih valuta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povratne transakcije: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repo posao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valutni ugovori o razmjeni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oročeni depoziti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dužnički vrijednosni papiri HNB-a</a:t>
                      </a:r>
                    </a:p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konačne transakcije: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prodaje vrijednosnih papira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Life L2" panose="02020602060305020304" pitchFamily="18" charset="-18"/>
                        <a:buChar char="–"/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prodaje stranih valuta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jedan tjedan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tjedno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standardne aukcije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35585"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Operacije fine prilagodbe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nestandar-dizirano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nestandar-dizirano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standardne ili brze aukcije,</a:t>
                      </a:r>
                    </a:p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bilateralni postupci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3034"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Strukturne operacije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19297">
                <a:tc gridSpan="6"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bg1"/>
                          </a:solidFill>
                          <a:effectLst/>
                        </a:rPr>
                        <a:t>Stalno raspoložive mogućnosti</a:t>
                      </a:r>
                      <a:endParaRPr lang="hr-HR" sz="12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57891"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Prekonoćni kredit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povratna transakcija (kredit uz financijsko osiguranje)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prekonoćno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na inicijativu druge ugovorne strane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38594"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Prekonoćni depozit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 algn="ctr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–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8415">
                        <a:spcAft>
                          <a:spcPts val="0"/>
                        </a:spcAft>
                        <a:tabLst>
                          <a:tab pos="3714750" algn="l"/>
                          <a:tab pos="5657850" algn="r"/>
                        </a:tabLst>
                      </a:pPr>
                      <a:r>
                        <a:rPr lang="hr-HR" sz="1200" dirty="0">
                          <a:solidFill>
                            <a:schemeClr val="tx1"/>
                          </a:solidFill>
                          <a:effectLst/>
                        </a:rPr>
                        <a:t>povratna transakcija (oročeni depozit)</a:t>
                      </a:r>
                      <a:endParaRPr lang="hr-HR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022FD6-437E-4E8F-ADA6-359F68185986}" type="slidenum">
              <a:rPr lang="hr-HR" smtClean="0"/>
              <a:pPr>
                <a:defRPr/>
              </a:pPr>
              <a:t>20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0319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5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990600"/>
          </a:xfrm>
        </p:spPr>
        <p:txBody>
          <a:bodyPr/>
          <a:lstStyle/>
          <a:p>
            <a:r>
              <a:rPr lang="hr-HR" altLang="sr-Latn-RS" sz="2400" dirty="0" smtClean="0"/>
              <a:t>Kamatni rizik za dio kućanstava je znatan</a:t>
            </a:r>
          </a:p>
        </p:txBody>
      </p:sp>
      <p:sp>
        <p:nvSpPr>
          <p:cNvPr id="7171" name="Rezervirano mjesto sadržaja 6"/>
          <p:cNvSpPr>
            <a:spLocks noGrp="1"/>
          </p:cNvSpPr>
          <p:nvPr>
            <p:ph sz="half" idx="1"/>
          </p:nvPr>
        </p:nvSpPr>
        <p:spPr>
          <a:xfrm>
            <a:off x="323528" y="4581128"/>
            <a:ext cx="8645847" cy="2046287"/>
          </a:xfrm>
        </p:spPr>
        <p:txBody>
          <a:bodyPr/>
          <a:lstStyle/>
          <a:p>
            <a:r>
              <a:rPr lang="hr-HR" altLang="sr-Latn-RS" sz="1400" dirty="0" smtClean="0"/>
              <a:t>Anketa o kamatnim stopama potvrdila je da se kućanstva uglavnom financiraju uz varijabilnu kamatnu stopu (udio varijabilne stope iznosio je 67% svih kredita kućanstvima na kraju ožujka 2016.).</a:t>
            </a:r>
          </a:p>
          <a:p>
            <a:r>
              <a:rPr lang="hr-HR" altLang="sr-Latn-RS" sz="1400" dirty="0" smtClean="0"/>
              <a:t>To ih uvelike izlaže kamatnom riziku </a:t>
            </a:r>
            <a:r>
              <a:rPr lang="hr-HR" altLang="sr-Latn-RS" sz="1400" b="1" dirty="0" smtClean="0"/>
              <a:t>koji je najizraženiji kod kredita s duljim preostalim rokovima dospijeća</a:t>
            </a:r>
            <a:r>
              <a:rPr lang="hr-HR" altLang="sr-Latn-RS" sz="1400" dirty="0" smtClean="0"/>
              <a:t>:</a:t>
            </a:r>
          </a:p>
          <a:p>
            <a:pPr marL="742950" lvl="2" indent="-342900"/>
            <a:r>
              <a:rPr lang="hr-HR" altLang="sr-Latn-RS" sz="1200" dirty="0" smtClean="0"/>
              <a:t>oko 20% svih kredita kućanstava ima preostalu ročnost dužu od 10 godina</a:t>
            </a:r>
          </a:p>
          <a:p>
            <a:pPr marL="742950" lvl="2" indent="-342900"/>
            <a:r>
              <a:rPr lang="hr-HR" altLang="sr-Latn-RS" sz="1200" dirty="0" smtClean="0"/>
              <a:t>oko 42% svih kredita kućanstava ima preostalu ročnost dužu od 5 godina.</a:t>
            </a:r>
          </a:p>
        </p:txBody>
      </p:sp>
      <p:sp>
        <p:nvSpPr>
          <p:cNvPr id="7172" name="Rezervirano mjesto broja slajd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F2AC52F-44DF-45CD-8628-4589A124C8DD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4337050" y="1457325"/>
            <a:ext cx="4632325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Clr>
                <a:srgbClr val="FF3300"/>
              </a:buClr>
              <a:buSzPct val="80000"/>
              <a:defRPr/>
            </a:pPr>
            <a:r>
              <a:rPr lang="hr-HR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Life L2" panose="02020602060305020304" pitchFamily="18" charset="-18"/>
              </a:rPr>
              <a:t>Porast iznosa mjesečnog anuiteta kredita </a:t>
            </a:r>
            <a:r>
              <a:rPr lang="hr-HR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ife L2" panose="02020602060305020304" pitchFamily="18" charset="-18"/>
              </a:rPr>
              <a:t>u </a:t>
            </a:r>
            <a:r>
              <a:rPr lang="hr-HR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Life L2" panose="02020602060305020304" pitchFamily="18" charset="-18"/>
              </a:rPr>
              <a:t>slučaju porasta kamatnih stopa za jedan postotni </a:t>
            </a:r>
            <a:r>
              <a:rPr lang="hr-HR" sz="1200" b="1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Life L2" panose="02020602060305020304" pitchFamily="18" charset="-18"/>
              </a:rPr>
              <a:t>bod</a:t>
            </a:r>
            <a:endParaRPr lang="hr-HR" sz="1200" b="1" i="1" dirty="0">
              <a:solidFill>
                <a:schemeClr val="tx1">
                  <a:lumMod val="65000"/>
                  <a:lumOff val="35000"/>
                </a:schemeClr>
              </a:solidFill>
              <a:latin typeface="Life L2" panose="02020602060305020304" pitchFamily="18" charset="-18"/>
            </a:endParaRPr>
          </a:p>
        </p:txBody>
      </p:sp>
      <p:pic>
        <p:nvPicPr>
          <p:cNvPr id="7175" name="Slika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576388"/>
            <a:ext cx="3487738" cy="222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249237" y="3829145"/>
            <a:ext cx="33861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Izvor: HNB, Anketa o promjenjivosti kamatnih stopa</a:t>
            </a:r>
            <a:endParaRPr lang="pl-PL" sz="1000" dirty="0">
              <a:latin typeface="Life L2" pitchFamily="18" charset="-18"/>
            </a:endParaRPr>
          </a:p>
        </p:txBody>
      </p:sp>
      <p:sp>
        <p:nvSpPr>
          <p:cNvPr id="17" name="TekstniOkvir 16"/>
          <p:cNvSpPr txBox="1"/>
          <p:nvPr/>
        </p:nvSpPr>
        <p:spPr>
          <a:xfrm>
            <a:off x="265113" y="1476375"/>
            <a:ext cx="2592387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FF3300"/>
              </a:buClr>
              <a:buSzPct val="80000"/>
              <a:defRPr/>
            </a:pPr>
            <a:r>
              <a:rPr lang="hr-HR" sz="12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Life L2" panose="02020602060305020304" pitchFamily="18" charset="-18"/>
              </a:rPr>
              <a:t>Kućanstva (31. ožujka 2016.)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5013" y="1891665"/>
            <a:ext cx="4676398" cy="2553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860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771525"/>
          </a:xfrm>
        </p:spPr>
        <p:txBody>
          <a:bodyPr/>
          <a:lstStyle/>
          <a:p>
            <a:r>
              <a:rPr lang="hr-HR" altLang="sr-Latn-RS" sz="2400" dirty="0" smtClean="0"/>
              <a:t>Stambeni krediti: više od 65% kredita ima preostalo dospijeće duže od 5 godina</a:t>
            </a:r>
          </a:p>
        </p:txBody>
      </p:sp>
      <p:sp>
        <p:nvSpPr>
          <p:cNvPr id="1024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65288"/>
            <a:ext cx="4040188" cy="639762"/>
          </a:xfrm>
        </p:spPr>
        <p:txBody>
          <a:bodyPr/>
          <a:lstStyle/>
          <a:p>
            <a:r>
              <a:rPr lang="hr-HR" altLang="sr-Latn-RS" sz="2000" dirty="0" smtClean="0"/>
              <a:t>Stambeni krediti po preostalom dospijeću, po valuti</a:t>
            </a:r>
          </a:p>
        </p:txBody>
      </p:sp>
      <p:sp>
        <p:nvSpPr>
          <p:cNvPr id="10244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824413" y="1654175"/>
            <a:ext cx="3862387" cy="639763"/>
          </a:xfrm>
        </p:spPr>
        <p:txBody>
          <a:bodyPr/>
          <a:lstStyle/>
          <a:p>
            <a:r>
              <a:rPr lang="hr-HR" altLang="sr-Latn-RS" sz="2000" dirty="0" smtClean="0"/>
              <a:t>Relativni udio po preostalom dospijeću, stambeni krediti</a:t>
            </a:r>
          </a:p>
        </p:txBody>
      </p:sp>
      <p:sp>
        <p:nvSpPr>
          <p:cNvPr id="10245" name="Rezervirano mjesto broja slajda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A56E845-FF6F-4F6D-8B62-2C4C9A10A7F0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827088" y="5800725"/>
            <a:ext cx="2305050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* Stanje 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na </a:t>
            </a: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dan 31. ožujka 2017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.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4932363" y="5821363"/>
            <a:ext cx="2303462" cy="2460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hr-HR" sz="1000" dirty="0" smtClean="0">
                <a:latin typeface="+mn-lt"/>
              </a:rPr>
              <a:t>* 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S</a:t>
            </a: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tanje 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na </a:t>
            </a: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dan 31. ožujka 2017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.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352425" y="6230938"/>
            <a:ext cx="33861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Izvor: HNB</a:t>
            </a:r>
            <a:endParaRPr lang="pl-PL" sz="1000" dirty="0">
              <a:latin typeface="Life L2" pitchFamily="18" charset="-18"/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424113"/>
            <a:ext cx="4089445" cy="3095809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2348880"/>
            <a:ext cx="4156497" cy="3491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03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5"/>
          <p:cNvSpPr>
            <a:spLocks noGrp="1"/>
          </p:cNvSpPr>
          <p:nvPr>
            <p:ph type="title"/>
          </p:nvPr>
        </p:nvSpPr>
        <p:spPr>
          <a:xfrm>
            <a:off x="192088" y="115888"/>
            <a:ext cx="8229600" cy="941387"/>
          </a:xfrm>
        </p:spPr>
        <p:txBody>
          <a:bodyPr/>
          <a:lstStyle/>
          <a:p>
            <a:r>
              <a:rPr lang="hr-HR" altLang="sr-Latn-RS" sz="2400" dirty="0" smtClean="0"/>
              <a:t>Materijalizacija kamatnog rizika smanjila bi raspoloživi dohodak zaduženih kućanstava</a:t>
            </a:r>
          </a:p>
        </p:txBody>
      </p:sp>
      <p:sp>
        <p:nvSpPr>
          <p:cNvPr id="7" name="Rezervirano mjesto teksta 6"/>
          <p:cNvSpPr>
            <a:spLocks noGrp="1"/>
          </p:cNvSpPr>
          <p:nvPr>
            <p:ph type="body" idx="1"/>
          </p:nvPr>
        </p:nvSpPr>
        <p:spPr>
          <a:xfrm>
            <a:off x="323850" y="1628775"/>
            <a:ext cx="4040188" cy="452438"/>
          </a:xfrm>
        </p:spPr>
        <p:txBody>
          <a:bodyPr/>
          <a:lstStyle/>
          <a:p>
            <a:pPr algn="just">
              <a:defRPr/>
            </a:pPr>
            <a:r>
              <a:rPr lang="hr-HR" sz="1200" i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Porast tereta kamata u raspoloživom </a:t>
            </a:r>
            <a:r>
              <a:rPr lang="hr-HR" sz="1200" i="1" kern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dohotku zbog postupnog rasta kamatne stope</a:t>
            </a:r>
            <a:endParaRPr lang="hr-HR" sz="1200" i="1" kern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Rezervirano mjesto teksta 7"/>
          <p:cNvSpPr>
            <a:spLocks noGrp="1"/>
          </p:cNvSpPr>
          <p:nvPr>
            <p:ph type="body" sz="quarter" idx="3"/>
          </p:nvPr>
        </p:nvSpPr>
        <p:spPr>
          <a:xfrm>
            <a:off x="4788024" y="1535113"/>
            <a:ext cx="4041775" cy="546100"/>
          </a:xfrm>
        </p:spPr>
        <p:txBody>
          <a:bodyPr/>
          <a:lstStyle/>
          <a:p>
            <a:pPr algn="just">
              <a:defRPr/>
            </a:pPr>
            <a:r>
              <a:rPr lang="hr-HR" sz="1200" i="1" kern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Očekivani rast agregatnog anuiteta sektora kućanstava zbog rasta </a:t>
            </a:r>
            <a:r>
              <a:rPr lang="hr-HR" sz="1200" i="1" kern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kamatne </a:t>
            </a:r>
            <a:r>
              <a:rPr lang="hr-HR" sz="1200" i="1" kern="12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stope</a:t>
            </a:r>
            <a:endParaRPr lang="hr-HR" sz="1200" i="1" kern="1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223" name="Rezervirano mjesto broja slajd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2698C99-A315-48C7-BC59-0EAA75348893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192088" y="5113338"/>
            <a:ext cx="4572000" cy="133113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defRPr/>
            </a:pPr>
            <a:r>
              <a:rPr lang="hr-HR" sz="1000" i="1" dirty="0">
                <a:latin typeface="Life L2" panose="02020602060305020304" pitchFamily="18" charset="-18"/>
              </a:rPr>
              <a:t>Napomena: Izračun je informativne prirode te pretpostavlja strukturu kredita stanovništva utvrđenu Anketom o promjenjivosti kamatnih stopa (Slika 2</a:t>
            </a:r>
            <a:r>
              <a:rPr lang="hr-HR" sz="1000" i="1" dirty="0" smtClean="0">
                <a:latin typeface="Life L2" panose="02020602060305020304" pitchFamily="18" charset="-18"/>
              </a:rPr>
              <a:t>.): </a:t>
            </a:r>
            <a:r>
              <a:rPr lang="hr-HR" sz="1000" i="1" dirty="0" err="1" smtClean="0">
                <a:latin typeface="Life L2" panose="02020602060305020304" pitchFamily="18" charset="-18"/>
              </a:rPr>
              <a:t>EURIBOR</a:t>
            </a:r>
            <a:r>
              <a:rPr lang="hr-HR" sz="1000" i="1" dirty="0" smtClean="0">
                <a:latin typeface="Life L2" panose="02020602060305020304" pitchFamily="18" charset="-18"/>
              </a:rPr>
              <a:t> </a:t>
            </a:r>
            <a:r>
              <a:rPr lang="hr-HR" sz="1000" i="1" dirty="0">
                <a:latin typeface="Life L2" panose="02020602060305020304" pitchFamily="18" charset="-18"/>
              </a:rPr>
              <a:t>29</a:t>
            </a:r>
            <a:r>
              <a:rPr lang="hr-HR" sz="1000" i="1" dirty="0" smtClean="0">
                <a:latin typeface="Life L2" panose="02020602060305020304" pitchFamily="18" charset="-18"/>
              </a:rPr>
              <a:t>%, </a:t>
            </a:r>
            <a:r>
              <a:rPr lang="hr-HR" sz="1000" i="1" dirty="0" err="1">
                <a:latin typeface="Life L2" panose="02020602060305020304" pitchFamily="18" charset="-18"/>
              </a:rPr>
              <a:t>NRS</a:t>
            </a:r>
            <a:r>
              <a:rPr lang="hr-HR" sz="1000" i="1" dirty="0">
                <a:latin typeface="Life L2" panose="02020602060305020304" pitchFamily="18" charset="-18"/>
              </a:rPr>
              <a:t> 31%, ostalo varijabilno 7% te </a:t>
            </a:r>
            <a:r>
              <a:rPr lang="hr-HR" sz="1000" i="1" dirty="0" smtClean="0">
                <a:latin typeface="Life L2" panose="02020602060305020304" pitchFamily="18" charset="-18"/>
              </a:rPr>
              <a:t>33% </a:t>
            </a:r>
            <a:r>
              <a:rPr lang="hr-HR" sz="1000" i="1" dirty="0">
                <a:latin typeface="Life L2" panose="02020602060305020304" pitchFamily="18" charset="-18"/>
              </a:rPr>
              <a:t>fiksne kamatne stope. Pretpostavljamo </a:t>
            </a:r>
            <a:r>
              <a:rPr lang="hr-HR" sz="1000" i="1" dirty="0" smtClean="0">
                <a:latin typeface="Life L2" panose="02020602060305020304" pitchFamily="18" charset="-18"/>
              </a:rPr>
              <a:t>postupni </a:t>
            </a:r>
            <a:r>
              <a:rPr lang="hr-HR" sz="1000" i="1" dirty="0">
                <a:latin typeface="Life L2" panose="02020602060305020304" pitchFamily="18" charset="-18"/>
              </a:rPr>
              <a:t>rast </a:t>
            </a:r>
            <a:r>
              <a:rPr lang="hr-HR" sz="1000" i="1" dirty="0" err="1" smtClean="0">
                <a:latin typeface="Life L2" panose="02020602060305020304" pitchFamily="18" charset="-18"/>
              </a:rPr>
              <a:t>EURIBOR</a:t>
            </a:r>
            <a:r>
              <a:rPr lang="hr-HR" sz="1000" i="1" dirty="0" smtClean="0">
                <a:latin typeface="Life L2" panose="02020602060305020304" pitchFamily="18" charset="-18"/>
              </a:rPr>
              <a:t>-a za ukupno 2%, a </a:t>
            </a:r>
            <a:r>
              <a:rPr lang="hr-HR" sz="1000" i="1" dirty="0" err="1" smtClean="0">
                <a:latin typeface="Life L2" panose="02020602060305020304" pitchFamily="18" charset="-18"/>
              </a:rPr>
              <a:t>NRS</a:t>
            </a:r>
            <a:r>
              <a:rPr lang="hr-HR" sz="1000" i="1" dirty="0" smtClean="0">
                <a:latin typeface="Life L2" panose="02020602060305020304" pitchFamily="18" charset="-18"/>
              </a:rPr>
              <a:t> u skladu s procjenom dugoročne veze implicitnog NRS3 i </a:t>
            </a:r>
            <a:r>
              <a:rPr lang="hr-HR" sz="1000" i="1" dirty="0" err="1" smtClean="0">
                <a:latin typeface="Life L2" panose="02020602060305020304" pitchFamily="18" charset="-18"/>
              </a:rPr>
              <a:t>EURIBOR</a:t>
            </a:r>
            <a:r>
              <a:rPr lang="hr-HR" sz="1000" i="1" dirty="0" smtClean="0">
                <a:latin typeface="Life L2" panose="02020602060305020304" pitchFamily="18" charset="-18"/>
              </a:rPr>
              <a:t>-a raste za 1,26% u promatranom razdoblju.</a:t>
            </a:r>
          </a:p>
          <a:p>
            <a:pPr algn="just">
              <a:lnSpc>
                <a:spcPct val="115000"/>
              </a:lnSpc>
              <a:defRPr/>
            </a:pP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Izvor</a:t>
            </a: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: </a:t>
            </a: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HNB (izračun HNB-a)</a:t>
            </a:r>
            <a:endParaRPr lang="hr-HR" sz="1000" i="1" dirty="0">
              <a:solidFill>
                <a:schemeClr val="tx1">
                  <a:lumMod val="50000"/>
                  <a:lumOff val="50000"/>
                </a:schemeClr>
              </a:solidFill>
              <a:latin typeface="Life L2" panose="02020602060305020304" pitchFamily="18" charset="-18"/>
            </a:endParaRPr>
          </a:p>
        </p:txBody>
      </p:sp>
      <p:sp>
        <p:nvSpPr>
          <p:cNvPr id="13" name="Pravokutnik 12"/>
          <p:cNvSpPr/>
          <p:nvPr/>
        </p:nvSpPr>
        <p:spPr>
          <a:xfrm>
            <a:off x="4859338" y="5130800"/>
            <a:ext cx="3673475" cy="6232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15000"/>
              </a:lnSpc>
              <a:defRPr/>
            </a:pPr>
            <a:r>
              <a:rPr lang="hr-HR" sz="1000" i="1" dirty="0">
                <a:latin typeface="Life L2" panose="02020602060305020304" pitchFamily="18" charset="-18"/>
              </a:rPr>
              <a:t>Napomena: Izračun je napravljen </a:t>
            </a:r>
            <a:r>
              <a:rPr lang="hr-HR" sz="1000" i="1" dirty="0" smtClean="0">
                <a:latin typeface="Life L2" panose="02020602060305020304" pitchFamily="18" charset="-18"/>
              </a:rPr>
              <a:t>na agregatu kredita promatrajući </a:t>
            </a:r>
            <a:r>
              <a:rPr lang="hr-HR" sz="1000" i="1" dirty="0">
                <a:latin typeface="Life L2" panose="02020602060305020304" pitchFamily="18" charset="-18"/>
              </a:rPr>
              <a:t>preostali ukupni iznos svih kredita kao jedan kredit. </a:t>
            </a:r>
          </a:p>
          <a:p>
            <a:pPr>
              <a:lnSpc>
                <a:spcPct val="115000"/>
              </a:lnSpc>
              <a:defRPr/>
            </a:pP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Izvor: </a:t>
            </a:r>
            <a:r>
              <a:rPr lang="hr-HR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HNB (izračun HNB-a)</a:t>
            </a:r>
            <a:endParaRPr lang="hr-HR" sz="1000" i="1" dirty="0">
              <a:solidFill>
                <a:schemeClr val="tx1">
                  <a:lumMod val="50000"/>
                  <a:lumOff val="50000"/>
                </a:schemeClr>
              </a:solidFill>
              <a:latin typeface="Life L2" panose="02020602060305020304" pitchFamily="18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19" y="2153071"/>
            <a:ext cx="4239735" cy="2932113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9456" y="2303745"/>
            <a:ext cx="4195032" cy="271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411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400" dirty="0" smtClean="0"/>
              <a:t>Zbog pada kamatnih stopa, kamatne stope na novoodobrene kredite u prosjeku </a:t>
            </a:r>
            <a:r>
              <a:rPr lang="hr-HR" altLang="sr-Latn-RS" sz="2400" dirty="0"/>
              <a:t>su niže </a:t>
            </a:r>
            <a:r>
              <a:rPr lang="hr-HR" altLang="sr-Latn-RS" sz="2400" dirty="0" smtClean="0"/>
              <a:t>od onih na postojeće</a:t>
            </a:r>
          </a:p>
        </p:txBody>
      </p:sp>
      <p:sp>
        <p:nvSpPr>
          <p:cNvPr id="11267" name="Rezervirano mjesto teksta 5"/>
          <p:cNvSpPr>
            <a:spLocks noGrp="1"/>
          </p:cNvSpPr>
          <p:nvPr>
            <p:ph type="body" idx="1"/>
          </p:nvPr>
        </p:nvSpPr>
        <p:spPr>
          <a:xfrm>
            <a:off x="604838" y="1535113"/>
            <a:ext cx="4040187" cy="639762"/>
          </a:xfrm>
        </p:spPr>
        <p:txBody>
          <a:bodyPr/>
          <a:lstStyle/>
          <a:p>
            <a:r>
              <a:rPr lang="hr-HR" altLang="sr-Latn-RS" dirty="0" err="1" smtClean="0"/>
              <a:t>EUR</a:t>
            </a:r>
            <a:endParaRPr lang="hr-HR" altLang="sr-Latn-RS" dirty="0" smtClean="0"/>
          </a:p>
        </p:txBody>
      </p:sp>
      <p:sp>
        <p:nvSpPr>
          <p:cNvPr id="11268" name="Rezervirano mjesto teksta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altLang="sr-Latn-RS" smtClean="0"/>
              <a:t>HRK</a:t>
            </a:r>
          </a:p>
        </p:txBody>
      </p:sp>
      <p:sp>
        <p:nvSpPr>
          <p:cNvPr id="11269" name="Rezervirano mjesto broja slajd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9A5AB4F-416D-434E-939C-8D5859954395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537790" y="5127154"/>
            <a:ext cx="33861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hr-HR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Life L2" panose="02020602060305020304" pitchFamily="18" charset="-18"/>
              </a:rPr>
              <a:t>Izvor: HNB</a:t>
            </a:r>
            <a:endParaRPr lang="pl-PL" sz="1000" dirty="0">
              <a:latin typeface="Life L2" pitchFamily="18" charset="-18"/>
            </a:endParaRPr>
          </a:p>
        </p:txBody>
      </p:sp>
      <p:sp>
        <p:nvSpPr>
          <p:cNvPr id="9" name="Rezervirano mjesto sadržaja 6"/>
          <p:cNvSpPr txBox="1">
            <a:spLocks/>
          </p:cNvSpPr>
          <p:nvPr/>
        </p:nvSpPr>
        <p:spPr bwMode="auto">
          <a:xfrm>
            <a:off x="395536" y="5589240"/>
            <a:ext cx="8645847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None/>
              <a:defRPr sz="2400" b="1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None/>
              <a:defRPr sz="2000" b="1">
                <a:solidFill>
                  <a:srgbClr val="4D4D4D"/>
                </a:solidFill>
                <a:latin typeface="+mn-lt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None/>
              <a:defRPr sz="1800" b="1">
                <a:solidFill>
                  <a:srgbClr val="4D4D4D"/>
                </a:solidFill>
                <a:latin typeface="+mn-lt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itchFamily="2" charset="2"/>
              <a:buNone/>
              <a:defRPr sz="1600" b="1">
                <a:solidFill>
                  <a:srgbClr val="4D4D4D"/>
                </a:solidFill>
                <a:latin typeface="+mn-lt"/>
              </a:defRPr>
            </a:lvl9pPr>
          </a:lstStyle>
          <a:p>
            <a:r>
              <a:rPr lang="hr-HR" altLang="sr-Latn-RS" sz="1600" b="0" kern="0" dirty="0" smtClean="0"/>
              <a:t>Razlika kamatnih stopa koja u prosjeku ide u korist novoodobrenih kredita otvara mogućnost refinanciranja kredita bez rasta troška kamata za kredite koji su odobreni prije recentnog pada kamatnih stopa.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2204864"/>
            <a:ext cx="3960440" cy="2903641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4239" y="2348880"/>
            <a:ext cx="4146233" cy="2821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335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50000"/>
              </a:lnSpc>
            </a:pPr>
            <a:r>
              <a:rPr lang="hr-HR" sz="2400" dirty="0" smtClean="0"/>
              <a:t>Informativna lista </a:t>
            </a:r>
            <a:r>
              <a:rPr lang="hr-HR" sz="2400" dirty="0"/>
              <a:t>ponude kredita </a:t>
            </a:r>
            <a:r>
              <a:rPr lang="hr-HR" sz="2400" dirty="0" smtClean="0"/>
              <a:t>potrošačima</a:t>
            </a:r>
            <a:endParaRPr lang="hr-HR" sz="240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63236D-4E49-49D8-B622-6E9075F0655F}" type="slidenum">
              <a:rPr lang="hr-HR" altLang="sr-Latn-RS" smtClean="0"/>
              <a:pPr>
                <a:defRPr/>
              </a:pPr>
              <a:t>7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261704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sz="2400" b="1" dirty="0" smtClean="0">
                <a:solidFill>
                  <a:schemeClr val="tx1"/>
                </a:solidFill>
              </a:rPr>
              <a:t>Informativna lista (1)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64525" cy="4648200"/>
          </a:xfrm>
        </p:spPr>
        <p:txBody>
          <a:bodyPr/>
          <a:lstStyle/>
          <a:p>
            <a:r>
              <a:rPr lang="hr-HR" altLang="en-US" sz="1800" dirty="0" smtClean="0">
                <a:solidFill>
                  <a:schemeClr val="tx1"/>
                </a:solidFill>
              </a:rPr>
              <a:t>Cilj – poboljšati informiranost građana o ponudama kredita</a:t>
            </a:r>
          </a:p>
          <a:p>
            <a:pPr>
              <a:buFont typeface="Wingdings" panose="05000000000000000000" pitchFamily="2" charset="2"/>
              <a:buNone/>
            </a:pPr>
            <a:endParaRPr lang="hr-HR" altLang="en-US" sz="1800" dirty="0" smtClean="0">
              <a:solidFill>
                <a:schemeClr val="tx1"/>
              </a:solidFill>
            </a:endParaRPr>
          </a:p>
          <a:p>
            <a:r>
              <a:rPr lang="hr-HR" altLang="en-US" sz="1800" dirty="0" smtClean="0">
                <a:solidFill>
                  <a:schemeClr val="tx1"/>
                </a:solidFill>
              </a:rPr>
              <a:t>Informativna lista u </a:t>
            </a:r>
            <a:r>
              <a:rPr lang="hr-HR" altLang="en-US" sz="1800" dirty="0" err="1" smtClean="0">
                <a:solidFill>
                  <a:schemeClr val="tx1"/>
                </a:solidFill>
              </a:rPr>
              <a:t>HRK</a:t>
            </a:r>
            <a:r>
              <a:rPr lang="hr-HR" altLang="en-US" sz="1800" dirty="0" smtClean="0">
                <a:solidFill>
                  <a:schemeClr val="tx1"/>
                </a:solidFill>
              </a:rPr>
              <a:t> i s valutnom klauzulom u </a:t>
            </a:r>
            <a:r>
              <a:rPr lang="hr-HR" altLang="en-US" sz="1800" dirty="0" err="1" smtClean="0">
                <a:solidFill>
                  <a:schemeClr val="tx1"/>
                </a:solidFill>
              </a:rPr>
              <a:t>EUR</a:t>
            </a:r>
            <a:r>
              <a:rPr lang="hr-HR" altLang="en-US" sz="1800" dirty="0" smtClean="0">
                <a:solidFill>
                  <a:schemeClr val="tx1"/>
                </a:solidFill>
              </a:rPr>
              <a:t> – </a:t>
            </a:r>
            <a:r>
              <a:rPr lang="hr-HR" altLang="en-US" sz="1600" dirty="0" smtClean="0">
                <a:solidFill>
                  <a:schemeClr val="tx1"/>
                </a:solidFill>
              </a:rPr>
              <a:t>(na temelju podataka dobivenih od kreditnih institucija)</a:t>
            </a:r>
          </a:p>
          <a:p>
            <a:pPr>
              <a:buFont typeface="Wingdings" panose="05000000000000000000" pitchFamily="2" charset="2"/>
              <a:buNone/>
            </a:pPr>
            <a:endParaRPr lang="hr-HR" altLang="en-US" sz="1600" dirty="0" smtClean="0">
              <a:solidFill>
                <a:schemeClr val="tx1"/>
              </a:solidFill>
            </a:endParaRPr>
          </a:p>
          <a:p>
            <a:r>
              <a:rPr lang="hr-HR" altLang="en-US" sz="1800" dirty="0" smtClean="0">
                <a:solidFill>
                  <a:schemeClr val="tx1"/>
                </a:solidFill>
              </a:rPr>
              <a:t>Sadržava osnovne informacije (</a:t>
            </a:r>
            <a:r>
              <a:rPr lang="hr-HR" altLang="en-US" sz="1800" b="1" dirty="0" smtClean="0">
                <a:solidFill>
                  <a:schemeClr val="tx1"/>
                </a:solidFill>
              </a:rPr>
              <a:t>ne sve</a:t>
            </a:r>
            <a:r>
              <a:rPr lang="hr-HR" altLang="en-US" sz="1800" dirty="0" smtClean="0">
                <a:solidFill>
                  <a:schemeClr val="tx1"/>
                </a:solidFill>
              </a:rPr>
              <a:t>) o izabranim vrstama kredita kojima se potrošači najčešće koriste, a to su: </a:t>
            </a:r>
          </a:p>
          <a:p>
            <a:pPr>
              <a:buFont typeface="Wingdings" panose="05000000000000000000" pitchFamily="2" charset="2"/>
              <a:buNone/>
            </a:pPr>
            <a:endParaRPr lang="hr-HR" altLang="en-US" sz="1800" dirty="0" smtClean="0">
              <a:solidFill>
                <a:schemeClr val="tx1"/>
              </a:solidFill>
            </a:endParaRP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gotovinski nenamjenski</a:t>
            </a: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za kupnju motornih vozila</a:t>
            </a: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za obrazovanje</a:t>
            </a: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hipotekarni</a:t>
            </a: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stambeni za kupnju stana/kuće i</a:t>
            </a:r>
          </a:p>
          <a:p>
            <a:pPr lvl="1"/>
            <a:r>
              <a:rPr lang="hr-HR" altLang="en-US" sz="1600" dirty="0" smtClean="0">
                <a:solidFill>
                  <a:schemeClr val="tx1"/>
                </a:solidFill>
              </a:rPr>
              <a:t>stambeni za adaptaciju.</a:t>
            </a:r>
          </a:p>
          <a:p>
            <a:pPr>
              <a:buFont typeface="Wingdings" panose="05000000000000000000" pitchFamily="2" charset="2"/>
              <a:buNone/>
            </a:pPr>
            <a:endParaRPr lang="hr-HR" altLang="en-US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hr-HR" altLang="en-US" sz="2000" dirty="0" smtClean="0">
              <a:solidFill>
                <a:schemeClr val="tx1"/>
              </a:solidFill>
            </a:endParaRPr>
          </a:p>
          <a:p>
            <a:endParaRPr lang="hr-HR" altLang="en-US" sz="2000" dirty="0" smtClean="0"/>
          </a:p>
          <a:p>
            <a:endParaRPr lang="hr-HR" altLang="en-US" sz="2000" dirty="0" smtClean="0"/>
          </a:p>
          <a:p>
            <a:endParaRPr lang="hr-HR" altLang="en-US" sz="2000" dirty="0" smtClean="0"/>
          </a:p>
          <a:p>
            <a:endParaRPr lang="hr-HR" altLang="en-US" sz="2000" dirty="0" smtClean="0"/>
          </a:p>
        </p:txBody>
      </p:sp>
      <p:sp>
        <p:nvSpPr>
          <p:cNvPr id="7172" name="Rezervirano mjesto broja slajd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 sz="2400">
                <a:solidFill>
                  <a:srgbClr val="4D4D4D"/>
                </a:solidFill>
                <a:latin typeface="Life L2" panose="02020602060305020304" pitchFamily="18" charset="-18"/>
              </a:defRPr>
            </a:lvl1pPr>
            <a:lvl2pPr marL="742950" indent="-28575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n"/>
              <a:defRPr sz="2000">
                <a:solidFill>
                  <a:srgbClr val="4D4D4D"/>
                </a:solidFill>
                <a:latin typeface="Life L2" panose="02020602060305020304" pitchFamily="18" charset="-18"/>
              </a:defRPr>
            </a:lvl2pPr>
            <a:lvl3pPr marL="11430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p"/>
              <a:defRPr>
                <a:solidFill>
                  <a:srgbClr val="4D4D4D"/>
                </a:solidFill>
                <a:latin typeface="Life L2" panose="02020602060305020304" pitchFamily="18" charset="-18"/>
              </a:defRPr>
            </a:lvl3pPr>
            <a:lvl4pPr marL="16002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600">
                <a:solidFill>
                  <a:srgbClr val="4D4D4D"/>
                </a:solidFill>
                <a:latin typeface="Life L2" panose="02020602060305020304" pitchFamily="18" charset="-18"/>
              </a:defRPr>
            </a:lvl4pPr>
            <a:lvl5pPr marL="2057400" indent="-228600">
              <a:spcBef>
                <a:spcPct val="20000"/>
              </a:spcBef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SzPct val="80000"/>
              <a:buFont typeface="Wingdings" panose="05000000000000000000" pitchFamily="2" charset="2"/>
              <a:buChar char="§"/>
              <a:defRPr sz="1400">
                <a:solidFill>
                  <a:srgbClr val="4D4D4D"/>
                </a:solidFill>
                <a:latin typeface="Life L2" panose="02020602060305020304" pitchFamily="18" charset="-18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221C40-8CBA-45A2-814B-DD2FDF601F3E}" type="slidenum">
              <a:rPr lang="hr-HR" altLang="sr-Latn-RS" sz="1000" smtClean="0">
                <a:solidFill>
                  <a:schemeClr val="tx1"/>
                </a:solidFill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hr-HR" altLang="sr-Latn-RS" sz="1000" smtClean="0">
              <a:solidFill>
                <a:schemeClr val="tx1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slov 1"/>
          <p:cNvSpPr>
            <a:spLocks noGrp="1"/>
          </p:cNvSpPr>
          <p:nvPr>
            <p:ph type="title"/>
          </p:nvPr>
        </p:nvSpPr>
        <p:spPr>
          <a:xfrm>
            <a:off x="492125" y="381000"/>
            <a:ext cx="8229600" cy="743744"/>
          </a:xfrm>
        </p:spPr>
        <p:txBody>
          <a:bodyPr/>
          <a:lstStyle/>
          <a:p>
            <a:r>
              <a:rPr lang="hr-HR" altLang="sr-Latn-RS" sz="2400" b="1" dirty="0" smtClean="0"/>
              <a:t>Informativna lista (2)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92125" y="1484784"/>
            <a:ext cx="8194675" cy="4997152"/>
          </a:xfrm>
        </p:spPr>
        <p:txBody>
          <a:bodyPr/>
          <a:lstStyle/>
          <a:p>
            <a:pPr>
              <a:defRPr/>
            </a:pPr>
            <a:r>
              <a:rPr lang="hr-HR" sz="1800" dirty="0" smtClean="0">
                <a:solidFill>
                  <a:schemeClr val="tx1"/>
                </a:solidFill>
              </a:rPr>
              <a:t>Informacije po izabranim vrstama kredita</a:t>
            </a:r>
            <a:r>
              <a:rPr lang="hr-HR" sz="1800" dirty="0" smtClean="0"/>
              <a:t>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hr-HR" sz="1800" dirty="0" smtClean="0"/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Najveći iznos (u </a:t>
            </a:r>
            <a:r>
              <a:rPr lang="hr-HR" sz="1600" i="1" dirty="0" err="1" smtClean="0">
                <a:solidFill>
                  <a:schemeClr val="tx1"/>
                </a:solidFill>
              </a:rPr>
              <a:t>HRK</a:t>
            </a:r>
            <a:r>
              <a:rPr lang="hr-HR" sz="1600" i="1" dirty="0" smtClean="0">
                <a:solidFill>
                  <a:schemeClr val="tx1"/>
                </a:solidFill>
              </a:rPr>
              <a:t> i s valutnom klauzulom u </a:t>
            </a:r>
            <a:r>
              <a:rPr lang="hr-HR" sz="1600" i="1" dirty="0" err="1" smtClean="0">
                <a:solidFill>
                  <a:schemeClr val="tx1"/>
                </a:solidFill>
              </a:rPr>
              <a:t>EUR</a:t>
            </a:r>
            <a:r>
              <a:rPr lang="hr-HR" sz="1600" i="1" dirty="0" smtClean="0">
                <a:solidFill>
                  <a:schemeClr val="tx1"/>
                </a:solidFill>
              </a:rPr>
              <a:t>)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Najduži rok (u mjesecima)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Naznaka je li kredit s varijabilnom, fiksnom ili kombiniranim kamatnim stopama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Visina efektivne kamatne stope 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Referentni parametar (varijabilne i kombinirane kamatne stope)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Fiksna marža (varijabilne kamatne stope)</a:t>
            </a:r>
          </a:p>
          <a:p>
            <a:pPr lvl="1">
              <a:defRPr/>
            </a:pPr>
            <a:r>
              <a:rPr lang="hr-HR" sz="1600" i="1" dirty="0" smtClean="0">
                <a:solidFill>
                  <a:schemeClr val="tx1"/>
                </a:solidFill>
              </a:rPr>
              <a:t>Najveća visina naknade za prijevremenu konačnu otplatu kredita (svi krediti – posebno izdvojeno za kredite ugovorene prije i nakon 2010.)</a:t>
            </a:r>
          </a:p>
          <a:p>
            <a:pPr marL="457200" lvl="1" indent="0">
              <a:buFont typeface="Wingdings" panose="05000000000000000000" pitchFamily="2" charset="2"/>
              <a:buNone/>
              <a:defRPr/>
            </a:pPr>
            <a:endParaRPr lang="hr-HR" sz="1600" i="1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hr-HR" sz="1800" dirty="0" smtClean="0">
                <a:solidFill>
                  <a:schemeClr val="tx1"/>
                </a:solidFill>
              </a:rPr>
              <a:t>pomoć u istraživanju aktualnih ponuda i sužavanju izbora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hr-HR" sz="1800" dirty="0" smtClean="0">
                <a:solidFill>
                  <a:schemeClr val="tx1"/>
                </a:solidFill>
              </a:rPr>
              <a:t>omogućena usporedba različitih ponuda izabranih vrsta kredita kod svih kreditnih institucija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hr-HR" sz="1800" dirty="0" smtClean="0">
                <a:solidFill>
                  <a:schemeClr val="tx1"/>
                </a:solidFill>
              </a:rPr>
              <a:t>ima dodatne funkcionalnosti (npr. može se suziti izbor kreditnih institucija i napraviti usporedba uvjeta za pojedinu vrstu kredita kod manjeg broja kreditnih institucija)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endParaRPr lang="en-US" sz="1800" dirty="0"/>
          </a:p>
        </p:txBody>
      </p:sp>
      <p:sp>
        <p:nvSpPr>
          <p:cNvPr id="8196" name="Rezervirano mjesto broja slajd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fld id="{617BA3FF-0943-4155-88D1-C212ADD1CA6D}" type="slidenum">
              <a:rPr lang="hr-HR" altLang="sr-Latn-RS" smtClean="0"/>
              <a:pPr/>
              <a:t>9</a:t>
            </a:fld>
            <a:endParaRPr lang="hr-HR" altLang="sr-Latn-R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Life L2"/>
        <a:ea typeface=""/>
        <a:cs typeface=""/>
      </a:majorFont>
      <a:minorFont>
        <a:latin typeface="Life L2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Prezentacija HNB predložak</Template>
  <TotalTime>3867</TotalTime>
  <Words>1312</Words>
  <Application>Microsoft Office PowerPoint</Application>
  <PresentationFormat>Prikaz na zaslonu (4:3)</PresentationFormat>
  <Paragraphs>175</Paragraphs>
  <Slides>20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6" baseType="lpstr">
      <vt:lpstr>Arial</vt:lpstr>
      <vt:lpstr>Life L2</vt:lpstr>
      <vt:lpstr>Times New Roman</vt:lpstr>
      <vt:lpstr>Verdana</vt:lpstr>
      <vt:lpstr>Wingdings</vt:lpstr>
      <vt:lpstr>Level</vt:lpstr>
      <vt:lpstr>  Kamatni rizik u sektoru kućanstava i mjere HNB-a</vt:lpstr>
      <vt:lpstr>Sadržaj</vt:lpstr>
      <vt:lpstr>Kamatni rizik za dio kućanstava je znatan</vt:lpstr>
      <vt:lpstr>Stambeni krediti: više od 65% kredita ima preostalo dospijeće duže od 5 godina</vt:lpstr>
      <vt:lpstr>Materijalizacija kamatnog rizika smanjila bi raspoloživi dohodak zaduženih kućanstava</vt:lpstr>
      <vt:lpstr>Zbog pada kamatnih stopa, kamatne stope na novoodobrene kredite u prosjeku su niže od onih na postojeće</vt:lpstr>
      <vt:lpstr>PowerPointova prezentacija</vt:lpstr>
      <vt:lpstr>Informativna lista (1)</vt:lpstr>
      <vt:lpstr>Informativna lista (2)</vt:lpstr>
      <vt:lpstr>Informativna lista (3)</vt:lpstr>
      <vt:lpstr>PowerPointova prezentacija</vt:lpstr>
      <vt:lpstr>Sadržaj preporuke</vt:lpstr>
      <vt:lpstr>Potrošači i fiksne kamatne stope</vt:lpstr>
      <vt:lpstr>Banke i fiksne kamatne stope</vt:lpstr>
      <vt:lpstr>PowerPointova prezentacija</vt:lpstr>
      <vt:lpstr>  Promjene u provođenju monetarne politike HNB-a</vt:lpstr>
      <vt:lpstr>Karakteristike skupa prihvatljive imovine (1)</vt:lpstr>
      <vt:lpstr>Karakteristike skupa prihvatljive imovine (2)</vt:lpstr>
      <vt:lpstr>Hvala na pozornosti!</vt:lpstr>
      <vt:lpstr>Pregled operacija monetarne politike HNB-a i njihovih značajki</vt:lpstr>
    </vt:vector>
  </TitlesOfParts>
  <Company>HNB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Ovlasti supervizora HNB-a</dc:title>
  <dc:creator>Romana Sinković</dc:creator>
  <cp:lastModifiedBy>Tomislav Ridzak</cp:lastModifiedBy>
  <cp:revision>274</cp:revision>
  <cp:lastPrinted>2017-09-25T13:39:45Z</cp:lastPrinted>
  <dcterms:created xsi:type="dcterms:W3CDTF">2004-09-16T12:07:32Z</dcterms:created>
  <dcterms:modified xsi:type="dcterms:W3CDTF">2017-09-26T06:55:49Z</dcterms:modified>
</cp:coreProperties>
</file>