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85" r:id="rId2"/>
  </p:sldMasterIdLst>
  <p:notesMasterIdLst>
    <p:notesMasterId r:id="rId24"/>
  </p:notesMasterIdLst>
  <p:handoutMasterIdLst>
    <p:handoutMasterId r:id="rId25"/>
  </p:handoutMasterIdLst>
  <p:sldIdLst>
    <p:sldId id="256" r:id="rId3"/>
    <p:sldId id="321" r:id="rId4"/>
    <p:sldId id="446" r:id="rId5"/>
    <p:sldId id="461" r:id="rId6"/>
    <p:sldId id="465" r:id="rId7"/>
    <p:sldId id="437" r:id="rId8"/>
    <p:sldId id="438" r:id="rId9"/>
    <p:sldId id="449" r:id="rId10"/>
    <p:sldId id="383" r:id="rId11"/>
    <p:sldId id="400" r:id="rId12"/>
    <p:sldId id="386" r:id="rId13"/>
    <p:sldId id="468" r:id="rId14"/>
    <p:sldId id="450" r:id="rId15"/>
    <p:sldId id="452" r:id="rId16"/>
    <p:sldId id="453" r:id="rId17"/>
    <p:sldId id="454" r:id="rId18"/>
    <p:sldId id="455" r:id="rId19"/>
    <p:sldId id="456" r:id="rId20"/>
    <p:sldId id="463" r:id="rId21"/>
    <p:sldId id="466" r:id="rId22"/>
    <p:sldId id="462" r:id="rId23"/>
  </p:sldIdLst>
  <p:sldSz cx="9144000" cy="6858000" type="screen4x3"/>
  <p:notesSz cx="6718300" cy="9855200"/>
  <p:defaultTextStyle>
    <a:defPPr>
      <a:defRPr lang="en-GB"/>
    </a:defPPr>
    <a:lvl1pPr algn="l" rtl="0" fontAlgn="base">
      <a:spcBef>
        <a:spcPct val="0"/>
      </a:spcBef>
      <a:spcAft>
        <a:spcPct val="0"/>
      </a:spcAft>
      <a:defRPr sz="7600" b="1" kern="1200">
        <a:solidFill>
          <a:srgbClr val="FFD624"/>
        </a:solidFill>
        <a:latin typeface="Verdana" pitchFamily="-72" charset="0"/>
        <a:ea typeface="ＭＳ Ｐゴシック" pitchFamily="-72" charset="-128"/>
        <a:cs typeface="ＭＳ Ｐゴシック" pitchFamily="-72" charset="-128"/>
      </a:defRPr>
    </a:lvl1pPr>
    <a:lvl2pPr marL="457200" algn="l" rtl="0" fontAlgn="base">
      <a:spcBef>
        <a:spcPct val="0"/>
      </a:spcBef>
      <a:spcAft>
        <a:spcPct val="0"/>
      </a:spcAft>
      <a:defRPr sz="7600" b="1" kern="1200">
        <a:solidFill>
          <a:srgbClr val="FFD624"/>
        </a:solidFill>
        <a:latin typeface="Verdana" pitchFamily="-72" charset="0"/>
        <a:ea typeface="ＭＳ Ｐゴシック" pitchFamily="-72" charset="-128"/>
        <a:cs typeface="ＭＳ Ｐゴシック" pitchFamily="-72" charset="-128"/>
      </a:defRPr>
    </a:lvl2pPr>
    <a:lvl3pPr marL="914400" algn="l" rtl="0" fontAlgn="base">
      <a:spcBef>
        <a:spcPct val="0"/>
      </a:spcBef>
      <a:spcAft>
        <a:spcPct val="0"/>
      </a:spcAft>
      <a:defRPr sz="7600" b="1" kern="1200">
        <a:solidFill>
          <a:srgbClr val="FFD624"/>
        </a:solidFill>
        <a:latin typeface="Verdana" pitchFamily="-72" charset="0"/>
        <a:ea typeface="ＭＳ Ｐゴシック" pitchFamily="-72" charset="-128"/>
        <a:cs typeface="ＭＳ Ｐゴシック" pitchFamily="-72" charset="-128"/>
      </a:defRPr>
    </a:lvl3pPr>
    <a:lvl4pPr marL="1371600" algn="l" rtl="0" fontAlgn="base">
      <a:spcBef>
        <a:spcPct val="0"/>
      </a:spcBef>
      <a:spcAft>
        <a:spcPct val="0"/>
      </a:spcAft>
      <a:defRPr sz="7600" b="1" kern="1200">
        <a:solidFill>
          <a:srgbClr val="FFD624"/>
        </a:solidFill>
        <a:latin typeface="Verdana" pitchFamily="-72" charset="0"/>
        <a:ea typeface="ＭＳ Ｐゴシック" pitchFamily="-72" charset="-128"/>
        <a:cs typeface="ＭＳ Ｐゴシック" pitchFamily="-72" charset="-128"/>
      </a:defRPr>
    </a:lvl4pPr>
    <a:lvl5pPr marL="1828800" algn="l" rtl="0" fontAlgn="base">
      <a:spcBef>
        <a:spcPct val="0"/>
      </a:spcBef>
      <a:spcAft>
        <a:spcPct val="0"/>
      </a:spcAft>
      <a:defRPr sz="7600" b="1" kern="1200">
        <a:solidFill>
          <a:srgbClr val="FFD624"/>
        </a:solidFill>
        <a:latin typeface="Verdana" pitchFamily="-72" charset="0"/>
        <a:ea typeface="ＭＳ Ｐゴシック" pitchFamily="-72" charset="-128"/>
        <a:cs typeface="ＭＳ Ｐゴシック" pitchFamily="-72" charset="-128"/>
      </a:defRPr>
    </a:lvl5pPr>
    <a:lvl6pPr marL="2286000" algn="l" defTabSz="457200" rtl="0" eaLnBrk="1" latinLnBrk="0" hangingPunct="1">
      <a:defRPr sz="7600" b="1" kern="1200">
        <a:solidFill>
          <a:srgbClr val="FFD624"/>
        </a:solidFill>
        <a:latin typeface="Verdana" pitchFamily="-72" charset="0"/>
        <a:ea typeface="ＭＳ Ｐゴシック" pitchFamily="-72" charset="-128"/>
        <a:cs typeface="ＭＳ Ｐゴシック" pitchFamily="-72" charset="-128"/>
      </a:defRPr>
    </a:lvl6pPr>
    <a:lvl7pPr marL="2743200" algn="l" defTabSz="457200" rtl="0" eaLnBrk="1" latinLnBrk="0" hangingPunct="1">
      <a:defRPr sz="7600" b="1" kern="1200">
        <a:solidFill>
          <a:srgbClr val="FFD624"/>
        </a:solidFill>
        <a:latin typeface="Verdana" pitchFamily="-72" charset="0"/>
        <a:ea typeface="ＭＳ Ｐゴシック" pitchFamily="-72" charset="-128"/>
        <a:cs typeface="ＭＳ Ｐゴシック" pitchFamily="-72" charset="-128"/>
      </a:defRPr>
    </a:lvl7pPr>
    <a:lvl8pPr marL="3200400" algn="l" defTabSz="457200" rtl="0" eaLnBrk="1" latinLnBrk="0" hangingPunct="1">
      <a:defRPr sz="7600" b="1" kern="1200">
        <a:solidFill>
          <a:srgbClr val="FFD624"/>
        </a:solidFill>
        <a:latin typeface="Verdana" pitchFamily="-72" charset="0"/>
        <a:ea typeface="ＭＳ Ｐゴシック" pitchFamily="-72" charset="-128"/>
        <a:cs typeface="ＭＳ Ｐゴシック" pitchFamily="-72" charset="-128"/>
      </a:defRPr>
    </a:lvl8pPr>
    <a:lvl9pPr marL="3657600" algn="l" defTabSz="457200" rtl="0" eaLnBrk="1" latinLnBrk="0" hangingPunct="1">
      <a:defRPr sz="7600" b="1" kern="1200">
        <a:solidFill>
          <a:srgbClr val="FFD624"/>
        </a:solidFill>
        <a:latin typeface="Verdana" pitchFamily="-72" charset="0"/>
        <a:ea typeface="ＭＳ Ｐゴシック" pitchFamily="-72" charset="-128"/>
        <a:cs typeface="ＭＳ Ｐゴシック" pitchFamily="-72"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4">
          <p15:clr>
            <a:srgbClr val="A4A3A4"/>
          </p15:clr>
        </p15:guide>
        <p15:guide id="2" pos="21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FFE05D"/>
    <a:srgbClr val="E09244"/>
    <a:srgbClr val="FFD624"/>
    <a:srgbClr val="3E6FD2"/>
    <a:srgbClr val="2D5EC1"/>
    <a:srgbClr val="009999"/>
    <a:srgbClr val="003399"/>
    <a:srgbClr val="000066"/>
    <a:srgbClr val="59C3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7714" autoAdjust="0"/>
  </p:normalViewPr>
  <p:slideViewPr>
    <p:cSldViewPr snapToGrid="0">
      <p:cViewPr varScale="1">
        <p:scale>
          <a:sx n="87" d="100"/>
          <a:sy n="87" d="100"/>
        </p:scale>
        <p:origin x="111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9504"/>
    </p:cViewPr>
  </p:sorterViewPr>
  <p:notesViewPr>
    <p:cSldViewPr snapToGrid="0">
      <p:cViewPr varScale="1">
        <p:scale>
          <a:sx n="82" d="100"/>
          <a:sy n="82" d="100"/>
        </p:scale>
        <p:origin x="-3972" y="-90"/>
      </p:cViewPr>
      <p:guideLst>
        <p:guide orient="horz" pos="3104"/>
        <p:guide pos="211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net1.cec.eu.int\FISMA\E\E4\03%20-%20BANKING%20UNION%20-%20DGS_EDIS\EDIS\Concept%20paper_%20IA\EDIS%20first%20ideas%20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2"/>
          <c:order val="0"/>
          <c:tx>
            <c:strRef>
              <c:f>Sheet1!$A$5</c:f>
              <c:strCache>
                <c:ptCount val="1"/>
                <c:pt idx="0">
                  <c:v>Participating DGS funds</c:v>
                </c:pt>
              </c:strCache>
            </c:strRef>
          </c:tx>
          <c:spPr>
            <a:solidFill>
              <a:schemeClr val="accent5"/>
            </a:solidFill>
            <a:ln w="28575">
              <a:noFill/>
            </a:ln>
          </c:spPr>
          <c:invertIfNegative val="0"/>
          <c:cat>
            <c:multiLvlStrRef>
              <c:f>Sheet1!$B$2:$I$3</c:f>
              <c:multiLvlStrCache>
                <c:ptCount val="8"/>
                <c:lvl>
                  <c:pt idx="0">
                    <c:v>3 July 2017</c:v>
                  </c:pt>
                  <c:pt idx="1">
                    <c:v>3 July 2018</c:v>
                  </c:pt>
                  <c:pt idx="2">
                    <c:v>3 July 2019</c:v>
                  </c:pt>
                  <c:pt idx="3">
                    <c:v>3 July 2020</c:v>
                  </c:pt>
                  <c:pt idx="4">
                    <c:v>3 July 2021</c:v>
                  </c:pt>
                  <c:pt idx="5">
                    <c:v>3 July 2022</c:v>
                  </c:pt>
                  <c:pt idx="6">
                    <c:v>3 July 2023</c:v>
                  </c:pt>
                  <c:pt idx="7">
                    <c:v>3 July 2024</c:v>
                  </c:pt>
                </c:lvl>
                <c:lvl>
                  <c:pt idx="0">
                    <c:v>1st year
Reinsurance</c:v>
                  </c:pt>
                  <c:pt idx="1">
                    <c:v>2nd year
Reinsurance</c:v>
                  </c:pt>
                  <c:pt idx="2">
                    <c:v>3rd year
Reinsurance</c:v>
                  </c:pt>
                  <c:pt idx="3">
                    <c:v>1st year
Co-insurance</c:v>
                  </c:pt>
                  <c:pt idx="4">
                    <c:v>2nd year
Co-insurance</c:v>
                  </c:pt>
                  <c:pt idx="5">
                    <c:v>3rd year
Co-insurance</c:v>
                  </c:pt>
                  <c:pt idx="6">
                    <c:v>4th year
Co-insurance</c:v>
                  </c:pt>
                  <c:pt idx="7">
                    <c:v>1st year
Full insurance</c:v>
                  </c:pt>
                </c:lvl>
              </c:multiLvlStrCache>
            </c:multiLvlStrRef>
          </c:cat>
          <c:val>
            <c:numRef>
              <c:f>Sheet1!$B$5:$I$5</c:f>
              <c:numCache>
                <c:formatCode>0.00</c:formatCode>
                <c:ptCount val="8"/>
                <c:pt idx="0">
                  <c:v>0.14222222222222222</c:v>
                </c:pt>
                <c:pt idx="1">
                  <c:v>0.21333333333333332</c:v>
                </c:pt>
                <c:pt idx="2">
                  <c:v>0.28444444444444444</c:v>
                </c:pt>
                <c:pt idx="3">
                  <c:v>0.2844444444444445</c:v>
                </c:pt>
                <c:pt idx="4">
                  <c:v>0.25600000000000001</c:v>
                </c:pt>
                <c:pt idx="5">
                  <c:v>0.19911111111111107</c:v>
                </c:pt>
                <c:pt idx="6">
                  <c:v>0.11377777777777776</c:v>
                </c:pt>
                <c:pt idx="7">
                  <c:v>0</c:v>
                </c:pt>
              </c:numCache>
            </c:numRef>
          </c:val>
        </c:ser>
        <c:ser>
          <c:idx val="1"/>
          <c:order val="1"/>
          <c:tx>
            <c:strRef>
              <c:f>Sheet1!$A$4</c:f>
              <c:strCache>
                <c:ptCount val="1"/>
                <c:pt idx="0">
                  <c:v>EDIS funds</c:v>
                </c:pt>
              </c:strCache>
            </c:strRef>
          </c:tx>
          <c:spPr>
            <a:solidFill>
              <a:schemeClr val="tx2"/>
            </a:solidFill>
            <a:ln w="28575">
              <a:noFill/>
            </a:ln>
          </c:spPr>
          <c:invertIfNegative val="0"/>
          <c:cat>
            <c:multiLvlStrRef>
              <c:f>Sheet1!$B$2:$I$3</c:f>
              <c:multiLvlStrCache>
                <c:ptCount val="8"/>
                <c:lvl>
                  <c:pt idx="0">
                    <c:v>3 July 2017</c:v>
                  </c:pt>
                  <c:pt idx="1">
                    <c:v>3 July 2018</c:v>
                  </c:pt>
                  <c:pt idx="2">
                    <c:v>3 July 2019</c:v>
                  </c:pt>
                  <c:pt idx="3">
                    <c:v>3 July 2020</c:v>
                  </c:pt>
                  <c:pt idx="4">
                    <c:v>3 July 2021</c:v>
                  </c:pt>
                  <c:pt idx="5">
                    <c:v>3 July 2022</c:v>
                  </c:pt>
                  <c:pt idx="6">
                    <c:v>3 July 2023</c:v>
                  </c:pt>
                  <c:pt idx="7">
                    <c:v>3 July 2024</c:v>
                  </c:pt>
                </c:lvl>
                <c:lvl>
                  <c:pt idx="0">
                    <c:v>1st year
Reinsurance</c:v>
                  </c:pt>
                  <c:pt idx="1">
                    <c:v>2nd year
Reinsurance</c:v>
                  </c:pt>
                  <c:pt idx="2">
                    <c:v>3rd year
Reinsurance</c:v>
                  </c:pt>
                  <c:pt idx="3">
                    <c:v>1st year
Co-insurance</c:v>
                  </c:pt>
                  <c:pt idx="4">
                    <c:v>2nd year
Co-insurance</c:v>
                  </c:pt>
                  <c:pt idx="5">
                    <c:v>3rd year
Co-insurance</c:v>
                  </c:pt>
                  <c:pt idx="6">
                    <c:v>4th year
Co-insurance</c:v>
                  </c:pt>
                  <c:pt idx="7">
                    <c:v>1st year
Full insurance</c:v>
                  </c:pt>
                </c:lvl>
              </c:multiLvlStrCache>
            </c:multiLvlStrRef>
          </c:cat>
          <c:val>
            <c:numRef>
              <c:f>Sheet1!$B$4:$I$4</c:f>
              <c:numCache>
                <c:formatCode>0.00</c:formatCode>
                <c:ptCount val="8"/>
                <c:pt idx="0">
                  <c:v>3.5555555555555556E-2</c:v>
                </c:pt>
                <c:pt idx="1">
                  <c:v>5.3333333333333337E-2</c:v>
                </c:pt>
                <c:pt idx="2">
                  <c:v>7.1111111111111111E-2</c:v>
                </c:pt>
                <c:pt idx="3">
                  <c:v>0.16</c:v>
                </c:pt>
                <c:pt idx="4">
                  <c:v>0.27733333333333332</c:v>
                </c:pt>
                <c:pt idx="5">
                  <c:v>0.42311111111111116</c:v>
                </c:pt>
                <c:pt idx="6">
                  <c:v>0.59733333333333338</c:v>
                </c:pt>
                <c:pt idx="7">
                  <c:v>0.8</c:v>
                </c:pt>
              </c:numCache>
            </c:numRef>
          </c:val>
        </c:ser>
        <c:dLbls>
          <c:showLegendKey val="0"/>
          <c:showVal val="0"/>
          <c:showCatName val="0"/>
          <c:showSerName val="0"/>
          <c:showPercent val="0"/>
          <c:showBubbleSize val="0"/>
        </c:dLbls>
        <c:gapWidth val="75"/>
        <c:overlap val="100"/>
        <c:axId val="237905760"/>
        <c:axId val="237906656"/>
      </c:barChart>
      <c:catAx>
        <c:axId val="237905760"/>
        <c:scaling>
          <c:orientation val="minMax"/>
        </c:scaling>
        <c:delete val="0"/>
        <c:axPos val="b"/>
        <c:numFmt formatCode="General" sourceLinked="1"/>
        <c:majorTickMark val="out"/>
        <c:minorTickMark val="none"/>
        <c:tickLblPos val="nextTo"/>
        <c:txPr>
          <a:bodyPr/>
          <a:lstStyle/>
          <a:p>
            <a:pPr>
              <a:defRPr>
                <a:latin typeface="Times New Roman" panose="02020603050405020304" pitchFamily="18" charset="0"/>
                <a:cs typeface="Times New Roman" panose="02020603050405020304" pitchFamily="18" charset="0"/>
              </a:defRPr>
            </a:pPr>
            <a:endParaRPr lang="sr-Latn-RS"/>
          </a:p>
        </c:txPr>
        <c:crossAx val="237906656"/>
        <c:crosses val="autoZero"/>
        <c:auto val="1"/>
        <c:lblAlgn val="ctr"/>
        <c:lblOffset val="100"/>
        <c:noMultiLvlLbl val="0"/>
      </c:catAx>
      <c:valAx>
        <c:axId val="237906656"/>
        <c:scaling>
          <c:orientation val="minMax"/>
          <c:max val="0.8"/>
        </c:scaling>
        <c:delete val="0"/>
        <c:axPos val="l"/>
        <c:majorGridlines/>
        <c:title>
          <c:tx>
            <c:rich>
              <a:bodyPr rot="-5400000" vert="horz"/>
              <a:lstStyle/>
              <a:p>
                <a:pPr>
                  <a:defRPr/>
                </a:pPr>
                <a:r>
                  <a:rPr lang="en-GB" sz="1600" b="1">
                    <a:latin typeface="Times New Roman" panose="02020603050405020304" pitchFamily="18" charset="0"/>
                    <a:cs typeface="Times New Roman" panose="02020603050405020304" pitchFamily="18" charset="0"/>
                  </a:rPr>
                  <a:t>% of</a:t>
                </a:r>
                <a:r>
                  <a:rPr lang="en-GB" sz="1600" b="1" baseline="0">
                    <a:latin typeface="Times New Roman" panose="02020603050405020304" pitchFamily="18" charset="0"/>
                    <a:cs typeface="Times New Roman" panose="02020603050405020304" pitchFamily="18" charset="0"/>
                  </a:rPr>
                  <a:t> total c</a:t>
                </a:r>
                <a:r>
                  <a:rPr lang="en-GB" sz="1600" b="1">
                    <a:latin typeface="Times New Roman" panose="02020603050405020304" pitchFamily="18" charset="0"/>
                    <a:cs typeface="Times New Roman" panose="02020603050405020304" pitchFamily="18" charset="0"/>
                  </a:rPr>
                  <a:t>overed deposits</a:t>
                </a:r>
              </a:p>
            </c:rich>
          </c:tx>
          <c:overlay val="0"/>
        </c:title>
        <c:numFmt formatCode="0.00" sourceLinked="1"/>
        <c:majorTickMark val="out"/>
        <c:minorTickMark val="none"/>
        <c:tickLblPos val="nextTo"/>
        <c:txPr>
          <a:bodyPr/>
          <a:lstStyle/>
          <a:p>
            <a:pPr>
              <a:defRPr>
                <a:latin typeface="Times New Roman" panose="02020603050405020304" pitchFamily="18" charset="0"/>
                <a:cs typeface="Times New Roman" panose="02020603050405020304" pitchFamily="18" charset="0"/>
              </a:defRPr>
            </a:pPr>
            <a:endParaRPr lang="sr-Latn-RS"/>
          </a:p>
        </c:txPr>
        <c:crossAx val="237905760"/>
        <c:crosses val="autoZero"/>
        <c:crossBetween val="between"/>
      </c:valAx>
    </c:plotArea>
    <c:legend>
      <c:legendPos val="t"/>
      <c:legendEntry>
        <c:idx val="0"/>
        <c:txPr>
          <a:bodyPr/>
          <a:lstStyle/>
          <a:p>
            <a:pPr>
              <a:defRPr>
                <a:latin typeface="Times New Roman" panose="02020603050405020304" pitchFamily="18" charset="0"/>
                <a:cs typeface="Times New Roman" panose="02020603050405020304" pitchFamily="18" charset="0"/>
              </a:defRPr>
            </a:pPr>
            <a:endParaRPr lang="sr-Latn-RS"/>
          </a:p>
        </c:txPr>
      </c:legendEntry>
      <c:legendEntry>
        <c:idx val="1"/>
        <c:txPr>
          <a:bodyPr/>
          <a:lstStyle/>
          <a:p>
            <a:pPr>
              <a:defRPr>
                <a:latin typeface="Times New Roman" panose="02020603050405020304" pitchFamily="18" charset="0"/>
                <a:cs typeface="Times New Roman" panose="02020603050405020304" pitchFamily="18" charset="0"/>
              </a:defRPr>
            </a:pPr>
            <a:endParaRPr lang="sr-Latn-RS"/>
          </a:p>
        </c:txPr>
      </c:legendEntry>
      <c:overlay val="0"/>
    </c:legend>
    <c:plotVisOnly val="1"/>
    <c:dispBlanksAs val="zero"/>
    <c:showDLblsOverMax val="0"/>
  </c:chart>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2B9DF5-7A7F-4D5E-B697-00AB2A6AAEAD}" type="doc">
      <dgm:prSet loTypeId="urn:microsoft.com/office/officeart/2009/3/layout/StepUpProcess" loCatId="process" qsTypeId="urn:microsoft.com/office/officeart/2005/8/quickstyle/3d2" qsCatId="3D" csTypeId="urn:microsoft.com/office/officeart/2005/8/colors/accent1_2" csCatId="accent1" phldr="1"/>
      <dgm:spPr/>
      <dgm:t>
        <a:bodyPr/>
        <a:lstStyle/>
        <a:p>
          <a:endParaRPr lang="en-GB"/>
        </a:p>
      </dgm:t>
    </dgm:pt>
    <dgm:pt modelId="{DFDC363D-169B-48E4-AF0C-68F2FF0BA792}">
      <dgm:prSet phldrT="[Text]" custT="1"/>
      <dgm:spPr/>
      <dgm:t>
        <a:bodyPr/>
        <a:lstStyle/>
        <a:p>
          <a:pPr>
            <a:lnSpc>
              <a:spcPct val="120000"/>
            </a:lnSpc>
          </a:pPr>
          <a:r>
            <a:rPr lang="en-GB" sz="2400" dirty="0" smtClean="0">
              <a:solidFill>
                <a:srgbClr val="0F5494"/>
              </a:solidFill>
              <a:latin typeface="Cambria" panose="02040503050406030204" pitchFamily="18" charset="0"/>
            </a:rPr>
            <a:t>Phase 1: Re-Insurance</a:t>
          </a:r>
          <a:endParaRPr lang="en-GB" sz="2400" dirty="0">
            <a:solidFill>
              <a:srgbClr val="0F5494"/>
            </a:solidFill>
            <a:latin typeface="Cambria" panose="02040503050406030204" pitchFamily="18" charset="0"/>
          </a:endParaRPr>
        </a:p>
      </dgm:t>
    </dgm:pt>
    <dgm:pt modelId="{5CEA28DF-DE8C-4CEC-99DC-C08DAF0348F0}" type="parTrans" cxnId="{A6C8617E-63CB-4BFB-B5DB-AAB0CE3A1E80}">
      <dgm:prSet/>
      <dgm:spPr/>
      <dgm:t>
        <a:bodyPr/>
        <a:lstStyle/>
        <a:p>
          <a:endParaRPr lang="en-GB"/>
        </a:p>
      </dgm:t>
    </dgm:pt>
    <dgm:pt modelId="{348B9353-273D-412F-A6B4-4E51D1E8D63E}" type="sibTrans" cxnId="{A6C8617E-63CB-4BFB-B5DB-AAB0CE3A1E80}">
      <dgm:prSet/>
      <dgm:spPr/>
      <dgm:t>
        <a:bodyPr/>
        <a:lstStyle/>
        <a:p>
          <a:endParaRPr lang="en-GB"/>
        </a:p>
      </dgm:t>
    </dgm:pt>
    <dgm:pt modelId="{461A4B74-DB82-4DA5-B09F-4CE7FED97A79}">
      <dgm:prSet phldrT="[Text]" custT="1"/>
      <dgm:spPr/>
      <dgm:t>
        <a:bodyPr/>
        <a:lstStyle/>
        <a:p>
          <a:pPr>
            <a:lnSpc>
              <a:spcPct val="120000"/>
            </a:lnSpc>
          </a:pPr>
          <a:r>
            <a:rPr lang="en-GB" sz="2400" dirty="0" smtClean="0">
              <a:solidFill>
                <a:srgbClr val="0F5494"/>
              </a:solidFill>
              <a:latin typeface="Cambria" panose="02040503050406030204" pitchFamily="18" charset="0"/>
            </a:rPr>
            <a:t>Phase 2: Co - Insurance</a:t>
          </a:r>
          <a:endParaRPr lang="en-GB" sz="2400" dirty="0">
            <a:solidFill>
              <a:srgbClr val="0F5494"/>
            </a:solidFill>
            <a:latin typeface="Cambria" panose="02040503050406030204" pitchFamily="18" charset="0"/>
          </a:endParaRPr>
        </a:p>
      </dgm:t>
    </dgm:pt>
    <dgm:pt modelId="{F50F5ACA-10D4-411E-8E24-F66F939DC098}" type="parTrans" cxnId="{D02A263D-4D1F-4FBC-9F0D-71C71539BB08}">
      <dgm:prSet/>
      <dgm:spPr/>
      <dgm:t>
        <a:bodyPr/>
        <a:lstStyle/>
        <a:p>
          <a:endParaRPr lang="en-GB"/>
        </a:p>
      </dgm:t>
    </dgm:pt>
    <dgm:pt modelId="{81EE5CAB-171E-4BC6-BF15-332B67707FDB}" type="sibTrans" cxnId="{D02A263D-4D1F-4FBC-9F0D-71C71539BB08}">
      <dgm:prSet/>
      <dgm:spPr/>
      <dgm:t>
        <a:bodyPr/>
        <a:lstStyle/>
        <a:p>
          <a:endParaRPr lang="en-GB"/>
        </a:p>
      </dgm:t>
    </dgm:pt>
    <dgm:pt modelId="{E445C501-4A48-4BEB-81BA-B645AA6533B0}">
      <dgm:prSet phldrT="[Text]" custT="1"/>
      <dgm:spPr/>
      <dgm:t>
        <a:bodyPr/>
        <a:lstStyle/>
        <a:p>
          <a:pPr>
            <a:lnSpc>
              <a:spcPct val="120000"/>
            </a:lnSpc>
          </a:pPr>
          <a:r>
            <a:rPr lang="en-GB" sz="2400" dirty="0" smtClean="0">
              <a:solidFill>
                <a:srgbClr val="0F5494"/>
              </a:solidFill>
              <a:latin typeface="Cambria" panose="02040503050406030204" pitchFamily="18" charset="0"/>
            </a:rPr>
            <a:t>Phase 3: Full Insurance</a:t>
          </a:r>
          <a:endParaRPr lang="en-GB" sz="2400" dirty="0">
            <a:solidFill>
              <a:srgbClr val="0F5494"/>
            </a:solidFill>
            <a:latin typeface="Cambria" panose="02040503050406030204" pitchFamily="18" charset="0"/>
          </a:endParaRPr>
        </a:p>
      </dgm:t>
    </dgm:pt>
    <dgm:pt modelId="{BAEB9473-48A6-4B86-9BAF-E1FF57F8B8D8}" type="parTrans" cxnId="{F610C67B-5136-44A6-9CCA-A10681579BBC}">
      <dgm:prSet/>
      <dgm:spPr/>
      <dgm:t>
        <a:bodyPr/>
        <a:lstStyle/>
        <a:p>
          <a:endParaRPr lang="en-GB"/>
        </a:p>
      </dgm:t>
    </dgm:pt>
    <dgm:pt modelId="{45818D54-2E5F-4452-B338-05D613551F80}" type="sibTrans" cxnId="{F610C67B-5136-44A6-9CCA-A10681579BBC}">
      <dgm:prSet/>
      <dgm:spPr/>
      <dgm:t>
        <a:bodyPr/>
        <a:lstStyle/>
        <a:p>
          <a:endParaRPr lang="en-GB"/>
        </a:p>
      </dgm:t>
    </dgm:pt>
    <dgm:pt modelId="{15954356-CEE1-4850-8EA8-64C5F62E1248}" type="pres">
      <dgm:prSet presAssocID="{032B9DF5-7A7F-4D5E-B697-00AB2A6AAEAD}" presName="rootnode" presStyleCnt="0">
        <dgm:presLayoutVars>
          <dgm:chMax/>
          <dgm:chPref/>
          <dgm:dir/>
          <dgm:animLvl val="lvl"/>
        </dgm:presLayoutVars>
      </dgm:prSet>
      <dgm:spPr/>
      <dgm:t>
        <a:bodyPr/>
        <a:lstStyle/>
        <a:p>
          <a:endParaRPr lang="en-GB"/>
        </a:p>
      </dgm:t>
    </dgm:pt>
    <dgm:pt modelId="{7A48AB7D-2473-4835-99B7-88F829326DFD}" type="pres">
      <dgm:prSet presAssocID="{DFDC363D-169B-48E4-AF0C-68F2FF0BA792}" presName="composite" presStyleCnt="0"/>
      <dgm:spPr/>
    </dgm:pt>
    <dgm:pt modelId="{FEEBF987-207A-499A-B1C7-506834ECD9C1}" type="pres">
      <dgm:prSet presAssocID="{DFDC363D-169B-48E4-AF0C-68F2FF0BA792}" presName="LShape" presStyleLbl="alignNode1" presStyleIdx="0" presStyleCnt="5"/>
      <dgm:spPr/>
    </dgm:pt>
    <dgm:pt modelId="{7CE97164-12DB-45E2-BE74-DC766DF7B6EB}" type="pres">
      <dgm:prSet presAssocID="{DFDC363D-169B-48E4-AF0C-68F2FF0BA792}" presName="ParentText" presStyleLbl="revTx" presStyleIdx="0" presStyleCnt="3">
        <dgm:presLayoutVars>
          <dgm:chMax val="0"/>
          <dgm:chPref val="0"/>
          <dgm:bulletEnabled val="1"/>
        </dgm:presLayoutVars>
      </dgm:prSet>
      <dgm:spPr/>
      <dgm:t>
        <a:bodyPr/>
        <a:lstStyle/>
        <a:p>
          <a:endParaRPr lang="en-GB"/>
        </a:p>
      </dgm:t>
    </dgm:pt>
    <dgm:pt modelId="{4F464133-9799-44AE-9704-D4FA164F5C14}" type="pres">
      <dgm:prSet presAssocID="{DFDC363D-169B-48E4-AF0C-68F2FF0BA792}" presName="Triangle" presStyleLbl="alignNode1" presStyleIdx="1" presStyleCnt="5"/>
      <dgm:spPr/>
    </dgm:pt>
    <dgm:pt modelId="{5402350D-07FB-4396-BC5C-DE5CA9B26A69}" type="pres">
      <dgm:prSet presAssocID="{348B9353-273D-412F-A6B4-4E51D1E8D63E}" presName="sibTrans" presStyleCnt="0"/>
      <dgm:spPr/>
    </dgm:pt>
    <dgm:pt modelId="{606B70E4-BA5B-4877-9588-43623C1C0863}" type="pres">
      <dgm:prSet presAssocID="{348B9353-273D-412F-A6B4-4E51D1E8D63E}" presName="space" presStyleCnt="0"/>
      <dgm:spPr/>
    </dgm:pt>
    <dgm:pt modelId="{90C4BE3A-6878-4ED7-9808-B7A8ED01E32F}" type="pres">
      <dgm:prSet presAssocID="{461A4B74-DB82-4DA5-B09F-4CE7FED97A79}" presName="composite" presStyleCnt="0"/>
      <dgm:spPr/>
    </dgm:pt>
    <dgm:pt modelId="{E9A3E146-F5F9-4D50-9F89-8EFDD75D7C2B}" type="pres">
      <dgm:prSet presAssocID="{461A4B74-DB82-4DA5-B09F-4CE7FED97A79}" presName="LShape" presStyleLbl="alignNode1" presStyleIdx="2" presStyleCnt="5"/>
      <dgm:spPr/>
    </dgm:pt>
    <dgm:pt modelId="{59FA0A4C-EA92-4DDD-9012-D6FC0CF6B119}" type="pres">
      <dgm:prSet presAssocID="{461A4B74-DB82-4DA5-B09F-4CE7FED97A79}" presName="ParentText" presStyleLbl="revTx" presStyleIdx="1" presStyleCnt="3">
        <dgm:presLayoutVars>
          <dgm:chMax val="0"/>
          <dgm:chPref val="0"/>
          <dgm:bulletEnabled val="1"/>
        </dgm:presLayoutVars>
      </dgm:prSet>
      <dgm:spPr/>
      <dgm:t>
        <a:bodyPr/>
        <a:lstStyle/>
        <a:p>
          <a:endParaRPr lang="en-GB"/>
        </a:p>
      </dgm:t>
    </dgm:pt>
    <dgm:pt modelId="{FB551273-4CF9-4EE4-9F9A-CC28AD9D263B}" type="pres">
      <dgm:prSet presAssocID="{461A4B74-DB82-4DA5-B09F-4CE7FED97A79}" presName="Triangle" presStyleLbl="alignNode1" presStyleIdx="3" presStyleCnt="5"/>
      <dgm:spPr/>
    </dgm:pt>
    <dgm:pt modelId="{4686F369-2CA0-488F-95D5-CC61E676004B}" type="pres">
      <dgm:prSet presAssocID="{81EE5CAB-171E-4BC6-BF15-332B67707FDB}" presName="sibTrans" presStyleCnt="0"/>
      <dgm:spPr/>
    </dgm:pt>
    <dgm:pt modelId="{DE81482B-09A8-48F2-82E0-6C48D5BDEF3D}" type="pres">
      <dgm:prSet presAssocID="{81EE5CAB-171E-4BC6-BF15-332B67707FDB}" presName="space" presStyleCnt="0"/>
      <dgm:spPr/>
    </dgm:pt>
    <dgm:pt modelId="{96882F2F-2207-4741-BF7F-A8C203566B85}" type="pres">
      <dgm:prSet presAssocID="{E445C501-4A48-4BEB-81BA-B645AA6533B0}" presName="composite" presStyleCnt="0"/>
      <dgm:spPr/>
    </dgm:pt>
    <dgm:pt modelId="{ACF7592E-FA27-4E43-B86F-21B2274A0136}" type="pres">
      <dgm:prSet presAssocID="{E445C501-4A48-4BEB-81BA-B645AA6533B0}" presName="LShape" presStyleLbl="alignNode1" presStyleIdx="4" presStyleCnt="5"/>
      <dgm:spPr/>
    </dgm:pt>
    <dgm:pt modelId="{E6E90814-C633-48AD-8EFE-28C6896F3FFC}" type="pres">
      <dgm:prSet presAssocID="{E445C501-4A48-4BEB-81BA-B645AA6533B0}" presName="ParentText" presStyleLbl="revTx" presStyleIdx="2" presStyleCnt="3">
        <dgm:presLayoutVars>
          <dgm:chMax val="0"/>
          <dgm:chPref val="0"/>
          <dgm:bulletEnabled val="1"/>
        </dgm:presLayoutVars>
      </dgm:prSet>
      <dgm:spPr/>
      <dgm:t>
        <a:bodyPr/>
        <a:lstStyle/>
        <a:p>
          <a:endParaRPr lang="en-GB"/>
        </a:p>
      </dgm:t>
    </dgm:pt>
  </dgm:ptLst>
  <dgm:cxnLst>
    <dgm:cxn modelId="{A6C8617E-63CB-4BFB-B5DB-AAB0CE3A1E80}" srcId="{032B9DF5-7A7F-4D5E-B697-00AB2A6AAEAD}" destId="{DFDC363D-169B-48E4-AF0C-68F2FF0BA792}" srcOrd="0" destOrd="0" parTransId="{5CEA28DF-DE8C-4CEC-99DC-C08DAF0348F0}" sibTransId="{348B9353-273D-412F-A6B4-4E51D1E8D63E}"/>
    <dgm:cxn modelId="{A796102C-3AA4-4C52-A3B4-EEBB76BA88CA}" type="presOf" srcId="{E445C501-4A48-4BEB-81BA-B645AA6533B0}" destId="{E6E90814-C633-48AD-8EFE-28C6896F3FFC}" srcOrd="0" destOrd="0" presId="urn:microsoft.com/office/officeart/2009/3/layout/StepUpProcess"/>
    <dgm:cxn modelId="{BCAB8571-BC7F-4D21-8234-986C2F2EC359}" type="presOf" srcId="{DFDC363D-169B-48E4-AF0C-68F2FF0BA792}" destId="{7CE97164-12DB-45E2-BE74-DC766DF7B6EB}" srcOrd="0" destOrd="0" presId="urn:microsoft.com/office/officeart/2009/3/layout/StepUpProcess"/>
    <dgm:cxn modelId="{F610C67B-5136-44A6-9CCA-A10681579BBC}" srcId="{032B9DF5-7A7F-4D5E-B697-00AB2A6AAEAD}" destId="{E445C501-4A48-4BEB-81BA-B645AA6533B0}" srcOrd="2" destOrd="0" parTransId="{BAEB9473-48A6-4B86-9BAF-E1FF57F8B8D8}" sibTransId="{45818D54-2E5F-4452-B338-05D613551F80}"/>
    <dgm:cxn modelId="{522CAA4D-8F8E-4965-94FE-6969A4A99FB4}" type="presOf" srcId="{461A4B74-DB82-4DA5-B09F-4CE7FED97A79}" destId="{59FA0A4C-EA92-4DDD-9012-D6FC0CF6B119}" srcOrd="0" destOrd="0" presId="urn:microsoft.com/office/officeart/2009/3/layout/StepUpProcess"/>
    <dgm:cxn modelId="{D02A263D-4D1F-4FBC-9F0D-71C71539BB08}" srcId="{032B9DF5-7A7F-4D5E-B697-00AB2A6AAEAD}" destId="{461A4B74-DB82-4DA5-B09F-4CE7FED97A79}" srcOrd="1" destOrd="0" parTransId="{F50F5ACA-10D4-411E-8E24-F66F939DC098}" sibTransId="{81EE5CAB-171E-4BC6-BF15-332B67707FDB}"/>
    <dgm:cxn modelId="{191196AA-FEB1-4619-B15D-A7DDF165E7FB}" type="presOf" srcId="{032B9DF5-7A7F-4D5E-B697-00AB2A6AAEAD}" destId="{15954356-CEE1-4850-8EA8-64C5F62E1248}" srcOrd="0" destOrd="0" presId="urn:microsoft.com/office/officeart/2009/3/layout/StepUpProcess"/>
    <dgm:cxn modelId="{89471EEF-C7EC-4ECE-8503-757AA76215A6}" type="presParOf" srcId="{15954356-CEE1-4850-8EA8-64C5F62E1248}" destId="{7A48AB7D-2473-4835-99B7-88F829326DFD}" srcOrd="0" destOrd="0" presId="urn:microsoft.com/office/officeart/2009/3/layout/StepUpProcess"/>
    <dgm:cxn modelId="{10BB600F-A591-4F57-B36D-F2B0C678709F}" type="presParOf" srcId="{7A48AB7D-2473-4835-99B7-88F829326DFD}" destId="{FEEBF987-207A-499A-B1C7-506834ECD9C1}" srcOrd="0" destOrd="0" presId="urn:microsoft.com/office/officeart/2009/3/layout/StepUpProcess"/>
    <dgm:cxn modelId="{8CED48A6-CD89-4245-A7D7-FBB05625A59E}" type="presParOf" srcId="{7A48AB7D-2473-4835-99B7-88F829326DFD}" destId="{7CE97164-12DB-45E2-BE74-DC766DF7B6EB}" srcOrd="1" destOrd="0" presId="urn:microsoft.com/office/officeart/2009/3/layout/StepUpProcess"/>
    <dgm:cxn modelId="{01F4E860-502C-47E1-B87A-28D3A3ECB856}" type="presParOf" srcId="{7A48AB7D-2473-4835-99B7-88F829326DFD}" destId="{4F464133-9799-44AE-9704-D4FA164F5C14}" srcOrd="2" destOrd="0" presId="urn:microsoft.com/office/officeart/2009/3/layout/StepUpProcess"/>
    <dgm:cxn modelId="{6516E4B8-42F9-4BFC-B3C4-C09E4667B023}" type="presParOf" srcId="{15954356-CEE1-4850-8EA8-64C5F62E1248}" destId="{5402350D-07FB-4396-BC5C-DE5CA9B26A69}" srcOrd="1" destOrd="0" presId="urn:microsoft.com/office/officeart/2009/3/layout/StepUpProcess"/>
    <dgm:cxn modelId="{09C41256-E7BC-4A36-B232-65205D410C09}" type="presParOf" srcId="{5402350D-07FB-4396-BC5C-DE5CA9B26A69}" destId="{606B70E4-BA5B-4877-9588-43623C1C0863}" srcOrd="0" destOrd="0" presId="urn:microsoft.com/office/officeart/2009/3/layout/StepUpProcess"/>
    <dgm:cxn modelId="{5B5D7908-677E-4DED-BAD1-C555A2D7BEEC}" type="presParOf" srcId="{15954356-CEE1-4850-8EA8-64C5F62E1248}" destId="{90C4BE3A-6878-4ED7-9808-B7A8ED01E32F}" srcOrd="2" destOrd="0" presId="urn:microsoft.com/office/officeart/2009/3/layout/StepUpProcess"/>
    <dgm:cxn modelId="{94C8F068-61D1-4CE9-9D13-3418D0F27C4B}" type="presParOf" srcId="{90C4BE3A-6878-4ED7-9808-B7A8ED01E32F}" destId="{E9A3E146-F5F9-4D50-9F89-8EFDD75D7C2B}" srcOrd="0" destOrd="0" presId="urn:microsoft.com/office/officeart/2009/3/layout/StepUpProcess"/>
    <dgm:cxn modelId="{4C3AE1B1-BF2B-46EF-8BD5-B5E0B7EA5611}" type="presParOf" srcId="{90C4BE3A-6878-4ED7-9808-B7A8ED01E32F}" destId="{59FA0A4C-EA92-4DDD-9012-D6FC0CF6B119}" srcOrd="1" destOrd="0" presId="urn:microsoft.com/office/officeart/2009/3/layout/StepUpProcess"/>
    <dgm:cxn modelId="{81564BF4-EB1F-4EF3-9D1C-972C35788FFC}" type="presParOf" srcId="{90C4BE3A-6878-4ED7-9808-B7A8ED01E32F}" destId="{FB551273-4CF9-4EE4-9F9A-CC28AD9D263B}" srcOrd="2" destOrd="0" presId="urn:microsoft.com/office/officeart/2009/3/layout/StepUpProcess"/>
    <dgm:cxn modelId="{6396E26C-FDB5-496E-901D-65D19A0C4380}" type="presParOf" srcId="{15954356-CEE1-4850-8EA8-64C5F62E1248}" destId="{4686F369-2CA0-488F-95D5-CC61E676004B}" srcOrd="3" destOrd="0" presId="urn:microsoft.com/office/officeart/2009/3/layout/StepUpProcess"/>
    <dgm:cxn modelId="{4903306D-5A5D-422E-A924-FFECF00424BB}" type="presParOf" srcId="{4686F369-2CA0-488F-95D5-CC61E676004B}" destId="{DE81482B-09A8-48F2-82E0-6C48D5BDEF3D}" srcOrd="0" destOrd="0" presId="urn:microsoft.com/office/officeart/2009/3/layout/StepUpProcess"/>
    <dgm:cxn modelId="{DBA55AB9-8E7D-48BF-9BAC-5AC7F3279C18}" type="presParOf" srcId="{15954356-CEE1-4850-8EA8-64C5F62E1248}" destId="{96882F2F-2207-4741-BF7F-A8C203566B85}" srcOrd="4" destOrd="0" presId="urn:microsoft.com/office/officeart/2009/3/layout/StepUpProcess"/>
    <dgm:cxn modelId="{7C4D5397-F8DF-4926-A95C-F1C4A22CE93A}" type="presParOf" srcId="{96882F2F-2207-4741-BF7F-A8C203566B85}" destId="{ACF7592E-FA27-4E43-B86F-21B2274A0136}" srcOrd="0" destOrd="0" presId="urn:microsoft.com/office/officeart/2009/3/layout/StepUpProcess"/>
    <dgm:cxn modelId="{1BB629A0-9565-47CF-94E9-ECC5CD6F98D5}" type="presParOf" srcId="{96882F2F-2207-4741-BF7F-A8C203566B85}" destId="{E6E90814-C633-48AD-8EFE-28C6896F3FFC}"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BA0FEF-8053-42DA-BC86-08DE64CEA4CD}"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GB"/>
        </a:p>
      </dgm:t>
    </dgm:pt>
    <dgm:pt modelId="{67D03C34-886C-4965-8485-6A7A038D6F9F}">
      <dgm:prSet phldrT="[Text]" custT="1"/>
      <dgm:spPr/>
      <dgm:t>
        <a:bodyPr/>
        <a:lstStyle/>
        <a:p>
          <a:r>
            <a:rPr lang="en-GB" sz="1800" dirty="0" smtClean="0"/>
            <a:t>Implementing Directives</a:t>
          </a:r>
        </a:p>
        <a:p>
          <a:r>
            <a:rPr lang="en-GB" sz="1400" dirty="0" smtClean="0"/>
            <a:t>- BRRD</a:t>
          </a:r>
        </a:p>
        <a:p>
          <a:r>
            <a:rPr lang="en-GB" sz="1400" dirty="0" smtClean="0"/>
            <a:t>- DGSD</a:t>
          </a:r>
          <a:endParaRPr lang="en-GB" sz="1400" dirty="0"/>
        </a:p>
      </dgm:t>
    </dgm:pt>
    <dgm:pt modelId="{4106810A-5BCC-498A-85DC-C57376DF1FF8}" type="parTrans" cxnId="{39E59788-BAFC-4F35-B471-DF5002A54D31}">
      <dgm:prSet/>
      <dgm:spPr/>
      <dgm:t>
        <a:bodyPr/>
        <a:lstStyle/>
        <a:p>
          <a:endParaRPr lang="en-GB"/>
        </a:p>
      </dgm:t>
    </dgm:pt>
    <dgm:pt modelId="{6CAA7F4D-A8E9-4571-ADCE-1C9ADBB329D8}" type="sibTrans" cxnId="{39E59788-BAFC-4F35-B471-DF5002A54D31}">
      <dgm:prSet/>
      <dgm:spPr/>
      <dgm:t>
        <a:bodyPr/>
        <a:lstStyle/>
        <a:p>
          <a:endParaRPr lang="en-GB"/>
        </a:p>
      </dgm:t>
    </dgm:pt>
    <dgm:pt modelId="{72B73648-EDC9-4E79-BFEF-7F5162C95AFC}">
      <dgm:prSet phldrT="[Text]" custT="1"/>
      <dgm:spPr/>
      <dgm:t>
        <a:bodyPr/>
        <a:lstStyle/>
        <a:p>
          <a:r>
            <a:rPr lang="en-GB" sz="1800" dirty="0" smtClean="0"/>
            <a:t>Reducing National Options </a:t>
          </a:r>
          <a:r>
            <a:rPr lang="en-GB" sz="1800" smtClean="0"/>
            <a:t>and Discretions</a:t>
          </a:r>
        </a:p>
        <a:p>
          <a:r>
            <a:rPr lang="en-GB" sz="1400" smtClean="0"/>
            <a:t>- Large exposure exemptions</a:t>
          </a:r>
        </a:p>
        <a:p>
          <a:r>
            <a:rPr lang="en-GB" sz="1400" smtClean="0"/>
            <a:t>- </a:t>
          </a:r>
          <a:r>
            <a:rPr lang="en-GB" sz="1400" dirty="0" smtClean="0"/>
            <a:t>Stronger role for ECB/SSM in the application of macro-prudential tools</a:t>
          </a:r>
          <a:endParaRPr lang="en-GB" sz="1400" dirty="0"/>
        </a:p>
      </dgm:t>
    </dgm:pt>
    <dgm:pt modelId="{BD8ACBF2-8129-43EE-8146-24CA44F13439}" type="parTrans" cxnId="{DEF775DE-5976-4144-919B-8B8F36D6A92D}">
      <dgm:prSet/>
      <dgm:spPr/>
      <dgm:t>
        <a:bodyPr/>
        <a:lstStyle/>
        <a:p>
          <a:endParaRPr lang="en-GB"/>
        </a:p>
      </dgm:t>
    </dgm:pt>
    <dgm:pt modelId="{1DB36320-8D12-42B7-845E-A18AA2150A0C}" type="sibTrans" cxnId="{DEF775DE-5976-4144-919B-8B8F36D6A92D}">
      <dgm:prSet/>
      <dgm:spPr/>
      <dgm:t>
        <a:bodyPr/>
        <a:lstStyle/>
        <a:p>
          <a:endParaRPr lang="en-GB"/>
        </a:p>
      </dgm:t>
    </dgm:pt>
    <dgm:pt modelId="{7D5E194A-FDFA-4D3D-95A2-3C355DB004E1}">
      <dgm:prSet phldrT="[Text]" custT="1"/>
      <dgm:spPr/>
      <dgm:t>
        <a:bodyPr/>
        <a:lstStyle/>
        <a:p>
          <a:r>
            <a:rPr lang="en-GB" sz="1800" dirty="0" smtClean="0"/>
            <a:t>SRB becomes operational</a:t>
          </a:r>
        </a:p>
        <a:p>
          <a:r>
            <a:rPr lang="en-GB" sz="1900" dirty="0" smtClean="0"/>
            <a:t>- </a:t>
          </a:r>
          <a:r>
            <a:rPr lang="en-GB" sz="1400" dirty="0" smtClean="0"/>
            <a:t>Preparation of resolution plans</a:t>
          </a:r>
        </a:p>
        <a:p>
          <a:r>
            <a:rPr lang="en-GB" sz="1400" dirty="0" smtClean="0"/>
            <a:t>- SRF is established</a:t>
          </a:r>
          <a:endParaRPr lang="en-GB" sz="1400" dirty="0"/>
        </a:p>
      </dgm:t>
    </dgm:pt>
    <dgm:pt modelId="{2CFCD6DC-F619-45F4-B19D-853E2C08AA85}" type="parTrans" cxnId="{BD288BB9-2743-4843-ADEB-DC344ED54041}">
      <dgm:prSet/>
      <dgm:spPr/>
      <dgm:t>
        <a:bodyPr/>
        <a:lstStyle/>
        <a:p>
          <a:endParaRPr lang="en-GB"/>
        </a:p>
      </dgm:t>
    </dgm:pt>
    <dgm:pt modelId="{358F17DF-9C63-4DD9-82EE-CF6DFF86FE1B}" type="sibTrans" cxnId="{BD288BB9-2743-4843-ADEB-DC344ED54041}">
      <dgm:prSet/>
      <dgm:spPr/>
      <dgm:t>
        <a:bodyPr/>
        <a:lstStyle/>
        <a:p>
          <a:endParaRPr lang="en-GB"/>
        </a:p>
      </dgm:t>
    </dgm:pt>
    <dgm:pt modelId="{A8D79319-2A22-4662-B440-170A1CAE6D1C}">
      <dgm:prSet custT="1"/>
      <dgm:spPr/>
      <dgm:t>
        <a:bodyPr anchor="ctr"/>
        <a:lstStyle/>
        <a:p>
          <a:r>
            <a:rPr lang="en-GB" sz="1800" dirty="0" smtClean="0"/>
            <a:t>Deposit Guarantee Schemes</a:t>
          </a:r>
        </a:p>
        <a:p>
          <a:r>
            <a:rPr lang="en-GB" sz="1400" dirty="0" smtClean="0"/>
            <a:t>- Harmonized Funding levels,</a:t>
          </a:r>
        </a:p>
        <a:p>
          <a:r>
            <a:rPr lang="en-GB" sz="1400" dirty="0" smtClean="0"/>
            <a:t>- Harmonized repayment periods </a:t>
          </a:r>
          <a:endParaRPr lang="en-GB" sz="1400" dirty="0"/>
        </a:p>
      </dgm:t>
    </dgm:pt>
    <dgm:pt modelId="{037F0680-670C-48A2-B73A-A463B224F702}" type="parTrans" cxnId="{DEB5063A-F129-4E7D-8628-3942584544F4}">
      <dgm:prSet/>
      <dgm:spPr/>
      <dgm:t>
        <a:bodyPr/>
        <a:lstStyle/>
        <a:p>
          <a:endParaRPr lang="en-GB"/>
        </a:p>
      </dgm:t>
    </dgm:pt>
    <dgm:pt modelId="{50234E0D-D48D-4184-9D38-630E15120BF4}" type="sibTrans" cxnId="{DEB5063A-F129-4E7D-8628-3942584544F4}">
      <dgm:prSet/>
      <dgm:spPr/>
      <dgm:t>
        <a:bodyPr/>
        <a:lstStyle/>
        <a:p>
          <a:endParaRPr lang="en-GB"/>
        </a:p>
      </dgm:t>
    </dgm:pt>
    <dgm:pt modelId="{7D243C58-7BE8-4BA7-AC46-919AE765D077}">
      <dgm:prSet custT="1"/>
      <dgm:spPr/>
      <dgm:t>
        <a:bodyPr/>
        <a:lstStyle/>
        <a:p>
          <a:r>
            <a:rPr lang="en-GB" sz="1800" dirty="0" smtClean="0"/>
            <a:t>Targeted prudential measures</a:t>
          </a:r>
        </a:p>
        <a:p>
          <a:r>
            <a:rPr lang="en-GB" sz="1400" dirty="0" smtClean="0"/>
            <a:t>- Limit to leverage</a:t>
          </a:r>
        </a:p>
        <a:p>
          <a:r>
            <a:rPr lang="en-GB" sz="1400" dirty="0" smtClean="0"/>
            <a:t>- Stable bank funding,</a:t>
          </a:r>
        </a:p>
        <a:p>
          <a:r>
            <a:rPr lang="en-GB" sz="1800" dirty="0" smtClean="0"/>
            <a:t>- </a:t>
          </a:r>
          <a:r>
            <a:rPr lang="en-GB" sz="1400" dirty="0" smtClean="0"/>
            <a:t>Comparability of risk weights </a:t>
          </a:r>
          <a:endParaRPr lang="en-GB" sz="1400" dirty="0"/>
        </a:p>
      </dgm:t>
    </dgm:pt>
    <dgm:pt modelId="{73DC2BA1-B041-46F2-8C69-FF62D0B53056}" type="parTrans" cxnId="{32EF91E9-4AA9-4D4A-BE9B-7E6DD284CEE4}">
      <dgm:prSet/>
      <dgm:spPr/>
      <dgm:t>
        <a:bodyPr/>
        <a:lstStyle/>
        <a:p>
          <a:endParaRPr lang="en-GB"/>
        </a:p>
      </dgm:t>
    </dgm:pt>
    <dgm:pt modelId="{502DE367-D087-4B9E-A34D-6FF75B3C5D70}" type="sibTrans" cxnId="{32EF91E9-4AA9-4D4A-BE9B-7E6DD284CEE4}">
      <dgm:prSet/>
      <dgm:spPr/>
      <dgm:t>
        <a:bodyPr/>
        <a:lstStyle/>
        <a:p>
          <a:endParaRPr lang="en-GB"/>
        </a:p>
      </dgm:t>
    </dgm:pt>
    <dgm:pt modelId="{C80F839B-838F-4D51-A336-6845300681EA}" type="pres">
      <dgm:prSet presAssocID="{AABA0FEF-8053-42DA-BC86-08DE64CEA4CD}" presName="Name0" presStyleCnt="0">
        <dgm:presLayoutVars>
          <dgm:dir/>
          <dgm:resizeHandles val="exact"/>
        </dgm:presLayoutVars>
      </dgm:prSet>
      <dgm:spPr/>
      <dgm:t>
        <a:bodyPr/>
        <a:lstStyle/>
        <a:p>
          <a:endParaRPr lang="en-GB"/>
        </a:p>
      </dgm:t>
    </dgm:pt>
    <dgm:pt modelId="{584CB4C9-C4F4-4183-9A1E-C24991F986BD}" type="pres">
      <dgm:prSet presAssocID="{67D03C34-886C-4965-8485-6A7A038D6F9F}" presName="node" presStyleLbl="node1" presStyleIdx="0" presStyleCnt="5">
        <dgm:presLayoutVars>
          <dgm:bulletEnabled val="1"/>
        </dgm:presLayoutVars>
      </dgm:prSet>
      <dgm:spPr/>
      <dgm:t>
        <a:bodyPr/>
        <a:lstStyle/>
        <a:p>
          <a:endParaRPr lang="en-GB"/>
        </a:p>
      </dgm:t>
    </dgm:pt>
    <dgm:pt modelId="{7093017C-318F-4494-9D45-6E7B849A4BD4}" type="pres">
      <dgm:prSet presAssocID="{6CAA7F4D-A8E9-4571-ADCE-1C9ADBB329D8}" presName="sibTrans" presStyleCnt="0"/>
      <dgm:spPr/>
    </dgm:pt>
    <dgm:pt modelId="{ED6B78E4-7280-41C8-BF6F-67316F236BE3}" type="pres">
      <dgm:prSet presAssocID="{72B73648-EDC9-4E79-BFEF-7F5162C95AFC}" presName="node" presStyleLbl="node1" presStyleIdx="1" presStyleCnt="5">
        <dgm:presLayoutVars>
          <dgm:bulletEnabled val="1"/>
        </dgm:presLayoutVars>
      </dgm:prSet>
      <dgm:spPr/>
      <dgm:t>
        <a:bodyPr/>
        <a:lstStyle/>
        <a:p>
          <a:endParaRPr lang="en-GB"/>
        </a:p>
      </dgm:t>
    </dgm:pt>
    <dgm:pt modelId="{D5225D0B-3E9B-4B88-B647-3CC5382B139C}" type="pres">
      <dgm:prSet presAssocID="{1DB36320-8D12-42B7-845E-A18AA2150A0C}" presName="sibTrans" presStyleCnt="0"/>
      <dgm:spPr/>
    </dgm:pt>
    <dgm:pt modelId="{007C5DE8-3E3F-4009-8B3A-A264609C1ECB}" type="pres">
      <dgm:prSet presAssocID="{7D5E194A-FDFA-4D3D-95A2-3C355DB004E1}" presName="node" presStyleLbl="node1" presStyleIdx="2" presStyleCnt="5">
        <dgm:presLayoutVars>
          <dgm:bulletEnabled val="1"/>
        </dgm:presLayoutVars>
      </dgm:prSet>
      <dgm:spPr/>
      <dgm:t>
        <a:bodyPr/>
        <a:lstStyle/>
        <a:p>
          <a:endParaRPr lang="en-GB"/>
        </a:p>
      </dgm:t>
    </dgm:pt>
    <dgm:pt modelId="{F21E4AE3-63F6-4F90-B36D-F48C496F3B81}" type="pres">
      <dgm:prSet presAssocID="{358F17DF-9C63-4DD9-82EE-CF6DFF86FE1B}" presName="sibTrans" presStyleCnt="0"/>
      <dgm:spPr/>
    </dgm:pt>
    <dgm:pt modelId="{32ED4F9B-B95F-4EC3-B95E-21FEDB9C5716}" type="pres">
      <dgm:prSet presAssocID="{A8D79319-2A22-4662-B440-170A1CAE6D1C}" presName="node" presStyleLbl="node1" presStyleIdx="3" presStyleCnt="5">
        <dgm:presLayoutVars>
          <dgm:bulletEnabled val="1"/>
        </dgm:presLayoutVars>
      </dgm:prSet>
      <dgm:spPr/>
      <dgm:t>
        <a:bodyPr/>
        <a:lstStyle/>
        <a:p>
          <a:endParaRPr lang="en-GB"/>
        </a:p>
      </dgm:t>
    </dgm:pt>
    <dgm:pt modelId="{1D2EC702-E1F9-4C1B-BB45-F29F1A29EA8D}" type="pres">
      <dgm:prSet presAssocID="{50234E0D-D48D-4184-9D38-630E15120BF4}" presName="sibTrans" presStyleCnt="0"/>
      <dgm:spPr/>
    </dgm:pt>
    <dgm:pt modelId="{BDE1F33C-D7E6-41F7-ABE6-2886375B840B}" type="pres">
      <dgm:prSet presAssocID="{7D243C58-7BE8-4BA7-AC46-919AE765D077}" presName="node" presStyleLbl="node1" presStyleIdx="4" presStyleCnt="5">
        <dgm:presLayoutVars>
          <dgm:bulletEnabled val="1"/>
        </dgm:presLayoutVars>
      </dgm:prSet>
      <dgm:spPr/>
      <dgm:t>
        <a:bodyPr/>
        <a:lstStyle/>
        <a:p>
          <a:endParaRPr lang="en-GB"/>
        </a:p>
      </dgm:t>
    </dgm:pt>
  </dgm:ptLst>
  <dgm:cxnLst>
    <dgm:cxn modelId="{CDF9CE45-78E7-4A36-B8DE-7DC8D66F4F08}" type="presOf" srcId="{67D03C34-886C-4965-8485-6A7A038D6F9F}" destId="{584CB4C9-C4F4-4183-9A1E-C24991F986BD}" srcOrd="0" destOrd="0" presId="urn:microsoft.com/office/officeart/2005/8/layout/hList6"/>
    <dgm:cxn modelId="{BD288BB9-2743-4843-ADEB-DC344ED54041}" srcId="{AABA0FEF-8053-42DA-BC86-08DE64CEA4CD}" destId="{7D5E194A-FDFA-4D3D-95A2-3C355DB004E1}" srcOrd="2" destOrd="0" parTransId="{2CFCD6DC-F619-45F4-B19D-853E2C08AA85}" sibTransId="{358F17DF-9C63-4DD9-82EE-CF6DFF86FE1B}"/>
    <dgm:cxn modelId="{DEF775DE-5976-4144-919B-8B8F36D6A92D}" srcId="{AABA0FEF-8053-42DA-BC86-08DE64CEA4CD}" destId="{72B73648-EDC9-4E79-BFEF-7F5162C95AFC}" srcOrd="1" destOrd="0" parTransId="{BD8ACBF2-8129-43EE-8146-24CA44F13439}" sibTransId="{1DB36320-8D12-42B7-845E-A18AA2150A0C}"/>
    <dgm:cxn modelId="{DF2A0FCA-435F-4CFB-9E11-7B93F0472905}" type="presOf" srcId="{AABA0FEF-8053-42DA-BC86-08DE64CEA4CD}" destId="{C80F839B-838F-4D51-A336-6845300681EA}" srcOrd="0" destOrd="0" presId="urn:microsoft.com/office/officeart/2005/8/layout/hList6"/>
    <dgm:cxn modelId="{06D9189B-3CDC-4C3A-A5D0-AA37E101BD2A}" type="presOf" srcId="{7D243C58-7BE8-4BA7-AC46-919AE765D077}" destId="{BDE1F33C-D7E6-41F7-ABE6-2886375B840B}" srcOrd="0" destOrd="0" presId="urn:microsoft.com/office/officeart/2005/8/layout/hList6"/>
    <dgm:cxn modelId="{DEB5063A-F129-4E7D-8628-3942584544F4}" srcId="{AABA0FEF-8053-42DA-BC86-08DE64CEA4CD}" destId="{A8D79319-2A22-4662-B440-170A1CAE6D1C}" srcOrd="3" destOrd="0" parTransId="{037F0680-670C-48A2-B73A-A463B224F702}" sibTransId="{50234E0D-D48D-4184-9D38-630E15120BF4}"/>
    <dgm:cxn modelId="{32EF91E9-4AA9-4D4A-BE9B-7E6DD284CEE4}" srcId="{AABA0FEF-8053-42DA-BC86-08DE64CEA4CD}" destId="{7D243C58-7BE8-4BA7-AC46-919AE765D077}" srcOrd="4" destOrd="0" parTransId="{73DC2BA1-B041-46F2-8C69-FF62D0B53056}" sibTransId="{502DE367-D087-4B9E-A34D-6FF75B3C5D70}"/>
    <dgm:cxn modelId="{EAC12CBA-B78B-4DA4-804F-375F1E7B0B66}" type="presOf" srcId="{7D5E194A-FDFA-4D3D-95A2-3C355DB004E1}" destId="{007C5DE8-3E3F-4009-8B3A-A264609C1ECB}" srcOrd="0" destOrd="0" presId="urn:microsoft.com/office/officeart/2005/8/layout/hList6"/>
    <dgm:cxn modelId="{C3D5A7D5-AE44-4EA2-B34F-CEE9DBA19498}" type="presOf" srcId="{A8D79319-2A22-4662-B440-170A1CAE6D1C}" destId="{32ED4F9B-B95F-4EC3-B95E-21FEDB9C5716}" srcOrd="0" destOrd="0" presId="urn:microsoft.com/office/officeart/2005/8/layout/hList6"/>
    <dgm:cxn modelId="{98FF3CDC-AEDB-4B31-8F6B-AEB799A5AA30}" type="presOf" srcId="{72B73648-EDC9-4E79-BFEF-7F5162C95AFC}" destId="{ED6B78E4-7280-41C8-BF6F-67316F236BE3}" srcOrd="0" destOrd="0" presId="urn:microsoft.com/office/officeart/2005/8/layout/hList6"/>
    <dgm:cxn modelId="{39E59788-BAFC-4F35-B471-DF5002A54D31}" srcId="{AABA0FEF-8053-42DA-BC86-08DE64CEA4CD}" destId="{67D03C34-886C-4965-8485-6A7A038D6F9F}" srcOrd="0" destOrd="0" parTransId="{4106810A-5BCC-498A-85DC-C57376DF1FF8}" sibTransId="{6CAA7F4D-A8E9-4571-ADCE-1C9ADBB329D8}"/>
    <dgm:cxn modelId="{23FECFE7-3927-43D2-A0C2-8994B52D9DCD}" type="presParOf" srcId="{C80F839B-838F-4D51-A336-6845300681EA}" destId="{584CB4C9-C4F4-4183-9A1E-C24991F986BD}" srcOrd="0" destOrd="0" presId="urn:microsoft.com/office/officeart/2005/8/layout/hList6"/>
    <dgm:cxn modelId="{B2D414D6-A3FE-45B2-B3FD-6CF88D2B2459}" type="presParOf" srcId="{C80F839B-838F-4D51-A336-6845300681EA}" destId="{7093017C-318F-4494-9D45-6E7B849A4BD4}" srcOrd="1" destOrd="0" presId="urn:microsoft.com/office/officeart/2005/8/layout/hList6"/>
    <dgm:cxn modelId="{60C3CCBB-AE67-4529-A157-B5DA24631127}" type="presParOf" srcId="{C80F839B-838F-4D51-A336-6845300681EA}" destId="{ED6B78E4-7280-41C8-BF6F-67316F236BE3}" srcOrd="2" destOrd="0" presId="urn:microsoft.com/office/officeart/2005/8/layout/hList6"/>
    <dgm:cxn modelId="{7139C73A-A17D-46C7-A6D6-A5FD99CF041E}" type="presParOf" srcId="{C80F839B-838F-4D51-A336-6845300681EA}" destId="{D5225D0B-3E9B-4B88-B647-3CC5382B139C}" srcOrd="3" destOrd="0" presId="urn:microsoft.com/office/officeart/2005/8/layout/hList6"/>
    <dgm:cxn modelId="{9A3B4B31-3A9A-45CE-A37C-22DAB218CF87}" type="presParOf" srcId="{C80F839B-838F-4D51-A336-6845300681EA}" destId="{007C5DE8-3E3F-4009-8B3A-A264609C1ECB}" srcOrd="4" destOrd="0" presId="urn:microsoft.com/office/officeart/2005/8/layout/hList6"/>
    <dgm:cxn modelId="{FBC98EA4-8A9C-4C70-BA32-E709034DEE3B}" type="presParOf" srcId="{C80F839B-838F-4D51-A336-6845300681EA}" destId="{F21E4AE3-63F6-4F90-B36D-F48C496F3B81}" srcOrd="5" destOrd="0" presId="urn:microsoft.com/office/officeart/2005/8/layout/hList6"/>
    <dgm:cxn modelId="{699E9BA3-26DC-4318-903B-7DB9D62AB172}" type="presParOf" srcId="{C80F839B-838F-4D51-A336-6845300681EA}" destId="{32ED4F9B-B95F-4EC3-B95E-21FEDB9C5716}" srcOrd="6" destOrd="0" presId="urn:microsoft.com/office/officeart/2005/8/layout/hList6"/>
    <dgm:cxn modelId="{D19EDDD4-29E0-43C4-908A-C4616A452D77}" type="presParOf" srcId="{C80F839B-838F-4D51-A336-6845300681EA}" destId="{1D2EC702-E1F9-4C1B-BB45-F29F1A29EA8D}" srcOrd="7" destOrd="0" presId="urn:microsoft.com/office/officeart/2005/8/layout/hList6"/>
    <dgm:cxn modelId="{71C95C2E-8566-449F-8779-39834AEE187F}" type="presParOf" srcId="{C80F839B-838F-4D51-A336-6845300681EA}" destId="{BDE1F33C-D7E6-41F7-ABE6-2886375B840B}" srcOrd="8"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0.12212</cdr:x>
      <cdr:y>0.64472</cdr:y>
    </cdr:from>
    <cdr:to>
      <cdr:x>0.15478</cdr:x>
      <cdr:y>0.67469</cdr:y>
    </cdr:to>
    <cdr:sp macro="" textlink="">
      <cdr:nvSpPr>
        <cdr:cNvPr id="11" name="TextBox 10"/>
        <cdr:cNvSpPr txBox="1"/>
      </cdr:nvSpPr>
      <cdr:spPr>
        <a:xfrm xmlns:a="http://schemas.openxmlformats.org/drawingml/2006/main">
          <a:off x="941205" y="3098109"/>
          <a:ext cx="251708" cy="144017"/>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vertOverflow="clip" wrap="square" lIns="0" tIns="0" rIns="0" bIns="0" rtlCol="0" anchor="ctr"/>
        <a:lstStyle xmlns:a="http://schemas.openxmlformats.org/drawingml/2006/main"/>
        <a:p xmlns:a="http://schemas.openxmlformats.org/drawingml/2006/main">
          <a:pPr algn="ctr"/>
          <a:r>
            <a:rPr lang="en-GB" sz="800">
              <a:latin typeface="Times New Roman" panose="02020603050405020304" pitchFamily="18" charset="0"/>
              <a:cs typeface="Times New Roman" panose="02020603050405020304" pitchFamily="18" charset="0"/>
            </a:rPr>
            <a:t>20%</a:t>
          </a:r>
        </a:p>
      </cdr:txBody>
    </cdr:sp>
  </cdr:relSizeAnchor>
  <cdr:relSizeAnchor xmlns:cdr="http://schemas.openxmlformats.org/drawingml/2006/chartDrawing">
    <cdr:from>
      <cdr:x>0.23605</cdr:x>
      <cdr:y>0.57527</cdr:y>
    </cdr:from>
    <cdr:to>
      <cdr:x>0.26871</cdr:x>
      <cdr:y>0.60523</cdr:y>
    </cdr:to>
    <cdr:sp macro="" textlink="">
      <cdr:nvSpPr>
        <cdr:cNvPr id="14" name="TextBox 1"/>
        <cdr:cNvSpPr txBox="1"/>
      </cdr:nvSpPr>
      <cdr:spPr>
        <a:xfrm xmlns:a="http://schemas.openxmlformats.org/drawingml/2006/main">
          <a:off x="1819230" y="2764382"/>
          <a:ext cx="251709" cy="143968"/>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wrap="square" lIns="0" tIns="0" rIns="0" bIns="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800">
              <a:latin typeface="Times New Roman" panose="02020603050405020304" pitchFamily="18" charset="0"/>
              <a:cs typeface="Times New Roman" panose="02020603050405020304" pitchFamily="18" charset="0"/>
            </a:rPr>
            <a:t>20%</a:t>
          </a:r>
        </a:p>
      </cdr:txBody>
    </cdr:sp>
  </cdr:relSizeAnchor>
  <cdr:relSizeAnchor xmlns:cdr="http://schemas.openxmlformats.org/drawingml/2006/chartDrawing">
    <cdr:from>
      <cdr:x>0.34726</cdr:x>
      <cdr:y>0.5019</cdr:y>
    </cdr:from>
    <cdr:to>
      <cdr:x>0.37992</cdr:x>
      <cdr:y>0.53187</cdr:y>
    </cdr:to>
    <cdr:sp macro="" textlink="">
      <cdr:nvSpPr>
        <cdr:cNvPr id="15" name="TextBox 1"/>
        <cdr:cNvSpPr txBox="1"/>
      </cdr:nvSpPr>
      <cdr:spPr>
        <a:xfrm xmlns:a="http://schemas.openxmlformats.org/drawingml/2006/main">
          <a:off x="2676339" y="2411825"/>
          <a:ext cx="251708" cy="144017"/>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wrap="square" lIns="0" tIns="0" rIns="0" bIns="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800">
              <a:latin typeface="Times New Roman" panose="02020603050405020304" pitchFamily="18" charset="0"/>
              <a:cs typeface="Times New Roman" panose="02020603050405020304" pitchFamily="18" charset="0"/>
            </a:rPr>
            <a:t>20%</a:t>
          </a:r>
        </a:p>
      </cdr:txBody>
    </cdr:sp>
  </cdr:relSizeAnchor>
  <cdr:relSizeAnchor xmlns:cdr="http://schemas.openxmlformats.org/drawingml/2006/chartDrawing">
    <cdr:from>
      <cdr:x>0.46169</cdr:x>
      <cdr:y>0.45884</cdr:y>
    </cdr:from>
    <cdr:to>
      <cdr:x>0.49672</cdr:x>
      <cdr:y>0.48881</cdr:y>
    </cdr:to>
    <cdr:sp macro="" textlink="">
      <cdr:nvSpPr>
        <cdr:cNvPr id="16" name="TextBox 1"/>
        <cdr:cNvSpPr txBox="1"/>
      </cdr:nvSpPr>
      <cdr:spPr>
        <a:xfrm xmlns:a="http://schemas.openxmlformats.org/drawingml/2006/main">
          <a:off x="3558214" y="2204892"/>
          <a:ext cx="270000" cy="144000"/>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wrap="square" lIns="36000" tIns="36000" rIns="36000" b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800">
              <a:latin typeface="Times New Roman" panose="02020603050405020304" pitchFamily="18" charset="0"/>
              <a:cs typeface="Times New Roman" panose="02020603050405020304" pitchFamily="18" charset="0"/>
            </a:rPr>
            <a:t>36%</a:t>
          </a:r>
        </a:p>
      </cdr:txBody>
    </cdr:sp>
  </cdr:relSizeAnchor>
  <cdr:relSizeAnchor xmlns:cdr="http://schemas.openxmlformats.org/drawingml/2006/chartDrawing">
    <cdr:from>
      <cdr:x>0.57348</cdr:x>
      <cdr:y>0.42003</cdr:y>
    </cdr:from>
    <cdr:to>
      <cdr:x>0.60615</cdr:x>
      <cdr:y>0.45</cdr:y>
    </cdr:to>
    <cdr:sp macro="" textlink="">
      <cdr:nvSpPr>
        <cdr:cNvPr id="17" name="TextBox 1"/>
        <cdr:cNvSpPr txBox="1"/>
      </cdr:nvSpPr>
      <cdr:spPr>
        <a:xfrm xmlns:a="http://schemas.openxmlformats.org/drawingml/2006/main">
          <a:off x="4425702" y="2018397"/>
          <a:ext cx="252123" cy="144017"/>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wrap="square" lIns="0" tIns="0" rIns="0" bIns="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800">
              <a:latin typeface="Times New Roman" panose="02020603050405020304" pitchFamily="18" charset="0"/>
              <a:cs typeface="Times New Roman" panose="02020603050405020304" pitchFamily="18" charset="0"/>
            </a:rPr>
            <a:t>52%</a:t>
          </a:r>
        </a:p>
      </cdr:txBody>
    </cdr:sp>
  </cdr:relSizeAnchor>
  <cdr:relSizeAnchor xmlns:cdr="http://schemas.openxmlformats.org/drawingml/2006/chartDrawing">
    <cdr:from>
      <cdr:x>0.6858</cdr:x>
      <cdr:y>0.37806</cdr:y>
    </cdr:from>
    <cdr:to>
      <cdr:x>0.71847</cdr:x>
      <cdr:y>0.40803</cdr:y>
    </cdr:to>
    <cdr:sp macro="" textlink="">
      <cdr:nvSpPr>
        <cdr:cNvPr id="18" name="TextBox 1"/>
        <cdr:cNvSpPr txBox="1"/>
      </cdr:nvSpPr>
      <cdr:spPr>
        <a:xfrm xmlns:a="http://schemas.openxmlformats.org/drawingml/2006/main">
          <a:off x="5292507" y="1816716"/>
          <a:ext cx="252123" cy="144017"/>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wrap="square" lIns="0" tIns="0" rIns="0" bIns="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800">
              <a:latin typeface="Times New Roman" panose="02020603050405020304" pitchFamily="18" charset="0"/>
              <a:cs typeface="Times New Roman" panose="02020603050405020304" pitchFamily="18" charset="0"/>
            </a:rPr>
            <a:t>68%</a:t>
          </a:r>
        </a:p>
      </cdr:txBody>
    </cdr:sp>
  </cdr:relSizeAnchor>
  <cdr:relSizeAnchor xmlns:cdr="http://schemas.openxmlformats.org/drawingml/2006/chartDrawing">
    <cdr:from>
      <cdr:x>0.79769</cdr:x>
      <cdr:y>0.33899</cdr:y>
    </cdr:from>
    <cdr:to>
      <cdr:x>0.83035</cdr:x>
      <cdr:y>0.36896</cdr:y>
    </cdr:to>
    <cdr:sp macro="" textlink="">
      <cdr:nvSpPr>
        <cdr:cNvPr id="19" name="TextBox 1"/>
        <cdr:cNvSpPr txBox="1"/>
      </cdr:nvSpPr>
      <cdr:spPr>
        <a:xfrm xmlns:a="http://schemas.openxmlformats.org/drawingml/2006/main">
          <a:off x="6151625" y="1628974"/>
          <a:ext cx="251887" cy="144000"/>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wrap="square" lIns="0" tIns="0" rIns="0" bIns="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800">
              <a:latin typeface="Times New Roman" panose="02020603050405020304" pitchFamily="18" charset="0"/>
              <a:cs typeface="Times New Roman" panose="02020603050405020304" pitchFamily="18" charset="0"/>
            </a:rPr>
            <a:t>84%</a:t>
          </a:r>
        </a:p>
      </cdr:txBody>
    </cdr:sp>
  </cdr:relSizeAnchor>
  <cdr:relSizeAnchor xmlns:cdr="http://schemas.openxmlformats.org/drawingml/2006/chartDrawing">
    <cdr:from>
      <cdr:x>0.9115</cdr:x>
      <cdr:y>0.29889</cdr:y>
    </cdr:from>
    <cdr:to>
      <cdr:x>0.94417</cdr:x>
      <cdr:y>0.32885</cdr:y>
    </cdr:to>
    <cdr:sp macro="" textlink="">
      <cdr:nvSpPr>
        <cdr:cNvPr id="20" name="TextBox 1"/>
        <cdr:cNvSpPr txBox="1"/>
      </cdr:nvSpPr>
      <cdr:spPr>
        <a:xfrm xmlns:a="http://schemas.openxmlformats.org/drawingml/2006/main">
          <a:off x="7034261" y="1436275"/>
          <a:ext cx="252123" cy="143969"/>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wrap="square" lIns="0" tIns="0" rIns="0" bIns="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800">
              <a:latin typeface="Times New Roman" panose="02020603050405020304" pitchFamily="18" charset="0"/>
              <a:cs typeface="Times New Roman" panose="02020603050405020304" pitchFamily="18" charset="0"/>
            </a:rPr>
            <a:t>100%</a:t>
          </a:r>
        </a:p>
      </cdr:txBody>
    </cdr:sp>
  </cdr:relSizeAnchor>
  <cdr:relSizeAnchor xmlns:cdr="http://schemas.openxmlformats.org/drawingml/2006/chartDrawing">
    <cdr:from>
      <cdr:x>0.0772</cdr:x>
      <cdr:y>0.47415</cdr:y>
    </cdr:from>
    <cdr:to>
      <cdr:x>0.2772</cdr:x>
      <cdr:y>0.55987</cdr:y>
    </cdr:to>
    <cdr:sp macro="" textlink="">
      <cdr:nvSpPr>
        <cdr:cNvPr id="2" name="TextBox 1"/>
        <cdr:cNvSpPr txBox="1"/>
      </cdr:nvSpPr>
      <cdr:spPr>
        <a:xfrm xmlns:a="http://schemas.openxmlformats.org/drawingml/2006/main">
          <a:off x="667122" y="2389967"/>
          <a:ext cx="1728192" cy="432076"/>
        </a:xfrm>
        <a:prstGeom xmlns:a="http://schemas.openxmlformats.org/drawingml/2006/main" prst="rect">
          <a:avLst/>
        </a:prstGeom>
        <a:ln xmlns:a="http://schemas.openxmlformats.org/drawingml/2006/main">
          <a:solidFill>
            <a:schemeClr val="tx1">
              <a:alpha val="50000"/>
            </a:schemeClr>
          </a:solidFill>
        </a:ln>
      </cdr:spPr>
      <cdr:txBody>
        <a:bodyPr xmlns:a="http://schemas.openxmlformats.org/drawingml/2006/main" vertOverflow="clip" wrap="none" rtlCol="0"/>
        <a:lstStyle xmlns:a="http://schemas.openxmlformats.org/drawingml/2006/main"/>
        <a:p xmlns:a="http://schemas.openxmlformats.org/drawingml/2006/main">
          <a:r>
            <a:rPr lang="en-GB" sz="1100" dirty="0" smtClean="0"/>
            <a:t>In boxes: EDIS cover</a:t>
          </a:r>
          <a:endParaRPr lang="en-GB"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11475" cy="492125"/>
          </a:xfrm>
          <a:prstGeom prst="rect">
            <a:avLst/>
          </a:prstGeom>
          <a:noFill/>
          <a:ln>
            <a:noFill/>
          </a:ln>
          <a:effectLst/>
          <a:extLst/>
        </p:spPr>
        <p:txBody>
          <a:bodyPr vert="horz" wrap="square" lIns="89838" tIns="44920" rIns="89838" bIns="44920" numCol="1" anchor="t" anchorCtr="0" compatLnSpc="1">
            <a:prstTxWarp prst="textNoShape">
              <a:avLst/>
            </a:prstTxWarp>
          </a:bodyPr>
          <a:lstStyle>
            <a:lvl1pPr>
              <a:defRPr sz="1200" b="0">
                <a:solidFill>
                  <a:schemeClr val="tx1"/>
                </a:solidFill>
                <a:latin typeface="Arial" charset="0"/>
                <a:ea typeface="+mn-ea"/>
                <a:cs typeface="+mn-cs"/>
              </a:defRPr>
            </a:lvl1pPr>
          </a:lstStyle>
          <a:p>
            <a:pPr>
              <a:defRPr/>
            </a:pPr>
            <a:endParaRPr lang="en-GB"/>
          </a:p>
        </p:txBody>
      </p:sp>
      <p:sp>
        <p:nvSpPr>
          <p:cNvPr id="37891" name="Rectangle 3"/>
          <p:cNvSpPr>
            <a:spLocks noGrp="1" noChangeArrowheads="1"/>
          </p:cNvSpPr>
          <p:nvPr>
            <p:ph type="dt" sz="quarter" idx="1"/>
          </p:nvPr>
        </p:nvSpPr>
        <p:spPr bwMode="auto">
          <a:xfrm>
            <a:off x="3805238" y="0"/>
            <a:ext cx="2911475" cy="492125"/>
          </a:xfrm>
          <a:prstGeom prst="rect">
            <a:avLst/>
          </a:prstGeom>
          <a:noFill/>
          <a:ln>
            <a:noFill/>
          </a:ln>
          <a:effectLst/>
          <a:extLst/>
        </p:spPr>
        <p:txBody>
          <a:bodyPr vert="horz" wrap="square" lIns="89838" tIns="44920" rIns="89838" bIns="44920" numCol="1" anchor="t" anchorCtr="0" compatLnSpc="1">
            <a:prstTxWarp prst="textNoShape">
              <a:avLst/>
            </a:prstTxWarp>
          </a:bodyPr>
          <a:lstStyle>
            <a:lvl1pPr algn="r">
              <a:defRPr sz="1200" b="0">
                <a:solidFill>
                  <a:schemeClr val="tx1"/>
                </a:solidFill>
                <a:latin typeface="Arial" charset="0"/>
                <a:ea typeface="+mn-ea"/>
                <a:cs typeface="+mn-cs"/>
              </a:defRPr>
            </a:lvl1pPr>
          </a:lstStyle>
          <a:p>
            <a:pPr>
              <a:defRPr/>
            </a:pPr>
            <a:endParaRPr lang="en-GB"/>
          </a:p>
        </p:txBody>
      </p:sp>
      <p:sp>
        <p:nvSpPr>
          <p:cNvPr id="37892" name="Rectangle 4"/>
          <p:cNvSpPr>
            <a:spLocks noGrp="1" noChangeArrowheads="1"/>
          </p:cNvSpPr>
          <p:nvPr>
            <p:ph type="ftr" sz="quarter" idx="2"/>
          </p:nvPr>
        </p:nvSpPr>
        <p:spPr bwMode="auto">
          <a:xfrm>
            <a:off x="0" y="9361488"/>
            <a:ext cx="2911475" cy="492125"/>
          </a:xfrm>
          <a:prstGeom prst="rect">
            <a:avLst/>
          </a:prstGeom>
          <a:noFill/>
          <a:ln>
            <a:noFill/>
          </a:ln>
          <a:effectLst/>
          <a:extLst/>
        </p:spPr>
        <p:txBody>
          <a:bodyPr vert="horz" wrap="square" lIns="89838" tIns="44920" rIns="89838" bIns="44920" numCol="1" anchor="b" anchorCtr="0" compatLnSpc="1">
            <a:prstTxWarp prst="textNoShape">
              <a:avLst/>
            </a:prstTxWarp>
          </a:bodyPr>
          <a:lstStyle>
            <a:lvl1pPr>
              <a:defRPr sz="1200" b="0">
                <a:solidFill>
                  <a:schemeClr val="tx1"/>
                </a:solidFill>
                <a:latin typeface="Arial" charset="0"/>
                <a:ea typeface="+mn-ea"/>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05238" y="9361488"/>
            <a:ext cx="2911475" cy="492125"/>
          </a:xfrm>
          <a:prstGeom prst="rect">
            <a:avLst/>
          </a:prstGeom>
          <a:noFill/>
          <a:ln>
            <a:noFill/>
          </a:ln>
          <a:effectLst/>
          <a:extLst/>
        </p:spPr>
        <p:txBody>
          <a:bodyPr vert="horz" wrap="square" lIns="89838" tIns="44920" rIns="89838" bIns="44920" numCol="1" anchor="b" anchorCtr="0" compatLnSpc="1">
            <a:prstTxWarp prst="textNoShape">
              <a:avLst/>
            </a:prstTxWarp>
          </a:bodyPr>
          <a:lstStyle>
            <a:lvl1pPr algn="r">
              <a:defRPr sz="1200" b="0">
                <a:solidFill>
                  <a:schemeClr val="tx1"/>
                </a:solidFill>
                <a:latin typeface="Arial" charset="0"/>
                <a:ea typeface="+mn-ea"/>
                <a:cs typeface="+mn-cs"/>
              </a:defRPr>
            </a:lvl1pPr>
          </a:lstStyle>
          <a:p>
            <a:pPr>
              <a:defRPr/>
            </a:pPr>
            <a:fld id="{858FEFB5-BB3B-4AF6-AB86-3588EE6E9A65}" type="slidenum">
              <a:rPr lang="en-GB"/>
              <a:pPr>
                <a:defRPr/>
              </a:pPr>
              <a:t>‹#›</a:t>
            </a:fld>
            <a:endParaRPr lang="en-GB" dirty="0"/>
          </a:p>
        </p:txBody>
      </p:sp>
    </p:spTree>
    <p:extLst>
      <p:ext uri="{BB962C8B-B14F-4D97-AF65-F5344CB8AC3E}">
        <p14:creationId xmlns:p14="http://schemas.microsoft.com/office/powerpoint/2010/main" val="13089920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11475" cy="492125"/>
          </a:xfrm>
          <a:prstGeom prst="rect">
            <a:avLst/>
          </a:prstGeom>
          <a:noFill/>
          <a:ln>
            <a:noFill/>
          </a:ln>
          <a:effectLst/>
          <a:extLst/>
        </p:spPr>
        <p:txBody>
          <a:bodyPr vert="horz" wrap="square" lIns="89838" tIns="44920" rIns="89838" bIns="44920" numCol="1" anchor="t" anchorCtr="0" compatLnSpc="1">
            <a:prstTxWarp prst="textNoShape">
              <a:avLst/>
            </a:prstTxWarp>
          </a:bodyPr>
          <a:lstStyle>
            <a:lvl1pPr>
              <a:defRPr sz="1200" b="0">
                <a:solidFill>
                  <a:schemeClr val="tx1"/>
                </a:solidFill>
                <a:latin typeface="Arial" charset="0"/>
                <a:ea typeface="+mn-ea"/>
                <a:cs typeface="+mn-cs"/>
              </a:defRPr>
            </a:lvl1pPr>
          </a:lstStyle>
          <a:p>
            <a:pPr>
              <a:defRPr/>
            </a:pPr>
            <a:endParaRPr lang="en-GB"/>
          </a:p>
        </p:txBody>
      </p:sp>
      <p:sp>
        <p:nvSpPr>
          <p:cNvPr id="36867" name="Rectangle 3"/>
          <p:cNvSpPr>
            <a:spLocks noGrp="1" noChangeArrowheads="1"/>
          </p:cNvSpPr>
          <p:nvPr>
            <p:ph type="dt" idx="1"/>
          </p:nvPr>
        </p:nvSpPr>
        <p:spPr bwMode="auto">
          <a:xfrm>
            <a:off x="3805238" y="0"/>
            <a:ext cx="2911475" cy="492125"/>
          </a:xfrm>
          <a:prstGeom prst="rect">
            <a:avLst/>
          </a:prstGeom>
          <a:noFill/>
          <a:ln>
            <a:noFill/>
          </a:ln>
          <a:effectLst/>
          <a:extLst/>
        </p:spPr>
        <p:txBody>
          <a:bodyPr vert="horz" wrap="square" lIns="89838" tIns="44920" rIns="89838" bIns="44920" numCol="1" anchor="t" anchorCtr="0" compatLnSpc="1">
            <a:prstTxWarp prst="textNoShape">
              <a:avLst/>
            </a:prstTxWarp>
          </a:bodyPr>
          <a:lstStyle>
            <a:lvl1pPr algn="r">
              <a:defRPr sz="1200" b="0">
                <a:solidFill>
                  <a:schemeClr val="tx1"/>
                </a:solidFill>
                <a:latin typeface="Arial" charset="0"/>
                <a:ea typeface="+mn-ea"/>
                <a:cs typeface="+mn-cs"/>
              </a:defRPr>
            </a:lvl1pPr>
          </a:lstStyle>
          <a:p>
            <a:pPr>
              <a:defRPr/>
            </a:pPr>
            <a:endParaRPr lang="en-GB"/>
          </a:p>
        </p:txBody>
      </p:sp>
      <p:sp>
        <p:nvSpPr>
          <p:cNvPr id="6148" name="Rectangle 4"/>
          <p:cNvSpPr>
            <a:spLocks noGrp="1" noRot="1" noChangeAspect="1" noChangeArrowheads="1" noTextEdit="1"/>
          </p:cNvSpPr>
          <p:nvPr>
            <p:ph type="sldImg" idx="2"/>
          </p:nvPr>
        </p:nvSpPr>
        <p:spPr bwMode="auto">
          <a:xfrm>
            <a:off x="896938" y="739775"/>
            <a:ext cx="4926012" cy="36957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1513" y="4681538"/>
            <a:ext cx="5375275" cy="4433887"/>
          </a:xfrm>
          <a:prstGeom prst="rect">
            <a:avLst/>
          </a:prstGeom>
          <a:noFill/>
          <a:ln>
            <a:noFill/>
          </a:ln>
          <a:effectLst/>
          <a:extLst/>
        </p:spPr>
        <p:txBody>
          <a:bodyPr vert="horz" wrap="square" lIns="89838" tIns="44920" rIns="89838" bIns="449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361488"/>
            <a:ext cx="2911475" cy="492125"/>
          </a:xfrm>
          <a:prstGeom prst="rect">
            <a:avLst/>
          </a:prstGeom>
          <a:noFill/>
          <a:ln>
            <a:noFill/>
          </a:ln>
          <a:effectLst/>
          <a:extLst/>
        </p:spPr>
        <p:txBody>
          <a:bodyPr vert="horz" wrap="square" lIns="89838" tIns="44920" rIns="89838" bIns="44920" numCol="1" anchor="b" anchorCtr="0" compatLnSpc="1">
            <a:prstTxWarp prst="textNoShape">
              <a:avLst/>
            </a:prstTxWarp>
          </a:bodyPr>
          <a:lstStyle>
            <a:lvl1pPr>
              <a:defRPr sz="1200" b="0">
                <a:solidFill>
                  <a:schemeClr val="tx1"/>
                </a:solidFill>
                <a:latin typeface="Arial" charset="0"/>
                <a:ea typeface="+mn-ea"/>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05238" y="9361488"/>
            <a:ext cx="2911475" cy="492125"/>
          </a:xfrm>
          <a:prstGeom prst="rect">
            <a:avLst/>
          </a:prstGeom>
          <a:noFill/>
          <a:ln>
            <a:noFill/>
          </a:ln>
          <a:effectLst/>
          <a:extLst/>
        </p:spPr>
        <p:txBody>
          <a:bodyPr vert="horz" wrap="square" lIns="89838" tIns="44920" rIns="89838" bIns="44920" numCol="1" anchor="b" anchorCtr="0" compatLnSpc="1">
            <a:prstTxWarp prst="textNoShape">
              <a:avLst/>
            </a:prstTxWarp>
          </a:bodyPr>
          <a:lstStyle>
            <a:lvl1pPr algn="r">
              <a:defRPr sz="1200" b="0">
                <a:solidFill>
                  <a:schemeClr val="tx1"/>
                </a:solidFill>
                <a:latin typeface="Arial" charset="0"/>
                <a:ea typeface="+mn-ea"/>
                <a:cs typeface="+mn-cs"/>
              </a:defRPr>
            </a:lvl1pPr>
          </a:lstStyle>
          <a:p>
            <a:pPr>
              <a:defRPr/>
            </a:pPr>
            <a:fld id="{01D35B33-9AA8-4385-91A6-6A6B0C88C843}" type="slidenum">
              <a:rPr lang="en-GB"/>
              <a:pPr>
                <a:defRPr/>
              </a:pPr>
              <a:t>‹#›</a:t>
            </a:fld>
            <a:endParaRPr lang="en-GB" dirty="0"/>
          </a:p>
        </p:txBody>
      </p:sp>
    </p:spTree>
    <p:extLst>
      <p:ext uri="{BB962C8B-B14F-4D97-AF65-F5344CB8AC3E}">
        <p14:creationId xmlns:p14="http://schemas.microsoft.com/office/powerpoint/2010/main" val="6135677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72" charset="-128"/>
        <a:cs typeface="ＭＳ Ｐゴシック" pitchFamily="-72"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72"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72"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72"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7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Placeholder 2"/>
          <p:cNvSpPr>
            <a:spLocks noGrp="1" noRot="1" noChangeAspect="1" noChangeArrowheads="1" noTextEdit="1"/>
          </p:cNvSpPr>
          <p:nvPr>
            <p:ph type="sldImg"/>
          </p:nvPr>
        </p:nvSpPr>
        <p:spPr>
          <a:ln/>
        </p:spPr>
      </p:sp>
      <p:sp>
        <p:nvSpPr>
          <p:cNvPr id="9218" name="Placeholder 3"/>
          <p:cNvSpPr>
            <a:spLocks noGrp="1" noChangeArrowheads="1"/>
          </p:cNvSpPr>
          <p:nvPr>
            <p:ph type="body" idx="1"/>
          </p:nvPr>
        </p:nvSpPr>
        <p:spPr>
          <a:noFill/>
        </p:spPr>
        <p:txBody>
          <a:bodyPr/>
          <a:lstStyle/>
          <a:p>
            <a:pPr eaLnBrk="1" hangingPunct="1">
              <a:spcBef>
                <a:spcPct val="0"/>
              </a:spcBef>
            </a:pPr>
            <a:endParaRPr lang="en-US" sz="7600">
              <a:solidFill>
                <a:srgbClr val="FFD624"/>
              </a:solidFill>
              <a:latin typeface="Verdana" pitchFamily="-72" charset="0"/>
            </a:endParaRPr>
          </a:p>
        </p:txBody>
      </p:sp>
    </p:spTree>
    <p:extLst>
      <p:ext uri="{BB962C8B-B14F-4D97-AF65-F5344CB8AC3E}">
        <p14:creationId xmlns:p14="http://schemas.microsoft.com/office/powerpoint/2010/main" val="302807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Placeholder 2"/>
          <p:cNvSpPr>
            <a:spLocks noGrp="1" noRot="1" noChangeAspect="1" noChangeArrowheads="1" noTextEdit="1"/>
          </p:cNvSpPr>
          <p:nvPr>
            <p:ph type="sldImg"/>
          </p:nvPr>
        </p:nvSpPr>
        <p:spPr>
          <a:ln/>
        </p:spPr>
      </p:sp>
      <p:sp>
        <p:nvSpPr>
          <p:cNvPr id="60418" name="Placeholder 3"/>
          <p:cNvSpPr>
            <a:spLocks noGrp="1" noChangeArrowheads="1"/>
          </p:cNvSpPr>
          <p:nvPr>
            <p:ph type="body" idx="1"/>
          </p:nvPr>
        </p:nvSpPr>
        <p:spPr>
          <a:noFill/>
        </p:spPr>
        <p:txBody>
          <a:bodyPr/>
          <a:lstStyle/>
          <a:p>
            <a:pPr eaLnBrk="1" hangingPunct="1">
              <a:spcBef>
                <a:spcPct val="0"/>
              </a:spcBef>
            </a:pPr>
            <a:endParaRPr lang="en-US" sz="7600" b="1">
              <a:solidFill>
                <a:srgbClr val="FFD624"/>
              </a:solidFill>
              <a:latin typeface="Verdana" pitchFamily="-72" charset="0"/>
            </a:endParaRPr>
          </a:p>
        </p:txBody>
      </p:sp>
    </p:spTree>
    <p:extLst>
      <p:ext uri="{BB962C8B-B14F-4D97-AF65-F5344CB8AC3E}">
        <p14:creationId xmlns:p14="http://schemas.microsoft.com/office/powerpoint/2010/main" val="2592195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Placeholder 2"/>
          <p:cNvSpPr>
            <a:spLocks noGrp="1" noRot="1" noChangeAspect="1" noChangeArrowheads="1" noTextEdit="1"/>
          </p:cNvSpPr>
          <p:nvPr>
            <p:ph type="sldImg"/>
          </p:nvPr>
        </p:nvSpPr>
        <p:spPr>
          <a:ln/>
        </p:spPr>
      </p:sp>
      <p:sp>
        <p:nvSpPr>
          <p:cNvPr id="64514" name="Placeholder 3"/>
          <p:cNvSpPr>
            <a:spLocks noGrp="1" noChangeArrowheads="1"/>
          </p:cNvSpPr>
          <p:nvPr>
            <p:ph type="body" idx="1"/>
          </p:nvPr>
        </p:nvSpPr>
        <p:spPr>
          <a:noFill/>
        </p:spPr>
        <p:txBody>
          <a:bodyPr/>
          <a:lstStyle/>
          <a:p>
            <a:pPr eaLnBrk="1" hangingPunct="1">
              <a:spcBef>
                <a:spcPct val="0"/>
              </a:spcBef>
            </a:pPr>
            <a:endParaRPr lang="en-US" sz="7600" b="1">
              <a:solidFill>
                <a:srgbClr val="FFD624"/>
              </a:solidFill>
              <a:latin typeface="Verdana" pitchFamily="-72" charset="0"/>
            </a:endParaRPr>
          </a:p>
        </p:txBody>
      </p:sp>
    </p:spTree>
    <p:extLst>
      <p:ext uri="{BB962C8B-B14F-4D97-AF65-F5344CB8AC3E}">
        <p14:creationId xmlns:p14="http://schemas.microsoft.com/office/powerpoint/2010/main" val="17142412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Placeholder 2"/>
          <p:cNvSpPr>
            <a:spLocks noGrp="1" noRot="1" noChangeAspect="1" noChangeArrowheads="1" noTextEdit="1"/>
          </p:cNvSpPr>
          <p:nvPr>
            <p:ph type="sldImg"/>
          </p:nvPr>
        </p:nvSpPr>
        <p:spPr>
          <a:ln/>
        </p:spPr>
      </p:sp>
      <p:sp>
        <p:nvSpPr>
          <p:cNvPr id="64514" name="Placeholder 3"/>
          <p:cNvSpPr>
            <a:spLocks noGrp="1" noChangeArrowheads="1"/>
          </p:cNvSpPr>
          <p:nvPr>
            <p:ph type="body" idx="1"/>
          </p:nvPr>
        </p:nvSpPr>
        <p:spPr>
          <a:noFill/>
        </p:spPr>
        <p:txBody>
          <a:bodyPr/>
          <a:lstStyle/>
          <a:p>
            <a:pPr eaLnBrk="1" hangingPunct="1">
              <a:spcBef>
                <a:spcPct val="0"/>
              </a:spcBef>
            </a:pPr>
            <a:endParaRPr lang="en-US" sz="7600" b="1">
              <a:solidFill>
                <a:srgbClr val="FFD624"/>
              </a:solidFill>
              <a:latin typeface="Verdana" pitchFamily="-72" charset="0"/>
            </a:endParaRPr>
          </a:p>
        </p:txBody>
      </p:sp>
    </p:spTree>
    <p:extLst>
      <p:ext uri="{BB962C8B-B14F-4D97-AF65-F5344CB8AC3E}">
        <p14:creationId xmlns:p14="http://schemas.microsoft.com/office/powerpoint/2010/main" val="17533745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Placeholder 2"/>
          <p:cNvSpPr>
            <a:spLocks noGrp="1" noRot="1" noChangeAspect="1" noChangeArrowheads="1" noTextEdit="1"/>
          </p:cNvSpPr>
          <p:nvPr>
            <p:ph type="sldImg"/>
          </p:nvPr>
        </p:nvSpPr>
        <p:spPr>
          <a:ln/>
        </p:spPr>
      </p:sp>
      <p:sp>
        <p:nvSpPr>
          <p:cNvPr id="31747" name="Placeholder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z="7600" b="1">
              <a:solidFill>
                <a:srgbClr val="FFD624"/>
              </a:solidFill>
              <a:latin typeface="Verdana" pitchFamily="34" charset="0"/>
              <a:ea typeface="ＭＳ Ｐゴシック" pitchFamily="34" charset="-128"/>
            </a:endParaRPr>
          </a:p>
        </p:txBody>
      </p:sp>
    </p:spTree>
    <p:extLst>
      <p:ext uri="{BB962C8B-B14F-4D97-AF65-F5344CB8AC3E}">
        <p14:creationId xmlns:p14="http://schemas.microsoft.com/office/powerpoint/2010/main" val="25737577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4593473-702A-4626-B614-1DF8149C3F86}" type="slidenum">
              <a:rPr lang="en-GB" smtClean="0"/>
              <a:pPr/>
              <a:t>18</a:t>
            </a:fld>
            <a:endParaRPr lang="en-GB"/>
          </a:p>
        </p:txBody>
      </p:sp>
    </p:spTree>
    <p:extLst>
      <p:ext uri="{BB962C8B-B14F-4D97-AF65-F5344CB8AC3E}">
        <p14:creationId xmlns:p14="http://schemas.microsoft.com/office/powerpoint/2010/main" val="2377877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p:spPr>
        <p:txBody>
          <a:bodyPr/>
          <a:lstStyle/>
          <a:p>
            <a:endParaRPr lang="en-US" altLang="en-US" smtClean="0"/>
          </a:p>
        </p:txBody>
      </p:sp>
      <p:sp>
        <p:nvSpPr>
          <p:cNvPr id="37892"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6189" indent="-283150" eaLnBrk="0" hangingPunct="0">
              <a:spcBef>
                <a:spcPct val="30000"/>
              </a:spcBef>
              <a:defRPr sz="1200">
                <a:solidFill>
                  <a:schemeClr val="tx1"/>
                </a:solidFill>
                <a:latin typeface="Arial" charset="0"/>
              </a:defRPr>
            </a:lvl2pPr>
            <a:lvl3pPr marL="1132599" indent="-226520" eaLnBrk="0" hangingPunct="0">
              <a:spcBef>
                <a:spcPct val="30000"/>
              </a:spcBef>
              <a:defRPr sz="1200">
                <a:solidFill>
                  <a:schemeClr val="tx1"/>
                </a:solidFill>
                <a:latin typeface="Arial" charset="0"/>
              </a:defRPr>
            </a:lvl3pPr>
            <a:lvl4pPr marL="1585638" indent="-226520" eaLnBrk="0" hangingPunct="0">
              <a:spcBef>
                <a:spcPct val="30000"/>
              </a:spcBef>
              <a:defRPr sz="1200">
                <a:solidFill>
                  <a:schemeClr val="tx1"/>
                </a:solidFill>
                <a:latin typeface="Arial" charset="0"/>
              </a:defRPr>
            </a:lvl4pPr>
            <a:lvl5pPr marL="2038678" indent="-226520" eaLnBrk="0" hangingPunct="0">
              <a:spcBef>
                <a:spcPct val="30000"/>
              </a:spcBef>
              <a:defRPr sz="1200">
                <a:solidFill>
                  <a:schemeClr val="tx1"/>
                </a:solidFill>
                <a:latin typeface="Arial" charset="0"/>
              </a:defRPr>
            </a:lvl5pPr>
            <a:lvl6pPr marL="2491717" indent="-226520" eaLnBrk="0" fontAlgn="base" hangingPunct="0">
              <a:spcBef>
                <a:spcPct val="30000"/>
              </a:spcBef>
              <a:spcAft>
                <a:spcPct val="0"/>
              </a:spcAft>
              <a:defRPr sz="1200">
                <a:solidFill>
                  <a:schemeClr val="tx1"/>
                </a:solidFill>
                <a:latin typeface="Arial" charset="0"/>
              </a:defRPr>
            </a:lvl6pPr>
            <a:lvl7pPr marL="2944757" indent="-226520" eaLnBrk="0" fontAlgn="base" hangingPunct="0">
              <a:spcBef>
                <a:spcPct val="30000"/>
              </a:spcBef>
              <a:spcAft>
                <a:spcPct val="0"/>
              </a:spcAft>
              <a:defRPr sz="1200">
                <a:solidFill>
                  <a:schemeClr val="tx1"/>
                </a:solidFill>
                <a:latin typeface="Arial" charset="0"/>
              </a:defRPr>
            </a:lvl7pPr>
            <a:lvl8pPr marL="3397796" indent="-226520" eaLnBrk="0" fontAlgn="base" hangingPunct="0">
              <a:spcBef>
                <a:spcPct val="30000"/>
              </a:spcBef>
              <a:spcAft>
                <a:spcPct val="0"/>
              </a:spcAft>
              <a:defRPr sz="1200">
                <a:solidFill>
                  <a:schemeClr val="tx1"/>
                </a:solidFill>
                <a:latin typeface="Arial" charset="0"/>
              </a:defRPr>
            </a:lvl8pPr>
            <a:lvl9pPr marL="3850836" indent="-22652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F977835-33F4-4797-986F-7C1082029A14}" type="slidenum">
              <a:rPr lang="en-GB" altLang="en-US">
                <a:solidFill>
                  <a:srgbClr val="000000"/>
                </a:solidFill>
              </a:rPr>
              <a:pPr eaLnBrk="1" hangingPunct="1">
                <a:spcBef>
                  <a:spcPct val="0"/>
                </a:spcBef>
              </a:pPr>
              <a:t>19</a:t>
            </a:fld>
            <a:endParaRPr lang="en-GB" altLang="en-US">
              <a:solidFill>
                <a:srgbClr val="000000"/>
              </a:solidFill>
            </a:endParaRPr>
          </a:p>
        </p:txBody>
      </p:sp>
    </p:spTree>
    <p:extLst>
      <p:ext uri="{BB962C8B-B14F-4D97-AF65-F5344CB8AC3E}">
        <p14:creationId xmlns:p14="http://schemas.microsoft.com/office/powerpoint/2010/main" val="16826949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Placeholder 2"/>
          <p:cNvSpPr>
            <a:spLocks noGrp="1" noRot="1" noChangeAspect="1" noChangeArrowheads="1" noTextEdit="1"/>
          </p:cNvSpPr>
          <p:nvPr>
            <p:ph type="sldImg"/>
          </p:nvPr>
        </p:nvSpPr>
        <p:spPr>
          <a:ln/>
        </p:spPr>
      </p:sp>
      <p:sp>
        <p:nvSpPr>
          <p:cNvPr id="31747" name="Placeholder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z="7600" b="1">
              <a:solidFill>
                <a:srgbClr val="FFD624"/>
              </a:solidFill>
              <a:latin typeface="Verdana" pitchFamily="34" charset="0"/>
              <a:ea typeface="ＭＳ Ｐゴシック" pitchFamily="34" charset="-128"/>
            </a:endParaRPr>
          </a:p>
        </p:txBody>
      </p:sp>
    </p:spTree>
    <p:extLst>
      <p:ext uri="{BB962C8B-B14F-4D97-AF65-F5344CB8AC3E}">
        <p14:creationId xmlns:p14="http://schemas.microsoft.com/office/powerpoint/2010/main" val="2521945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Placeholder 2"/>
          <p:cNvSpPr>
            <a:spLocks noGrp="1" noRot="1" noChangeAspect="1" noChangeArrowheads="1" noTextEdit="1"/>
          </p:cNvSpPr>
          <p:nvPr>
            <p:ph type="sldImg"/>
          </p:nvPr>
        </p:nvSpPr>
        <p:spPr>
          <a:ln/>
        </p:spPr>
      </p:sp>
      <p:sp>
        <p:nvSpPr>
          <p:cNvPr id="13314" name="Placeholder 3"/>
          <p:cNvSpPr>
            <a:spLocks noGrp="1" noChangeArrowheads="1"/>
          </p:cNvSpPr>
          <p:nvPr>
            <p:ph type="body" idx="1"/>
          </p:nvPr>
        </p:nvSpPr>
        <p:spPr>
          <a:noFill/>
        </p:spPr>
        <p:txBody>
          <a:bodyPr/>
          <a:lstStyle/>
          <a:p>
            <a:pPr eaLnBrk="1" hangingPunct="1">
              <a:spcBef>
                <a:spcPct val="0"/>
              </a:spcBef>
            </a:pPr>
            <a:endParaRPr lang="en-US" sz="7600" b="1">
              <a:solidFill>
                <a:srgbClr val="FFD624"/>
              </a:solidFill>
              <a:latin typeface="Verdana" pitchFamily="-72" charset="0"/>
            </a:endParaRPr>
          </a:p>
        </p:txBody>
      </p:sp>
    </p:spTree>
    <p:extLst>
      <p:ext uri="{BB962C8B-B14F-4D97-AF65-F5344CB8AC3E}">
        <p14:creationId xmlns:p14="http://schemas.microsoft.com/office/powerpoint/2010/main" val="2555243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p:spPr>
        <p:txBody>
          <a:bodyPr/>
          <a:lstStyle/>
          <a:p>
            <a:pPr eaLnBrk="1" hangingPunct="1">
              <a:spcBef>
                <a:spcPct val="0"/>
              </a:spcBef>
            </a:pPr>
            <a:r>
              <a:rPr lang="de-DE" sz="7600" b="1" smtClean="0">
                <a:solidFill>
                  <a:srgbClr val="FFD624"/>
                </a:solidFill>
                <a:latin typeface="Verdana" pitchFamily="-72" charset="0"/>
              </a:rPr>
              <a:t>Quinn Committee</a:t>
            </a:r>
            <a:endParaRPr lang="en-GB" sz="7600" b="1" smtClean="0">
              <a:solidFill>
                <a:srgbClr val="FFD624"/>
              </a:solidFill>
              <a:latin typeface="Verdana" pitchFamily="-72" charset="0"/>
            </a:endParaRPr>
          </a:p>
        </p:txBody>
      </p:sp>
      <p:sp>
        <p:nvSpPr>
          <p:cNvPr id="31747" name="Slide Number Placeholder 3"/>
          <p:cNvSpPr>
            <a:spLocks noGrp="1"/>
          </p:cNvSpPr>
          <p:nvPr>
            <p:ph type="sldNum" sz="quarter" idx="5"/>
          </p:nvPr>
        </p:nvSpPr>
        <p:spPr>
          <a:noFill/>
          <a:ln>
            <a:miter lim="800000"/>
            <a:headEnd/>
            <a:tailEnd/>
          </a:ln>
        </p:spPr>
        <p:txBody>
          <a:bodyPr/>
          <a:lstStyle/>
          <a:p>
            <a:fld id="{C523F374-7F31-4557-AA67-91D35406E691}" type="slidenum">
              <a:rPr lang="en-GB" smtClean="0">
                <a:latin typeface="Arial" pitchFamily="-72" charset="0"/>
                <a:ea typeface="ＭＳ Ｐゴシック" pitchFamily="-72" charset="-128"/>
                <a:cs typeface="ＭＳ Ｐゴシック" pitchFamily="-72" charset="-128"/>
              </a:rPr>
              <a:pPr/>
              <a:t>3</a:t>
            </a:fld>
            <a:endParaRPr lang="en-GB" smtClean="0">
              <a:latin typeface="Arial"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2336974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Placeholder 2"/>
          <p:cNvSpPr>
            <a:spLocks noGrp="1" noRot="1" noChangeAspect="1" noChangeArrowheads="1" noTextEdit="1"/>
          </p:cNvSpPr>
          <p:nvPr>
            <p:ph type="sldImg"/>
          </p:nvPr>
        </p:nvSpPr>
        <p:spPr>
          <a:ln/>
        </p:spPr>
      </p:sp>
      <p:sp>
        <p:nvSpPr>
          <p:cNvPr id="35843" name="Placeholder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z="7600" b="1">
              <a:solidFill>
                <a:srgbClr val="FFD624"/>
              </a:solidFill>
              <a:latin typeface="Verdana" pitchFamily="34" charset="0"/>
              <a:ea typeface="ＭＳ Ｐゴシック" pitchFamily="34" charset="-128"/>
            </a:endParaRPr>
          </a:p>
        </p:txBody>
      </p:sp>
    </p:spTree>
    <p:extLst>
      <p:ext uri="{BB962C8B-B14F-4D97-AF65-F5344CB8AC3E}">
        <p14:creationId xmlns:p14="http://schemas.microsoft.com/office/powerpoint/2010/main" val="3433224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Placeholder 2"/>
          <p:cNvSpPr>
            <a:spLocks noGrp="1" noRot="1" noChangeAspect="1" noChangeArrowheads="1" noTextEdit="1"/>
          </p:cNvSpPr>
          <p:nvPr>
            <p:ph type="sldImg"/>
          </p:nvPr>
        </p:nvSpPr>
        <p:spPr>
          <a:ln/>
        </p:spPr>
      </p:sp>
      <p:sp>
        <p:nvSpPr>
          <p:cNvPr id="31747" name="Placeholder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z="7600" b="1">
              <a:solidFill>
                <a:srgbClr val="FFD624"/>
              </a:solidFill>
              <a:latin typeface="Verdana" pitchFamily="34" charset="0"/>
              <a:ea typeface="ＭＳ Ｐゴシック" pitchFamily="34" charset="-128"/>
            </a:endParaRPr>
          </a:p>
        </p:txBody>
      </p:sp>
    </p:spTree>
    <p:extLst>
      <p:ext uri="{BB962C8B-B14F-4D97-AF65-F5344CB8AC3E}">
        <p14:creationId xmlns:p14="http://schemas.microsoft.com/office/powerpoint/2010/main" val="4267849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a:ln/>
        </p:spPr>
      </p:sp>
      <p:sp>
        <p:nvSpPr>
          <p:cNvPr id="52226" name="Notes Placeholder 2"/>
          <p:cNvSpPr>
            <a:spLocks noGrp="1"/>
          </p:cNvSpPr>
          <p:nvPr>
            <p:ph type="body" idx="1"/>
          </p:nvPr>
        </p:nvSpPr>
        <p:spPr>
          <a:noFill/>
        </p:spPr>
        <p:txBody>
          <a:bodyPr/>
          <a:lstStyle/>
          <a:p>
            <a:pPr eaLnBrk="1" hangingPunct="1">
              <a:spcBef>
                <a:spcPct val="0"/>
              </a:spcBef>
            </a:pPr>
            <a:endParaRPr lang="en-US" sz="7600" b="1" smtClean="0">
              <a:solidFill>
                <a:srgbClr val="FFD624"/>
              </a:solidFill>
              <a:latin typeface="Verdana" pitchFamily="-72" charset="0"/>
            </a:endParaRPr>
          </a:p>
        </p:txBody>
      </p:sp>
      <p:sp>
        <p:nvSpPr>
          <p:cNvPr id="52227" name="Slide Number Placeholder 3"/>
          <p:cNvSpPr>
            <a:spLocks noGrp="1"/>
          </p:cNvSpPr>
          <p:nvPr>
            <p:ph type="sldNum" sz="quarter" idx="5"/>
          </p:nvPr>
        </p:nvSpPr>
        <p:spPr>
          <a:noFill/>
          <a:ln>
            <a:miter lim="800000"/>
            <a:headEnd/>
            <a:tailEnd/>
          </a:ln>
        </p:spPr>
        <p:txBody>
          <a:bodyPr/>
          <a:lstStyle/>
          <a:p>
            <a:fld id="{CF55F707-C702-4926-A6F5-AE782BE09A8D}" type="slidenum">
              <a:rPr lang="en-GB" smtClean="0">
                <a:latin typeface="Arial" pitchFamily="-72" charset="0"/>
                <a:ea typeface="ＭＳ Ｐゴシック" pitchFamily="-72" charset="-128"/>
                <a:cs typeface="ＭＳ Ｐゴシック" pitchFamily="-72" charset="-128"/>
              </a:rPr>
              <a:pPr/>
              <a:t>6</a:t>
            </a:fld>
            <a:endParaRPr lang="en-GB" smtClean="0">
              <a:latin typeface="Arial"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949705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a:ln/>
        </p:spPr>
      </p:sp>
      <p:sp>
        <p:nvSpPr>
          <p:cNvPr id="54274" name="Notes Placeholder 2"/>
          <p:cNvSpPr>
            <a:spLocks noGrp="1"/>
          </p:cNvSpPr>
          <p:nvPr>
            <p:ph type="body" idx="1"/>
          </p:nvPr>
        </p:nvSpPr>
        <p:spPr>
          <a:noFill/>
        </p:spPr>
        <p:txBody>
          <a:bodyPr/>
          <a:lstStyle/>
          <a:p>
            <a:pPr eaLnBrk="1" hangingPunct="1">
              <a:spcBef>
                <a:spcPct val="0"/>
              </a:spcBef>
            </a:pPr>
            <a:r>
              <a:rPr lang="en-GB" sz="7600" b="1" smtClean="0">
                <a:solidFill>
                  <a:srgbClr val="FFD624"/>
                </a:solidFill>
                <a:latin typeface="Verdana" pitchFamily="-72" charset="0"/>
              </a:rPr>
              <a:t>Structural reforms proposal</a:t>
            </a:r>
            <a:r>
              <a:rPr lang="en-GB" sz="7600" smtClean="0">
                <a:solidFill>
                  <a:srgbClr val="FFD624"/>
                </a:solidFill>
                <a:latin typeface="Verdana" pitchFamily="-72" charset="0"/>
              </a:rPr>
              <a:t>: Article 10(1) states that the competent authorities must require separation if the trading activities of banks (market making, investing in and sponsoring risky securitisation and</a:t>
            </a:r>
          </a:p>
          <a:p>
            <a:pPr eaLnBrk="1" hangingPunct="1">
              <a:spcBef>
                <a:spcPct val="0"/>
              </a:spcBef>
            </a:pPr>
            <a:r>
              <a:rPr lang="en-GB" sz="7600" smtClean="0">
                <a:solidFill>
                  <a:srgbClr val="FFD624"/>
                </a:solidFill>
                <a:latin typeface="Verdana" pitchFamily="-72" charset="0"/>
              </a:rPr>
              <a:t>trading in certain derivatives) and the related risks are found to exceed certain thresholds and meet certain conditions linked to the metrics. If the bank demonstrates to the satisfaction of</a:t>
            </a:r>
          </a:p>
          <a:p>
            <a:pPr eaLnBrk="1" hangingPunct="1">
              <a:spcBef>
                <a:spcPct val="0"/>
              </a:spcBef>
            </a:pPr>
            <a:r>
              <a:rPr lang="en-GB" sz="7600" smtClean="0">
                <a:solidFill>
                  <a:srgbClr val="FFD624"/>
                </a:solidFill>
                <a:latin typeface="Verdana" pitchFamily="-72" charset="0"/>
              </a:rPr>
              <a:t>the competent authority that these activities do not endanger the Union financial stability, taking into account the objectives of the proposed Regulation, the competent authority may</a:t>
            </a:r>
          </a:p>
          <a:p>
            <a:pPr eaLnBrk="1" hangingPunct="1">
              <a:spcBef>
                <a:spcPct val="0"/>
              </a:spcBef>
            </a:pPr>
            <a:r>
              <a:rPr lang="en-GB" sz="7600" smtClean="0">
                <a:solidFill>
                  <a:srgbClr val="FFD624"/>
                </a:solidFill>
                <a:latin typeface="Verdana" pitchFamily="-72" charset="0"/>
              </a:rPr>
              <a:t>decide not to require separation. Article 10(2) states that a competent authority can require separation of a particular trading activity if it considers that the activity in question threatens the financial stability of the bank</a:t>
            </a:r>
          </a:p>
          <a:p>
            <a:pPr eaLnBrk="1" hangingPunct="1">
              <a:spcBef>
                <a:spcPct val="0"/>
              </a:spcBef>
            </a:pPr>
            <a:r>
              <a:rPr lang="en-GB" sz="7600" smtClean="0">
                <a:solidFill>
                  <a:srgbClr val="FFD624"/>
                </a:solidFill>
                <a:latin typeface="Verdana" pitchFamily="-72" charset="0"/>
              </a:rPr>
              <a:t>or of the Union, taking into account any of the objectives of the proposed Regulation. The competent authority should consult the EBA prior to taking decisions referred to in Article 10 and should notify the EBA of its final decision.</a:t>
            </a:r>
            <a:endParaRPr lang="en-US" sz="7600" smtClean="0">
              <a:solidFill>
                <a:srgbClr val="FFD624"/>
              </a:solidFill>
              <a:latin typeface="Verdana" pitchFamily="-72" charset="0"/>
            </a:endParaRPr>
          </a:p>
        </p:txBody>
      </p:sp>
      <p:sp>
        <p:nvSpPr>
          <p:cNvPr id="54275" name="Slide Number Placeholder 3"/>
          <p:cNvSpPr>
            <a:spLocks noGrp="1"/>
          </p:cNvSpPr>
          <p:nvPr>
            <p:ph type="sldNum" sz="quarter" idx="5"/>
          </p:nvPr>
        </p:nvSpPr>
        <p:spPr>
          <a:noFill/>
          <a:ln>
            <a:miter lim="800000"/>
            <a:headEnd/>
            <a:tailEnd/>
          </a:ln>
        </p:spPr>
        <p:txBody>
          <a:bodyPr/>
          <a:lstStyle/>
          <a:p>
            <a:fld id="{BFD6F93C-2C8F-4151-B978-F04A523BF511}" type="slidenum">
              <a:rPr lang="en-GB">
                <a:latin typeface="Arial" pitchFamily="-72" charset="0"/>
                <a:ea typeface="Arial" pitchFamily="-72" charset="0"/>
                <a:cs typeface="Arial" pitchFamily="-72" charset="0"/>
              </a:rPr>
              <a:pPr/>
              <a:t>7</a:t>
            </a:fld>
            <a:endParaRPr lang="en-GB">
              <a:latin typeface="Arial" pitchFamily="-72" charset="0"/>
              <a:ea typeface="Arial" pitchFamily="-72" charset="0"/>
              <a:cs typeface="Arial" pitchFamily="-72" charset="0"/>
            </a:endParaRPr>
          </a:p>
        </p:txBody>
      </p:sp>
    </p:spTree>
    <p:extLst>
      <p:ext uri="{BB962C8B-B14F-4D97-AF65-F5344CB8AC3E}">
        <p14:creationId xmlns:p14="http://schemas.microsoft.com/office/powerpoint/2010/main" val="3831038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Placeholder 2"/>
          <p:cNvSpPr>
            <a:spLocks noGrp="1" noRot="1" noChangeAspect="1" noChangeArrowheads="1" noTextEdit="1"/>
          </p:cNvSpPr>
          <p:nvPr>
            <p:ph type="sldImg"/>
          </p:nvPr>
        </p:nvSpPr>
        <p:spPr>
          <a:ln/>
        </p:spPr>
      </p:sp>
      <p:sp>
        <p:nvSpPr>
          <p:cNvPr id="31747" name="Placeholder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z="7600" b="1">
              <a:solidFill>
                <a:srgbClr val="FFD624"/>
              </a:solidFill>
              <a:latin typeface="Verdana" pitchFamily="34" charset="0"/>
              <a:ea typeface="ＭＳ Ｐゴシック" pitchFamily="34" charset="-128"/>
            </a:endParaRPr>
          </a:p>
        </p:txBody>
      </p:sp>
    </p:spTree>
    <p:extLst>
      <p:ext uri="{BB962C8B-B14F-4D97-AF65-F5344CB8AC3E}">
        <p14:creationId xmlns:p14="http://schemas.microsoft.com/office/powerpoint/2010/main" val="1440893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Placeholder 2"/>
          <p:cNvSpPr>
            <a:spLocks noGrp="1" noRot="1" noChangeAspect="1" noChangeArrowheads="1" noTextEdit="1"/>
          </p:cNvSpPr>
          <p:nvPr>
            <p:ph type="sldImg"/>
          </p:nvPr>
        </p:nvSpPr>
        <p:spPr>
          <a:ln/>
        </p:spPr>
      </p:sp>
      <p:sp>
        <p:nvSpPr>
          <p:cNvPr id="58370" name="Placeholder 3"/>
          <p:cNvSpPr>
            <a:spLocks noGrp="1" noChangeArrowheads="1"/>
          </p:cNvSpPr>
          <p:nvPr>
            <p:ph type="body" idx="1"/>
          </p:nvPr>
        </p:nvSpPr>
        <p:spPr>
          <a:noFill/>
        </p:spPr>
        <p:txBody>
          <a:bodyPr/>
          <a:lstStyle/>
          <a:p>
            <a:pPr eaLnBrk="1" hangingPunct="1">
              <a:spcBef>
                <a:spcPct val="0"/>
              </a:spcBef>
            </a:pPr>
            <a:endParaRPr lang="en-US" sz="7600" b="1">
              <a:solidFill>
                <a:srgbClr val="FFD624"/>
              </a:solidFill>
              <a:latin typeface="Verdana" pitchFamily="-72" charset="0"/>
            </a:endParaRPr>
          </a:p>
        </p:txBody>
      </p:sp>
    </p:spTree>
    <p:extLst>
      <p:ext uri="{BB962C8B-B14F-4D97-AF65-F5344CB8AC3E}">
        <p14:creationId xmlns:p14="http://schemas.microsoft.com/office/powerpoint/2010/main" val="35198323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b="0">
              <a:solidFill>
                <a:srgbClr val="FFFFFF"/>
              </a:solidFill>
              <a:latin typeface="Verdana"/>
              <a:ea typeface="+mn-ea"/>
              <a:cs typeface="+mn-cs"/>
            </a:endParaRPr>
          </a:p>
        </p:txBody>
      </p:sp>
      <p:pic>
        <p:nvPicPr>
          <p:cNvPr id="3086"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smtClean="0"/>
              <a:t>Click to edit Master title style</a:t>
            </a:r>
            <a:endParaRPr lang="en-GB" altLang="en-US"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smtClean="0"/>
              <a:t>Click to edit Master subtitle style</a:t>
            </a:r>
            <a:endParaRPr lang="en-GB" altLang="en-US" noProof="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ltLang="en-US">
              <a:solidFill>
                <a:srgbClr val="FFFFFF"/>
              </a:solidFill>
            </a:endParaRPr>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r>
              <a:rPr lang="en-GB" altLang="en-US" smtClean="0">
                <a:solidFill>
                  <a:srgbClr val="FFFFFF"/>
                </a:solidFill>
              </a:rPr>
              <a:t>Cabinet Hill</a:t>
            </a:r>
            <a:endParaRPr lang="en-GB" altLang="en-US">
              <a:solidFill>
                <a:srgbClr val="FFFFFF"/>
              </a:solidFill>
            </a:endParaRPr>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69D98F18-70E4-404C-A0AE-3F23F027ECA3}" type="slidenum">
              <a:rPr lang="en-GB" altLang="en-US">
                <a:solidFill>
                  <a:srgbClr val="FFFFFF"/>
                </a:solidFill>
              </a:rPr>
              <a:pPr/>
              <a:t>‹#›</a:t>
            </a:fld>
            <a:endParaRPr lang="en-GB" altLang="en-US">
              <a:solidFill>
                <a:srgbClr val="FFFFFF"/>
              </a:solidFill>
            </a:endParaRPr>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solidFill>
                <a:srgbClr val="FFFFFF"/>
              </a:solidFill>
            </a:endParaRPr>
          </a:p>
        </p:txBody>
      </p:sp>
    </p:spTree>
    <p:extLst>
      <p:ext uri="{BB962C8B-B14F-4D97-AF65-F5344CB8AC3E}">
        <p14:creationId xmlns:p14="http://schemas.microsoft.com/office/powerpoint/2010/main" val="3537106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03549ED-934C-45BF-B45F-EFFF495AECB4}"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73541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CB1B113-6B4B-4017-8270-78592B6079B4}"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2166184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 picture Slide">
    <p:spTree>
      <p:nvGrpSpPr>
        <p:cNvPr id="1" name=""/>
        <p:cNvGrpSpPr/>
        <p:nvPr/>
      </p:nvGrpSpPr>
      <p:grpSpPr>
        <a:xfrm>
          <a:off x="0" y="0"/>
          <a:ext cx="0" cy="0"/>
          <a:chOff x="0" y="0"/>
          <a:chExt cx="0" cy="0"/>
        </a:xfrm>
      </p:grpSpPr>
      <p:sp>
        <p:nvSpPr>
          <p:cNvPr id="8" name="Rectangle 7"/>
          <p:cNvSpPr>
            <a:spLocks noChangeArrowheads="1"/>
          </p:cNvSpPr>
          <p:nvPr/>
        </p:nvSpPr>
        <p:spPr bwMode="auto">
          <a:xfrm>
            <a:off x="0" y="971550"/>
            <a:ext cx="9144000" cy="5886450"/>
          </a:xfrm>
          <a:prstGeom prst="rect">
            <a:avLst/>
          </a:prstGeom>
          <a:solidFill>
            <a:srgbClr val="0F5494"/>
          </a:solidFill>
          <a:ln>
            <a:noFill/>
          </a:ln>
          <a:effectLst>
            <a:outerShdw dist="23000" dir="5400000" rotWithShape="0">
              <a:srgbClr val="000000">
                <a:alpha val="34998"/>
              </a:srgbClr>
            </a:outerShdw>
          </a:effectLst>
          <a:extLst>
            <a:ext uri="{91240B29-F687-4F45-9708-019B960494DF}">
              <a14:hiddenLine xmlns:a14="http://schemas.microsoft.com/office/drawing/2010/main" w="25400" algn="ctr">
                <a:solidFill>
                  <a:srgbClr val="0F5494"/>
                </a:solidFill>
                <a:miter lim="800000"/>
                <a:headEnd/>
                <a:tailEnd/>
              </a14:hiddenLine>
            </a:ext>
          </a:extLst>
        </p:spPr>
        <p:txBody>
          <a:bodyPr anchor="ctr"/>
          <a:lstStyle>
            <a:lvl1pPr defTabSz="457200" eaLnBrk="0" hangingPunct="0">
              <a:defRPr sz="7600" b="1">
                <a:solidFill>
                  <a:srgbClr val="FFD624"/>
                </a:solidFill>
                <a:latin typeface="Verdana" pitchFamily="34" charset="0"/>
              </a:defRPr>
            </a:lvl1pPr>
            <a:lvl2pPr marL="742950" indent="-285750" defTabSz="457200" eaLnBrk="0" hangingPunct="0">
              <a:defRPr sz="7600" b="1">
                <a:solidFill>
                  <a:srgbClr val="FFD624"/>
                </a:solidFill>
                <a:latin typeface="Verdana" pitchFamily="34" charset="0"/>
              </a:defRPr>
            </a:lvl2pPr>
            <a:lvl3pPr marL="1143000" indent="-228600" defTabSz="457200" eaLnBrk="0" hangingPunct="0">
              <a:defRPr sz="7600" b="1">
                <a:solidFill>
                  <a:srgbClr val="FFD624"/>
                </a:solidFill>
                <a:latin typeface="Verdana" pitchFamily="34" charset="0"/>
              </a:defRPr>
            </a:lvl3pPr>
            <a:lvl4pPr marL="1600200" indent="-228600" defTabSz="457200" eaLnBrk="0" hangingPunct="0">
              <a:defRPr sz="7600" b="1">
                <a:solidFill>
                  <a:srgbClr val="FFD624"/>
                </a:solidFill>
                <a:latin typeface="Verdana" pitchFamily="34" charset="0"/>
              </a:defRPr>
            </a:lvl4pPr>
            <a:lvl5pPr marL="2057400" indent="-228600" defTabSz="457200" eaLnBrk="0" hangingPunct="0">
              <a:defRPr sz="7600" b="1">
                <a:solidFill>
                  <a:srgbClr val="FFD624"/>
                </a:solidFill>
                <a:latin typeface="Verdana" pitchFamily="34" charset="0"/>
              </a:defRPr>
            </a:lvl5pPr>
            <a:lvl6pPr marL="2514600" indent="-228600" defTabSz="457200" eaLnBrk="0" fontAlgn="base" hangingPunct="0">
              <a:spcBef>
                <a:spcPct val="0"/>
              </a:spcBef>
              <a:spcAft>
                <a:spcPct val="0"/>
              </a:spcAft>
              <a:defRPr sz="7600" b="1">
                <a:solidFill>
                  <a:srgbClr val="FFD624"/>
                </a:solidFill>
                <a:latin typeface="Verdana" pitchFamily="34" charset="0"/>
              </a:defRPr>
            </a:lvl6pPr>
            <a:lvl7pPr marL="2971800" indent="-228600" defTabSz="457200" eaLnBrk="0" fontAlgn="base" hangingPunct="0">
              <a:spcBef>
                <a:spcPct val="0"/>
              </a:spcBef>
              <a:spcAft>
                <a:spcPct val="0"/>
              </a:spcAft>
              <a:defRPr sz="7600" b="1">
                <a:solidFill>
                  <a:srgbClr val="FFD624"/>
                </a:solidFill>
                <a:latin typeface="Verdana" pitchFamily="34" charset="0"/>
              </a:defRPr>
            </a:lvl7pPr>
            <a:lvl8pPr marL="3429000" indent="-228600" defTabSz="457200" eaLnBrk="0" fontAlgn="base" hangingPunct="0">
              <a:spcBef>
                <a:spcPct val="0"/>
              </a:spcBef>
              <a:spcAft>
                <a:spcPct val="0"/>
              </a:spcAft>
              <a:defRPr sz="7600" b="1">
                <a:solidFill>
                  <a:srgbClr val="FFD624"/>
                </a:solidFill>
                <a:latin typeface="Verdana" pitchFamily="34" charset="0"/>
              </a:defRPr>
            </a:lvl8pPr>
            <a:lvl9pPr marL="3886200" indent="-228600" defTabSz="457200" eaLnBrk="0" fontAlgn="base" hangingPunct="0">
              <a:spcBef>
                <a:spcPct val="0"/>
              </a:spcBef>
              <a:spcAft>
                <a:spcPct val="0"/>
              </a:spcAft>
              <a:defRPr sz="7600" b="1">
                <a:solidFill>
                  <a:srgbClr val="FFD624"/>
                </a:solidFill>
                <a:latin typeface="Verdana" pitchFamily="34" charset="0"/>
              </a:defRPr>
            </a:lvl9pPr>
          </a:lstStyle>
          <a:p>
            <a:pPr algn="ctr" eaLnBrk="1" hangingPunct="1">
              <a:defRPr/>
            </a:pPr>
            <a:endParaRPr lang="en-US" altLang="en-US" sz="1800" b="0" smtClean="0">
              <a:solidFill>
                <a:srgbClr val="FFFFFF"/>
              </a:solidFill>
              <a:ea typeface="+mn-ea"/>
              <a:cs typeface="+mn-cs"/>
            </a:endParaRPr>
          </a:p>
        </p:txBody>
      </p:sp>
      <p:sp>
        <p:nvSpPr>
          <p:cNvPr id="10" name="Rectangle 26"/>
          <p:cNvSpPr>
            <a:spLocks noChangeArrowheads="1"/>
          </p:cNvSpPr>
          <p:nvPr/>
        </p:nvSpPr>
        <p:spPr bwMode="auto">
          <a:xfrm>
            <a:off x="457200" y="64357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7600" b="1">
                <a:solidFill>
                  <a:srgbClr val="FFD624"/>
                </a:solidFill>
                <a:latin typeface="Verdana" pitchFamily="34" charset="0"/>
              </a:defRPr>
            </a:lvl1pPr>
            <a:lvl2pPr marL="742950" indent="-285750" eaLnBrk="0" hangingPunct="0">
              <a:defRPr sz="7600" b="1">
                <a:solidFill>
                  <a:srgbClr val="FFD624"/>
                </a:solidFill>
                <a:latin typeface="Verdana" pitchFamily="34" charset="0"/>
              </a:defRPr>
            </a:lvl2pPr>
            <a:lvl3pPr marL="1143000" indent="-228600" eaLnBrk="0" hangingPunct="0">
              <a:defRPr sz="7600" b="1">
                <a:solidFill>
                  <a:srgbClr val="FFD624"/>
                </a:solidFill>
                <a:latin typeface="Verdana" pitchFamily="34" charset="0"/>
              </a:defRPr>
            </a:lvl3pPr>
            <a:lvl4pPr marL="1600200" indent="-228600" eaLnBrk="0" hangingPunct="0">
              <a:defRPr sz="7600" b="1">
                <a:solidFill>
                  <a:srgbClr val="FFD624"/>
                </a:solidFill>
                <a:latin typeface="Verdana" pitchFamily="34" charset="0"/>
              </a:defRPr>
            </a:lvl4pPr>
            <a:lvl5pPr marL="2057400" indent="-228600" eaLnBrk="0" hangingPunct="0">
              <a:defRPr sz="7600" b="1">
                <a:solidFill>
                  <a:srgbClr val="FFD624"/>
                </a:solidFill>
                <a:latin typeface="Verdana" pitchFamily="34" charset="0"/>
              </a:defRPr>
            </a:lvl5pPr>
            <a:lvl6pPr marL="2514600" indent="-228600" eaLnBrk="0" fontAlgn="base" hangingPunct="0">
              <a:spcBef>
                <a:spcPct val="0"/>
              </a:spcBef>
              <a:spcAft>
                <a:spcPct val="0"/>
              </a:spcAft>
              <a:defRPr sz="7600" b="1">
                <a:solidFill>
                  <a:srgbClr val="FFD624"/>
                </a:solidFill>
                <a:latin typeface="Verdana" pitchFamily="34" charset="0"/>
              </a:defRPr>
            </a:lvl6pPr>
            <a:lvl7pPr marL="2971800" indent="-228600" eaLnBrk="0" fontAlgn="base" hangingPunct="0">
              <a:spcBef>
                <a:spcPct val="0"/>
              </a:spcBef>
              <a:spcAft>
                <a:spcPct val="0"/>
              </a:spcAft>
              <a:defRPr sz="7600" b="1">
                <a:solidFill>
                  <a:srgbClr val="FFD624"/>
                </a:solidFill>
                <a:latin typeface="Verdana" pitchFamily="34" charset="0"/>
              </a:defRPr>
            </a:lvl7pPr>
            <a:lvl8pPr marL="3429000" indent="-228600" eaLnBrk="0" fontAlgn="base" hangingPunct="0">
              <a:spcBef>
                <a:spcPct val="0"/>
              </a:spcBef>
              <a:spcAft>
                <a:spcPct val="0"/>
              </a:spcAft>
              <a:defRPr sz="7600" b="1">
                <a:solidFill>
                  <a:srgbClr val="FFD624"/>
                </a:solidFill>
                <a:latin typeface="Verdana" pitchFamily="34" charset="0"/>
              </a:defRPr>
            </a:lvl8pPr>
            <a:lvl9pPr marL="3886200" indent="-228600" eaLnBrk="0" fontAlgn="base" hangingPunct="0">
              <a:spcBef>
                <a:spcPct val="0"/>
              </a:spcBef>
              <a:spcAft>
                <a:spcPct val="0"/>
              </a:spcAft>
              <a:defRPr sz="7600" b="1">
                <a:solidFill>
                  <a:srgbClr val="FFD624"/>
                </a:solidFill>
                <a:latin typeface="Verdana" pitchFamily="34" charset="0"/>
              </a:defRPr>
            </a:lvl9pPr>
          </a:lstStyle>
          <a:p>
            <a:pPr eaLnBrk="1" hangingPunct="1">
              <a:defRPr/>
            </a:pPr>
            <a:endParaRPr lang="en-US" altLang="en-US" sz="900" b="0" smtClean="0">
              <a:solidFill>
                <a:srgbClr val="FFFFFF"/>
              </a:solidFill>
              <a:ea typeface="+mn-ea"/>
              <a:cs typeface="+mn-cs"/>
            </a:endParaRPr>
          </a:p>
        </p:txBody>
      </p:sp>
      <p:pic>
        <p:nvPicPr>
          <p:cNvPr id="11"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33850" y="6437313"/>
            <a:ext cx="630238"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36988" y="258763"/>
            <a:ext cx="1457325"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Picture Placeholder 2"/>
          <p:cNvSpPr>
            <a:spLocks noGrp="1"/>
          </p:cNvSpPr>
          <p:nvPr>
            <p:ph type="pic" idx="10"/>
          </p:nvPr>
        </p:nvSpPr>
        <p:spPr>
          <a:xfrm>
            <a:off x="0" y="971550"/>
            <a:ext cx="4132263" cy="5886450"/>
          </a:xfrm>
        </p:spPr>
        <p:txBody>
          <a:bodyPr anchor="ct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dirty="0" smtClean="0"/>
          </a:p>
        </p:txBody>
      </p:sp>
      <p:sp>
        <p:nvSpPr>
          <p:cNvPr id="3076" name="Rectangle 4"/>
          <p:cNvSpPr>
            <a:spLocks noGrp="1" noChangeArrowheads="1"/>
          </p:cNvSpPr>
          <p:nvPr>
            <p:ph type="ctrTitle"/>
          </p:nvPr>
        </p:nvSpPr>
        <p:spPr>
          <a:xfrm>
            <a:off x="4765674" y="3124200"/>
            <a:ext cx="4114715" cy="790575"/>
          </a:xfrm>
        </p:spPr>
        <p:txBody>
          <a:bodyPr/>
          <a:lstStyle>
            <a:lvl1pPr marL="3175">
              <a:defRPr sz="6000">
                <a:solidFill>
                  <a:srgbClr val="FFD624"/>
                </a:solidFill>
              </a:defRPr>
            </a:lvl1pPr>
          </a:lstStyle>
          <a:p>
            <a:pPr lvl="0"/>
            <a:r>
              <a:rPr lang="en-US" noProof="0" smtClean="0"/>
              <a:t>Click to edit Master title style</a:t>
            </a:r>
            <a:endParaRPr lang="en-GB" noProof="0" dirty="0" smtClean="0"/>
          </a:p>
        </p:txBody>
      </p:sp>
      <p:sp>
        <p:nvSpPr>
          <p:cNvPr id="14" name="Text Placeholder 13"/>
          <p:cNvSpPr>
            <a:spLocks noGrp="1"/>
          </p:cNvSpPr>
          <p:nvPr>
            <p:ph type="body" sz="quarter" idx="11"/>
          </p:nvPr>
        </p:nvSpPr>
        <p:spPr>
          <a:xfrm>
            <a:off x="4765675" y="1375647"/>
            <a:ext cx="4106476" cy="1707418"/>
          </a:xfrm>
          <a:noFill/>
        </p:spPr>
        <p:txBody>
          <a:bodyPr/>
          <a:lstStyle>
            <a:lvl1pPr marL="0" marR="0" indent="0" algn="l" defTabSz="914400" rtl="0" eaLnBrk="1" fontAlgn="base" latinLnBrk="0" hangingPunct="1">
              <a:lnSpc>
                <a:spcPct val="100000"/>
              </a:lnSpc>
              <a:spcBef>
                <a:spcPct val="0"/>
              </a:spcBef>
              <a:spcAft>
                <a:spcPct val="0"/>
              </a:spcAft>
              <a:buClrTx/>
              <a:buSzTx/>
              <a:buFontTx/>
              <a:buNone/>
              <a:tabLst/>
              <a:defRPr sz="3000" b="1" i="0">
                <a:solidFill>
                  <a:schemeClr val="bg1"/>
                </a:solidFill>
              </a:defRPr>
            </a:lvl1pPr>
          </a:lstStyle>
          <a:p>
            <a:pPr lvl="0"/>
            <a:r>
              <a:rPr lang="en-US" smtClean="0"/>
              <a:t>Click to edit Master text styles</a:t>
            </a:r>
          </a:p>
        </p:txBody>
      </p:sp>
      <p:sp>
        <p:nvSpPr>
          <p:cNvPr id="19" name="Text Placeholder 13"/>
          <p:cNvSpPr>
            <a:spLocks noGrp="1"/>
          </p:cNvSpPr>
          <p:nvPr>
            <p:ph type="body" sz="quarter" idx="14"/>
          </p:nvPr>
        </p:nvSpPr>
        <p:spPr>
          <a:xfrm>
            <a:off x="4765675" y="5125867"/>
            <a:ext cx="4106476" cy="686121"/>
          </a:xfrm>
        </p:spPr>
        <p:txBody>
          <a:bodyPr anchor="ctr"/>
          <a:lstStyle>
            <a:lvl1pPr marL="0" marR="0" indent="0" algn="l" defTabSz="914400" rtl="0" eaLnBrk="1" fontAlgn="base" latinLnBrk="0" hangingPunct="1">
              <a:lnSpc>
                <a:spcPct val="100000"/>
              </a:lnSpc>
              <a:spcBef>
                <a:spcPct val="0"/>
              </a:spcBef>
              <a:spcAft>
                <a:spcPct val="0"/>
              </a:spcAft>
              <a:buClrTx/>
              <a:buSzTx/>
              <a:buFontTx/>
              <a:buNone/>
              <a:tabLst/>
              <a:defRPr sz="2000" b="1" i="0">
                <a:solidFill>
                  <a:srgbClr val="FFD624"/>
                </a:solidFill>
                <a:latin typeface="Verdana" pitchFamily="34" charset="0"/>
                <a:ea typeface="Verdana" pitchFamily="34" charset="0"/>
                <a:cs typeface="Verdana" pitchFamily="34" charset="0"/>
              </a:defRPr>
            </a:lvl1pPr>
          </a:lstStyle>
          <a:p>
            <a:pPr lvl="0"/>
            <a:r>
              <a:rPr lang="en-US" smtClean="0"/>
              <a:t>Click to edit Master text styles</a:t>
            </a:r>
          </a:p>
        </p:txBody>
      </p:sp>
      <p:sp>
        <p:nvSpPr>
          <p:cNvPr id="21" name="Text Placeholder 13"/>
          <p:cNvSpPr>
            <a:spLocks noGrp="1"/>
          </p:cNvSpPr>
          <p:nvPr>
            <p:ph type="body" sz="quarter" idx="15"/>
          </p:nvPr>
        </p:nvSpPr>
        <p:spPr>
          <a:xfrm>
            <a:off x="4778118" y="5643032"/>
            <a:ext cx="4106476" cy="686121"/>
          </a:xfrm>
        </p:spPr>
        <p:txBody>
          <a:bodyPr anchor="ctr">
            <a:noAutofit/>
          </a:bodyPr>
          <a:lstStyle>
            <a:lvl1pPr marL="0" marR="0" indent="0" algn="l" defTabSz="914400" rtl="0" eaLnBrk="1" fontAlgn="base" latinLnBrk="0" hangingPunct="1">
              <a:lnSpc>
                <a:spcPct val="100000"/>
              </a:lnSpc>
              <a:spcBef>
                <a:spcPct val="0"/>
              </a:spcBef>
              <a:spcAft>
                <a:spcPct val="0"/>
              </a:spcAft>
              <a:buClrTx/>
              <a:buSzTx/>
              <a:buFontTx/>
              <a:buNone/>
              <a:tabLst/>
              <a:defRPr sz="1400" i="0">
                <a:solidFill>
                  <a:schemeClr val="bg1"/>
                </a:solidFill>
              </a:defRPr>
            </a:lvl1pPr>
          </a:lstStyle>
          <a:p>
            <a:pPr lvl="0"/>
            <a:r>
              <a:rPr lang="en-US" smtClean="0"/>
              <a:t>Click to edit Master text styles</a:t>
            </a:r>
          </a:p>
        </p:txBody>
      </p:sp>
      <p:sp>
        <p:nvSpPr>
          <p:cNvPr id="29" name="Text Placeholder 28"/>
          <p:cNvSpPr>
            <a:spLocks noGrp="1"/>
          </p:cNvSpPr>
          <p:nvPr>
            <p:ph type="body" sz="quarter" idx="16"/>
          </p:nvPr>
        </p:nvSpPr>
        <p:spPr>
          <a:xfrm>
            <a:off x="4765675" y="4068762"/>
            <a:ext cx="4106476" cy="890415"/>
          </a:xfrm>
        </p:spPr>
        <p:txBody>
          <a:bodyPr anchor="ctr"/>
          <a:lstStyle>
            <a:lvl1pPr marL="0" indent="0">
              <a:buFontTx/>
              <a:buNone/>
              <a:defRPr sz="2400" i="1">
                <a:solidFill>
                  <a:schemeClr val="bg1"/>
                </a:solidFill>
                <a:latin typeface="Verdana" pitchFamily="34" charset="0"/>
                <a:ea typeface="Verdana" pitchFamily="34" charset="0"/>
                <a:cs typeface="Verdana" pitchFamily="34" charset="0"/>
              </a:defRPr>
            </a:lvl1pPr>
            <a:lvl2pPr>
              <a:defRPr sz="2400" i="1">
                <a:solidFill>
                  <a:schemeClr val="bg1"/>
                </a:solidFill>
              </a:defRPr>
            </a:lvl2pPr>
            <a:lvl3pPr>
              <a:defRPr sz="2400" i="1">
                <a:solidFill>
                  <a:schemeClr val="bg1"/>
                </a:solidFill>
              </a:defRPr>
            </a:lvl3pPr>
            <a:lvl4pPr>
              <a:defRPr sz="2400" i="1">
                <a:solidFill>
                  <a:schemeClr val="bg1"/>
                </a:solidFill>
              </a:defRPr>
            </a:lvl4pPr>
            <a:lvl5pPr>
              <a:defRPr sz="2400" i="1">
                <a:solidFill>
                  <a:schemeClr val="bg1"/>
                </a:solidFill>
              </a:defRPr>
            </a:lvl5pPr>
          </a:lstStyle>
          <a:p>
            <a:pPr lvl="0"/>
            <a:r>
              <a:rPr lang="en-US" smtClean="0"/>
              <a:t>Click to edit Master text styles</a:t>
            </a:r>
          </a:p>
        </p:txBody>
      </p:sp>
      <p:sp>
        <p:nvSpPr>
          <p:cNvPr id="13" name="Rectangle 4"/>
          <p:cNvSpPr>
            <a:spLocks noGrp="1" noChangeArrowheads="1"/>
          </p:cNvSpPr>
          <p:nvPr>
            <p:ph type="dt" sz="half" idx="17"/>
          </p:nvPr>
        </p:nvSpPr>
        <p:spPr>
          <a:xfrm>
            <a:off x="6553200" y="6435725"/>
            <a:ext cx="2133600" cy="268288"/>
          </a:xfrm>
        </p:spPr>
        <p:txBody>
          <a:bodyPr/>
          <a:lstStyle>
            <a:lvl1pPr algn="r">
              <a:defRPr b="1">
                <a:solidFill>
                  <a:schemeClr val="bg1"/>
                </a:solidFill>
              </a:defRPr>
            </a:lvl1pPr>
          </a:lstStyle>
          <a:p>
            <a:pPr>
              <a:defRPr/>
            </a:pPr>
            <a:endParaRPr lang="en-GB" dirty="0">
              <a:solidFill>
                <a:srgbClr val="FFFFFF"/>
              </a:solidFill>
            </a:endParaRPr>
          </a:p>
        </p:txBody>
      </p:sp>
    </p:spTree>
    <p:extLst>
      <p:ext uri="{BB962C8B-B14F-4D97-AF65-F5344CB8AC3E}">
        <p14:creationId xmlns:p14="http://schemas.microsoft.com/office/powerpoint/2010/main" val="561795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5" name="Footer Placeholder 4"/>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6" name="Slide Number Placeholder 5"/>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3CB6E1AD-A849-4882-B42A-FE572D2E197D}" type="slidenum">
              <a:rPr lang="en-GB"/>
              <a:pPr>
                <a:defRPr/>
              </a:pPr>
              <a:t>‹#›</a:t>
            </a:fld>
            <a:endParaRPr lang="en-GB"/>
          </a:p>
        </p:txBody>
      </p:sp>
    </p:spTree>
    <p:extLst>
      <p:ext uri="{BB962C8B-B14F-4D97-AF65-F5344CB8AC3E}">
        <p14:creationId xmlns:p14="http://schemas.microsoft.com/office/powerpoint/2010/main" val="6454755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5" name="Footer Placeholder 4"/>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6" name="Slide Number Placeholder 5"/>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AB8AB3C3-0DDB-44BD-BE7C-B7E4CBCBBC56}" type="slidenum">
              <a:rPr lang="en-GB"/>
              <a:pPr>
                <a:defRPr/>
              </a:pPr>
              <a:t>‹#›</a:t>
            </a:fld>
            <a:endParaRPr lang="en-GB"/>
          </a:p>
        </p:txBody>
      </p:sp>
    </p:spTree>
    <p:extLst>
      <p:ext uri="{BB962C8B-B14F-4D97-AF65-F5344CB8AC3E}">
        <p14:creationId xmlns:p14="http://schemas.microsoft.com/office/powerpoint/2010/main" val="1367421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5" name="Footer Placeholder 4"/>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6" name="Slide Number Placeholder 5"/>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CBF3D54C-D7ED-4ABA-BD78-57621009CB5F}" type="slidenum">
              <a:rPr lang="en-GB"/>
              <a:pPr>
                <a:defRPr/>
              </a:pPr>
              <a:t>‹#›</a:t>
            </a:fld>
            <a:endParaRPr lang="en-GB"/>
          </a:p>
        </p:txBody>
      </p:sp>
    </p:spTree>
    <p:extLst>
      <p:ext uri="{BB962C8B-B14F-4D97-AF65-F5344CB8AC3E}">
        <p14:creationId xmlns:p14="http://schemas.microsoft.com/office/powerpoint/2010/main" val="3540583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6" name="Footer Placeholder 5"/>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7" name="Slide Number Placeholder 6"/>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6D79B4D0-727E-4767-8294-4563EF923A41}" type="slidenum">
              <a:rPr lang="en-GB"/>
              <a:pPr>
                <a:defRPr/>
              </a:pPr>
              <a:t>‹#›</a:t>
            </a:fld>
            <a:endParaRPr lang="en-GB"/>
          </a:p>
        </p:txBody>
      </p:sp>
    </p:spTree>
    <p:extLst>
      <p:ext uri="{BB962C8B-B14F-4D97-AF65-F5344CB8AC3E}">
        <p14:creationId xmlns:p14="http://schemas.microsoft.com/office/powerpoint/2010/main" val="12853811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8" name="Footer Placeholder 7"/>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9" name="Slide Number Placeholder 8"/>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7D13EC24-E431-4F20-A88B-9F82B4246996}" type="slidenum">
              <a:rPr lang="en-GB"/>
              <a:pPr>
                <a:defRPr/>
              </a:pPr>
              <a:t>‹#›</a:t>
            </a:fld>
            <a:endParaRPr lang="en-GB"/>
          </a:p>
        </p:txBody>
      </p:sp>
    </p:spTree>
    <p:extLst>
      <p:ext uri="{BB962C8B-B14F-4D97-AF65-F5344CB8AC3E}">
        <p14:creationId xmlns:p14="http://schemas.microsoft.com/office/powerpoint/2010/main" val="26036039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4" name="Footer Placeholder 3"/>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5" name="Slide Number Placeholder 4"/>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3276C24F-9156-4C25-B25A-4CB87D51F8A6}" type="slidenum">
              <a:rPr lang="en-GB"/>
              <a:pPr>
                <a:defRPr/>
              </a:pPr>
              <a:t>‹#›</a:t>
            </a:fld>
            <a:endParaRPr lang="en-GB"/>
          </a:p>
        </p:txBody>
      </p:sp>
    </p:spTree>
    <p:extLst>
      <p:ext uri="{BB962C8B-B14F-4D97-AF65-F5344CB8AC3E}">
        <p14:creationId xmlns:p14="http://schemas.microsoft.com/office/powerpoint/2010/main" val="24473248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3" name="Footer Placeholder 2"/>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4" name="Slide Number Placeholder 3"/>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CC682164-9DC8-4AD8-9900-D868BBB2084D}" type="slidenum">
              <a:rPr lang="en-GB"/>
              <a:pPr>
                <a:defRPr/>
              </a:pPr>
              <a:t>‹#›</a:t>
            </a:fld>
            <a:endParaRPr lang="en-GB"/>
          </a:p>
        </p:txBody>
      </p:sp>
    </p:spTree>
    <p:extLst>
      <p:ext uri="{BB962C8B-B14F-4D97-AF65-F5344CB8AC3E}">
        <p14:creationId xmlns:p14="http://schemas.microsoft.com/office/powerpoint/2010/main" val="1542018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7912945-CFB7-464F-B225-E2185AEE3B51}"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1630322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6" name="Footer Placeholder 5"/>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7" name="Slide Number Placeholder 6"/>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82CBB516-9D82-479B-B3F1-E6465C99FA25}" type="slidenum">
              <a:rPr lang="en-GB"/>
              <a:pPr>
                <a:defRPr/>
              </a:pPr>
              <a:t>‹#›</a:t>
            </a:fld>
            <a:endParaRPr lang="en-GB"/>
          </a:p>
        </p:txBody>
      </p:sp>
    </p:spTree>
    <p:extLst>
      <p:ext uri="{BB962C8B-B14F-4D97-AF65-F5344CB8AC3E}">
        <p14:creationId xmlns:p14="http://schemas.microsoft.com/office/powerpoint/2010/main" val="12806300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6" name="Footer Placeholder 5"/>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7" name="Slide Number Placeholder 6"/>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34A6968E-A1E6-414B-9E7D-F55F78C43F5E}" type="slidenum">
              <a:rPr lang="en-GB"/>
              <a:pPr>
                <a:defRPr/>
              </a:pPr>
              <a:t>‹#›</a:t>
            </a:fld>
            <a:endParaRPr lang="en-GB"/>
          </a:p>
        </p:txBody>
      </p:sp>
    </p:spTree>
    <p:extLst>
      <p:ext uri="{BB962C8B-B14F-4D97-AF65-F5344CB8AC3E}">
        <p14:creationId xmlns:p14="http://schemas.microsoft.com/office/powerpoint/2010/main" val="2697206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5" name="Footer Placeholder 4"/>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6" name="Slide Number Placeholder 5"/>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606B4C21-1340-4009-9AF5-448FCC225D75}" type="slidenum">
              <a:rPr lang="en-GB"/>
              <a:pPr>
                <a:defRPr/>
              </a:pPr>
              <a:t>‹#›</a:t>
            </a:fld>
            <a:endParaRPr lang="en-GB"/>
          </a:p>
        </p:txBody>
      </p:sp>
    </p:spTree>
    <p:extLst>
      <p:ext uri="{BB962C8B-B14F-4D97-AF65-F5344CB8AC3E}">
        <p14:creationId xmlns:p14="http://schemas.microsoft.com/office/powerpoint/2010/main" val="10482815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fontAlgn="base">
              <a:spcBef>
                <a:spcPct val="0"/>
              </a:spcBef>
              <a:spcAft>
                <a:spcPct val="0"/>
              </a:spcAft>
              <a:defRPr b="1">
                <a:latin typeface="Verdana" pitchFamily="34" charset="0"/>
              </a:defRPr>
            </a:lvl1pPr>
          </a:lstStyle>
          <a:p>
            <a:pPr>
              <a:defRPr/>
            </a:pPr>
            <a:endParaRPr lang="en-GB"/>
          </a:p>
        </p:txBody>
      </p:sp>
      <p:sp>
        <p:nvSpPr>
          <p:cNvPr id="5" name="Footer Placeholder 4"/>
          <p:cNvSpPr>
            <a:spLocks noGrp="1"/>
          </p:cNvSpPr>
          <p:nvPr>
            <p:ph type="ftr" sz="quarter" idx="11"/>
          </p:nvPr>
        </p:nvSpPr>
        <p:spPr/>
        <p:txBody>
          <a:bodyPr/>
          <a:lstStyle>
            <a:lvl1pPr fontAlgn="base">
              <a:spcBef>
                <a:spcPct val="0"/>
              </a:spcBef>
              <a:spcAft>
                <a:spcPct val="0"/>
              </a:spcAft>
              <a:defRPr b="1">
                <a:latin typeface="Verdana" pitchFamily="34" charset="0"/>
              </a:defRPr>
            </a:lvl1pPr>
          </a:lstStyle>
          <a:p>
            <a:pPr>
              <a:defRPr/>
            </a:pPr>
            <a:r>
              <a:rPr lang="en-GB" smtClean="0"/>
              <a:t>Cabinet Hill</a:t>
            </a:r>
            <a:endParaRPr lang="en-GB"/>
          </a:p>
        </p:txBody>
      </p:sp>
      <p:sp>
        <p:nvSpPr>
          <p:cNvPr id="6" name="Slide Number Placeholder 5"/>
          <p:cNvSpPr>
            <a:spLocks noGrp="1"/>
          </p:cNvSpPr>
          <p:nvPr>
            <p:ph type="sldNum" sz="quarter" idx="12"/>
          </p:nvPr>
        </p:nvSpPr>
        <p:spPr/>
        <p:txBody>
          <a:bodyPr/>
          <a:lstStyle>
            <a:lvl1pPr fontAlgn="base">
              <a:spcBef>
                <a:spcPct val="0"/>
              </a:spcBef>
              <a:spcAft>
                <a:spcPct val="0"/>
              </a:spcAft>
              <a:defRPr b="1">
                <a:latin typeface="Verdana" pitchFamily="34" charset="0"/>
              </a:defRPr>
            </a:lvl1pPr>
          </a:lstStyle>
          <a:p>
            <a:pPr>
              <a:defRPr/>
            </a:pPr>
            <a:fld id="{5CCFA466-B6D8-432E-88B5-76D061EE1202}" type="slidenum">
              <a:rPr lang="en-GB"/>
              <a:pPr>
                <a:defRPr/>
              </a:pPr>
              <a:t>‹#›</a:t>
            </a:fld>
            <a:endParaRPr lang="en-GB"/>
          </a:p>
        </p:txBody>
      </p:sp>
    </p:spTree>
    <p:extLst>
      <p:ext uri="{BB962C8B-B14F-4D97-AF65-F5344CB8AC3E}">
        <p14:creationId xmlns:p14="http://schemas.microsoft.com/office/powerpoint/2010/main" val="4447079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 picture Slide">
    <p:spTree>
      <p:nvGrpSpPr>
        <p:cNvPr id="1" name=""/>
        <p:cNvGrpSpPr/>
        <p:nvPr/>
      </p:nvGrpSpPr>
      <p:grpSpPr>
        <a:xfrm>
          <a:off x="0" y="0"/>
          <a:ext cx="0" cy="0"/>
          <a:chOff x="0" y="0"/>
          <a:chExt cx="0" cy="0"/>
        </a:xfrm>
      </p:grpSpPr>
      <p:sp>
        <p:nvSpPr>
          <p:cNvPr id="8" name="Rectangle 7"/>
          <p:cNvSpPr>
            <a:spLocks noChangeArrowheads="1"/>
          </p:cNvSpPr>
          <p:nvPr/>
        </p:nvSpPr>
        <p:spPr bwMode="auto">
          <a:xfrm>
            <a:off x="0" y="971550"/>
            <a:ext cx="9144000" cy="5886450"/>
          </a:xfrm>
          <a:prstGeom prst="rect">
            <a:avLst/>
          </a:prstGeom>
          <a:solidFill>
            <a:srgbClr val="0F5494"/>
          </a:solidFill>
          <a:ln>
            <a:noFill/>
          </a:ln>
          <a:effectLst>
            <a:outerShdw dist="23000" dir="5400000" rotWithShape="0">
              <a:srgbClr val="000000">
                <a:alpha val="34998"/>
              </a:srgbClr>
            </a:outerShdw>
          </a:effectLst>
          <a:extLst>
            <a:ext uri="{91240B29-F687-4F45-9708-019B960494DF}">
              <a14:hiddenLine xmlns:a14="http://schemas.microsoft.com/office/drawing/2010/main" w="25400" algn="ctr">
                <a:solidFill>
                  <a:srgbClr val="0F5494"/>
                </a:solidFill>
                <a:miter lim="800000"/>
                <a:headEnd/>
                <a:tailEnd/>
              </a14:hiddenLine>
            </a:ext>
          </a:extLst>
        </p:spPr>
        <p:txBody>
          <a:bodyPr anchor="ctr"/>
          <a:lstStyle>
            <a:lvl1pPr defTabSz="457200" eaLnBrk="0" hangingPunct="0">
              <a:defRPr sz="7600" b="1">
                <a:solidFill>
                  <a:srgbClr val="FFD624"/>
                </a:solidFill>
                <a:latin typeface="Verdana" pitchFamily="34" charset="0"/>
              </a:defRPr>
            </a:lvl1pPr>
            <a:lvl2pPr marL="742950" indent="-285750" defTabSz="457200" eaLnBrk="0" hangingPunct="0">
              <a:defRPr sz="7600" b="1">
                <a:solidFill>
                  <a:srgbClr val="FFD624"/>
                </a:solidFill>
                <a:latin typeface="Verdana" pitchFamily="34" charset="0"/>
              </a:defRPr>
            </a:lvl2pPr>
            <a:lvl3pPr marL="1143000" indent="-228600" defTabSz="457200" eaLnBrk="0" hangingPunct="0">
              <a:defRPr sz="7600" b="1">
                <a:solidFill>
                  <a:srgbClr val="FFD624"/>
                </a:solidFill>
                <a:latin typeface="Verdana" pitchFamily="34" charset="0"/>
              </a:defRPr>
            </a:lvl3pPr>
            <a:lvl4pPr marL="1600200" indent="-228600" defTabSz="457200" eaLnBrk="0" hangingPunct="0">
              <a:defRPr sz="7600" b="1">
                <a:solidFill>
                  <a:srgbClr val="FFD624"/>
                </a:solidFill>
                <a:latin typeface="Verdana" pitchFamily="34" charset="0"/>
              </a:defRPr>
            </a:lvl4pPr>
            <a:lvl5pPr marL="2057400" indent="-228600" defTabSz="457200" eaLnBrk="0" hangingPunct="0">
              <a:defRPr sz="7600" b="1">
                <a:solidFill>
                  <a:srgbClr val="FFD624"/>
                </a:solidFill>
                <a:latin typeface="Verdana" pitchFamily="34" charset="0"/>
              </a:defRPr>
            </a:lvl5pPr>
            <a:lvl6pPr marL="2514600" indent="-228600" defTabSz="457200" eaLnBrk="0" fontAlgn="base" hangingPunct="0">
              <a:spcBef>
                <a:spcPct val="0"/>
              </a:spcBef>
              <a:spcAft>
                <a:spcPct val="0"/>
              </a:spcAft>
              <a:defRPr sz="7600" b="1">
                <a:solidFill>
                  <a:srgbClr val="FFD624"/>
                </a:solidFill>
                <a:latin typeface="Verdana" pitchFamily="34" charset="0"/>
              </a:defRPr>
            </a:lvl6pPr>
            <a:lvl7pPr marL="2971800" indent="-228600" defTabSz="457200" eaLnBrk="0" fontAlgn="base" hangingPunct="0">
              <a:spcBef>
                <a:spcPct val="0"/>
              </a:spcBef>
              <a:spcAft>
                <a:spcPct val="0"/>
              </a:spcAft>
              <a:defRPr sz="7600" b="1">
                <a:solidFill>
                  <a:srgbClr val="FFD624"/>
                </a:solidFill>
                <a:latin typeface="Verdana" pitchFamily="34" charset="0"/>
              </a:defRPr>
            </a:lvl7pPr>
            <a:lvl8pPr marL="3429000" indent="-228600" defTabSz="457200" eaLnBrk="0" fontAlgn="base" hangingPunct="0">
              <a:spcBef>
                <a:spcPct val="0"/>
              </a:spcBef>
              <a:spcAft>
                <a:spcPct val="0"/>
              </a:spcAft>
              <a:defRPr sz="7600" b="1">
                <a:solidFill>
                  <a:srgbClr val="FFD624"/>
                </a:solidFill>
                <a:latin typeface="Verdana" pitchFamily="34" charset="0"/>
              </a:defRPr>
            </a:lvl8pPr>
            <a:lvl9pPr marL="3886200" indent="-228600" defTabSz="457200" eaLnBrk="0" fontAlgn="base" hangingPunct="0">
              <a:spcBef>
                <a:spcPct val="0"/>
              </a:spcBef>
              <a:spcAft>
                <a:spcPct val="0"/>
              </a:spcAft>
              <a:defRPr sz="7600" b="1">
                <a:solidFill>
                  <a:srgbClr val="FFD624"/>
                </a:solidFill>
                <a:latin typeface="Verdana" pitchFamily="34" charset="0"/>
              </a:defRPr>
            </a:lvl9pPr>
          </a:lstStyle>
          <a:p>
            <a:pPr algn="ctr" eaLnBrk="1" hangingPunct="1">
              <a:defRPr/>
            </a:pPr>
            <a:endParaRPr lang="en-US" altLang="en-US" sz="1800" b="0" smtClean="0">
              <a:solidFill>
                <a:srgbClr val="FFFFFF"/>
              </a:solidFill>
              <a:ea typeface="+mn-ea"/>
              <a:cs typeface="+mn-cs"/>
            </a:endParaRPr>
          </a:p>
        </p:txBody>
      </p:sp>
      <p:sp>
        <p:nvSpPr>
          <p:cNvPr id="10" name="Rectangle 26"/>
          <p:cNvSpPr>
            <a:spLocks noChangeArrowheads="1"/>
          </p:cNvSpPr>
          <p:nvPr/>
        </p:nvSpPr>
        <p:spPr bwMode="auto">
          <a:xfrm>
            <a:off x="457200" y="64357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7600" b="1">
                <a:solidFill>
                  <a:srgbClr val="FFD624"/>
                </a:solidFill>
                <a:latin typeface="Verdana" pitchFamily="34" charset="0"/>
              </a:defRPr>
            </a:lvl1pPr>
            <a:lvl2pPr marL="742950" indent="-285750" eaLnBrk="0" hangingPunct="0">
              <a:defRPr sz="7600" b="1">
                <a:solidFill>
                  <a:srgbClr val="FFD624"/>
                </a:solidFill>
                <a:latin typeface="Verdana" pitchFamily="34" charset="0"/>
              </a:defRPr>
            </a:lvl2pPr>
            <a:lvl3pPr marL="1143000" indent="-228600" eaLnBrk="0" hangingPunct="0">
              <a:defRPr sz="7600" b="1">
                <a:solidFill>
                  <a:srgbClr val="FFD624"/>
                </a:solidFill>
                <a:latin typeface="Verdana" pitchFamily="34" charset="0"/>
              </a:defRPr>
            </a:lvl3pPr>
            <a:lvl4pPr marL="1600200" indent="-228600" eaLnBrk="0" hangingPunct="0">
              <a:defRPr sz="7600" b="1">
                <a:solidFill>
                  <a:srgbClr val="FFD624"/>
                </a:solidFill>
                <a:latin typeface="Verdana" pitchFamily="34" charset="0"/>
              </a:defRPr>
            </a:lvl4pPr>
            <a:lvl5pPr marL="2057400" indent="-228600" eaLnBrk="0" hangingPunct="0">
              <a:defRPr sz="7600" b="1">
                <a:solidFill>
                  <a:srgbClr val="FFD624"/>
                </a:solidFill>
                <a:latin typeface="Verdana" pitchFamily="34" charset="0"/>
              </a:defRPr>
            </a:lvl5pPr>
            <a:lvl6pPr marL="2514600" indent="-228600" eaLnBrk="0" fontAlgn="base" hangingPunct="0">
              <a:spcBef>
                <a:spcPct val="0"/>
              </a:spcBef>
              <a:spcAft>
                <a:spcPct val="0"/>
              </a:spcAft>
              <a:defRPr sz="7600" b="1">
                <a:solidFill>
                  <a:srgbClr val="FFD624"/>
                </a:solidFill>
                <a:latin typeface="Verdana" pitchFamily="34" charset="0"/>
              </a:defRPr>
            </a:lvl6pPr>
            <a:lvl7pPr marL="2971800" indent="-228600" eaLnBrk="0" fontAlgn="base" hangingPunct="0">
              <a:spcBef>
                <a:spcPct val="0"/>
              </a:spcBef>
              <a:spcAft>
                <a:spcPct val="0"/>
              </a:spcAft>
              <a:defRPr sz="7600" b="1">
                <a:solidFill>
                  <a:srgbClr val="FFD624"/>
                </a:solidFill>
                <a:latin typeface="Verdana" pitchFamily="34" charset="0"/>
              </a:defRPr>
            </a:lvl7pPr>
            <a:lvl8pPr marL="3429000" indent="-228600" eaLnBrk="0" fontAlgn="base" hangingPunct="0">
              <a:spcBef>
                <a:spcPct val="0"/>
              </a:spcBef>
              <a:spcAft>
                <a:spcPct val="0"/>
              </a:spcAft>
              <a:defRPr sz="7600" b="1">
                <a:solidFill>
                  <a:srgbClr val="FFD624"/>
                </a:solidFill>
                <a:latin typeface="Verdana" pitchFamily="34" charset="0"/>
              </a:defRPr>
            </a:lvl8pPr>
            <a:lvl9pPr marL="3886200" indent="-228600" eaLnBrk="0" fontAlgn="base" hangingPunct="0">
              <a:spcBef>
                <a:spcPct val="0"/>
              </a:spcBef>
              <a:spcAft>
                <a:spcPct val="0"/>
              </a:spcAft>
              <a:defRPr sz="7600" b="1">
                <a:solidFill>
                  <a:srgbClr val="FFD624"/>
                </a:solidFill>
                <a:latin typeface="Verdana" pitchFamily="34" charset="0"/>
              </a:defRPr>
            </a:lvl9pPr>
          </a:lstStyle>
          <a:p>
            <a:pPr eaLnBrk="1" hangingPunct="1">
              <a:defRPr/>
            </a:pPr>
            <a:endParaRPr lang="en-US" altLang="en-US" sz="900" b="0" smtClean="0">
              <a:solidFill>
                <a:prstClr val="white"/>
              </a:solidFill>
              <a:ea typeface="+mn-ea"/>
              <a:cs typeface="+mn-cs"/>
            </a:endParaRPr>
          </a:p>
        </p:txBody>
      </p:sp>
      <p:pic>
        <p:nvPicPr>
          <p:cNvPr id="11"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33850" y="6437313"/>
            <a:ext cx="630238"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36988" y="258763"/>
            <a:ext cx="1457325"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Picture Placeholder 2"/>
          <p:cNvSpPr>
            <a:spLocks noGrp="1"/>
          </p:cNvSpPr>
          <p:nvPr>
            <p:ph type="pic" idx="10"/>
          </p:nvPr>
        </p:nvSpPr>
        <p:spPr>
          <a:xfrm>
            <a:off x="0" y="971550"/>
            <a:ext cx="4132263" cy="5886450"/>
          </a:xfrm>
        </p:spPr>
        <p:txBody>
          <a:bodyPr anchor="ct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dirty="0" smtClean="0"/>
          </a:p>
        </p:txBody>
      </p:sp>
      <p:sp>
        <p:nvSpPr>
          <p:cNvPr id="3076" name="Rectangle 4"/>
          <p:cNvSpPr>
            <a:spLocks noGrp="1" noChangeArrowheads="1"/>
          </p:cNvSpPr>
          <p:nvPr>
            <p:ph type="ctrTitle"/>
          </p:nvPr>
        </p:nvSpPr>
        <p:spPr>
          <a:xfrm>
            <a:off x="4765674" y="3124200"/>
            <a:ext cx="4114715" cy="790575"/>
          </a:xfrm>
        </p:spPr>
        <p:txBody>
          <a:bodyPr/>
          <a:lstStyle>
            <a:lvl1pPr marL="3175">
              <a:defRPr sz="6000">
                <a:solidFill>
                  <a:srgbClr val="FFD624"/>
                </a:solidFill>
              </a:defRPr>
            </a:lvl1pPr>
          </a:lstStyle>
          <a:p>
            <a:pPr lvl="0"/>
            <a:r>
              <a:rPr lang="en-US" noProof="0" smtClean="0"/>
              <a:t>Click to edit Master title style</a:t>
            </a:r>
            <a:endParaRPr lang="en-GB" noProof="0" dirty="0" smtClean="0"/>
          </a:p>
        </p:txBody>
      </p:sp>
      <p:sp>
        <p:nvSpPr>
          <p:cNvPr id="14" name="Text Placeholder 13"/>
          <p:cNvSpPr>
            <a:spLocks noGrp="1"/>
          </p:cNvSpPr>
          <p:nvPr>
            <p:ph type="body" sz="quarter" idx="11"/>
          </p:nvPr>
        </p:nvSpPr>
        <p:spPr>
          <a:xfrm>
            <a:off x="4765675" y="1375647"/>
            <a:ext cx="4106476" cy="1707418"/>
          </a:xfrm>
          <a:noFill/>
        </p:spPr>
        <p:txBody>
          <a:bodyPr/>
          <a:lstStyle>
            <a:lvl1pPr marL="0" marR="0" indent="0" algn="l" defTabSz="914400" rtl="0" eaLnBrk="1" fontAlgn="base" latinLnBrk="0" hangingPunct="1">
              <a:lnSpc>
                <a:spcPct val="100000"/>
              </a:lnSpc>
              <a:spcBef>
                <a:spcPct val="0"/>
              </a:spcBef>
              <a:spcAft>
                <a:spcPct val="0"/>
              </a:spcAft>
              <a:buClrTx/>
              <a:buSzTx/>
              <a:buFontTx/>
              <a:buNone/>
              <a:tabLst/>
              <a:defRPr sz="3000" b="1" i="0">
                <a:solidFill>
                  <a:schemeClr val="bg1"/>
                </a:solidFill>
              </a:defRPr>
            </a:lvl1pPr>
          </a:lstStyle>
          <a:p>
            <a:pPr lvl="0"/>
            <a:r>
              <a:rPr lang="en-US" smtClean="0"/>
              <a:t>Click to edit Master text styles</a:t>
            </a:r>
          </a:p>
        </p:txBody>
      </p:sp>
      <p:sp>
        <p:nvSpPr>
          <p:cNvPr id="19" name="Text Placeholder 13"/>
          <p:cNvSpPr>
            <a:spLocks noGrp="1"/>
          </p:cNvSpPr>
          <p:nvPr>
            <p:ph type="body" sz="quarter" idx="14"/>
          </p:nvPr>
        </p:nvSpPr>
        <p:spPr>
          <a:xfrm>
            <a:off x="4765675" y="5125867"/>
            <a:ext cx="4106476" cy="686121"/>
          </a:xfrm>
        </p:spPr>
        <p:txBody>
          <a:bodyPr anchor="ctr"/>
          <a:lstStyle>
            <a:lvl1pPr marL="0" marR="0" indent="0" algn="l" defTabSz="914400" rtl="0" eaLnBrk="1" fontAlgn="base" latinLnBrk="0" hangingPunct="1">
              <a:lnSpc>
                <a:spcPct val="100000"/>
              </a:lnSpc>
              <a:spcBef>
                <a:spcPct val="0"/>
              </a:spcBef>
              <a:spcAft>
                <a:spcPct val="0"/>
              </a:spcAft>
              <a:buClrTx/>
              <a:buSzTx/>
              <a:buFontTx/>
              <a:buNone/>
              <a:tabLst/>
              <a:defRPr sz="2000" b="1" i="0">
                <a:solidFill>
                  <a:srgbClr val="FFD624"/>
                </a:solidFill>
                <a:latin typeface="Verdana" pitchFamily="34" charset="0"/>
                <a:ea typeface="Verdana" pitchFamily="34" charset="0"/>
                <a:cs typeface="Verdana" pitchFamily="34" charset="0"/>
              </a:defRPr>
            </a:lvl1pPr>
          </a:lstStyle>
          <a:p>
            <a:pPr lvl="0"/>
            <a:r>
              <a:rPr lang="en-US" smtClean="0"/>
              <a:t>Click to edit Master text styles</a:t>
            </a:r>
          </a:p>
        </p:txBody>
      </p:sp>
      <p:sp>
        <p:nvSpPr>
          <p:cNvPr id="21" name="Text Placeholder 13"/>
          <p:cNvSpPr>
            <a:spLocks noGrp="1"/>
          </p:cNvSpPr>
          <p:nvPr>
            <p:ph type="body" sz="quarter" idx="15"/>
          </p:nvPr>
        </p:nvSpPr>
        <p:spPr>
          <a:xfrm>
            <a:off x="4778118" y="5643032"/>
            <a:ext cx="4106476" cy="686121"/>
          </a:xfrm>
        </p:spPr>
        <p:txBody>
          <a:bodyPr anchor="ctr">
            <a:noAutofit/>
          </a:bodyPr>
          <a:lstStyle>
            <a:lvl1pPr marL="0" marR="0" indent="0" algn="l" defTabSz="914400" rtl="0" eaLnBrk="1" fontAlgn="base" latinLnBrk="0" hangingPunct="1">
              <a:lnSpc>
                <a:spcPct val="100000"/>
              </a:lnSpc>
              <a:spcBef>
                <a:spcPct val="0"/>
              </a:spcBef>
              <a:spcAft>
                <a:spcPct val="0"/>
              </a:spcAft>
              <a:buClrTx/>
              <a:buSzTx/>
              <a:buFontTx/>
              <a:buNone/>
              <a:tabLst/>
              <a:defRPr sz="1400" i="0">
                <a:solidFill>
                  <a:schemeClr val="bg1"/>
                </a:solidFill>
              </a:defRPr>
            </a:lvl1pPr>
          </a:lstStyle>
          <a:p>
            <a:pPr lvl="0"/>
            <a:r>
              <a:rPr lang="en-US" smtClean="0"/>
              <a:t>Click to edit Master text styles</a:t>
            </a:r>
          </a:p>
        </p:txBody>
      </p:sp>
      <p:sp>
        <p:nvSpPr>
          <p:cNvPr id="29" name="Text Placeholder 28"/>
          <p:cNvSpPr>
            <a:spLocks noGrp="1"/>
          </p:cNvSpPr>
          <p:nvPr>
            <p:ph type="body" sz="quarter" idx="16"/>
          </p:nvPr>
        </p:nvSpPr>
        <p:spPr>
          <a:xfrm>
            <a:off x="4765675" y="4068762"/>
            <a:ext cx="4106476" cy="890415"/>
          </a:xfrm>
        </p:spPr>
        <p:txBody>
          <a:bodyPr anchor="ctr"/>
          <a:lstStyle>
            <a:lvl1pPr marL="0" indent="0">
              <a:buFontTx/>
              <a:buNone/>
              <a:defRPr sz="2400" i="1">
                <a:solidFill>
                  <a:schemeClr val="bg1"/>
                </a:solidFill>
                <a:latin typeface="Verdana" pitchFamily="34" charset="0"/>
                <a:ea typeface="Verdana" pitchFamily="34" charset="0"/>
                <a:cs typeface="Verdana" pitchFamily="34" charset="0"/>
              </a:defRPr>
            </a:lvl1pPr>
            <a:lvl2pPr>
              <a:defRPr sz="2400" i="1">
                <a:solidFill>
                  <a:schemeClr val="bg1"/>
                </a:solidFill>
              </a:defRPr>
            </a:lvl2pPr>
            <a:lvl3pPr>
              <a:defRPr sz="2400" i="1">
                <a:solidFill>
                  <a:schemeClr val="bg1"/>
                </a:solidFill>
              </a:defRPr>
            </a:lvl3pPr>
            <a:lvl4pPr>
              <a:defRPr sz="2400" i="1">
                <a:solidFill>
                  <a:schemeClr val="bg1"/>
                </a:solidFill>
              </a:defRPr>
            </a:lvl4pPr>
            <a:lvl5pPr>
              <a:defRPr sz="2400" i="1">
                <a:solidFill>
                  <a:schemeClr val="bg1"/>
                </a:solidFill>
              </a:defRPr>
            </a:lvl5pPr>
          </a:lstStyle>
          <a:p>
            <a:pPr lvl="0"/>
            <a:r>
              <a:rPr lang="en-US" smtClean="0"/>
              <a:t>Click to edit Master text styles</a:t>
            </a:r>
          </a:p>
        </p:txBody>
      </p:sp>
      <p:sp>
        <p:nvSpPr>
          <p:cNvPr id="13" name="Rectangle 4"/>
          <p:cNvSpPr>
            <a:spLocks noGrp="1" noChangeArrowheads="1"/>
          </p:cNvSpPr>
          <p:nvPr>
            <p:ph type="dt" sz="half" idx="17"/>
          </p:nvPr>
        </p:nvSpPr>
        <p:spPr>
          <a:xfrm>
            <a:off x="6553200" y="6435725"/>
            <a:ext cx="2133600" cy="268288"/>
          </a:xfrm>
        </p:spPr>
        <p:txBody>
          <a:bodyPr/>
          <a:lstStyle>
            <a:lvl1pPr algn="r">
              <a:defRPr b="1">
                <a:solidFill>
                  <a:schemeClr val="bg1"/>
                </a:solidFill>
              </a:defRPr>
            </a:lvl1pPr>
          </a:lstStyle>
          <a:p>
            <a:pPr>
              <a:defRPr/>
            </a:pPr>
            <a:endParaRPr lang="en-GB" dirty="0">
              <a:solidFill>
                <a:prstClr val="white"/>
              </a:solidFill>
            </a:endParaRPr>
          </a:p>
        </p:txBody>
      </p:sp>
    </p:spTree>
    <p:extLst>
      <p:ext uri="{BB962C8B-B14F-4D97-AF65-F5344CB8AC3E}">
        <p14:creationId xmlns:p14="http://schemas.microsoft.com/office/powerpoint/2010/main" val="42837850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 picture">
    <p:spTree>
      <p:nvGrpSpPr>
        <p:cNvPr id="1" name=""/>
        <p:cNvGrpSpPr/>
        <p:nvPr/>
      </p:nvGrpSpPr>
      <p:grpSpPr>
        <a:xfrm>
          <a:off x="0" y="0"/>
          <a:ext cx="0" cy="0"/>
          <a:chOff x="0" y="0"/>
          <a:chExt cx="0" cy="0"/>
        </a:xfrm>
      </p:grpSpPr>
      <p:sp>
        <p:nvSpPr>
          <p:cNvPr id="7" name="Picture Placeholder 2"/>
          <p:cNvSpPr>
            <a:spLocks noGrp="1"/>
          </p:cNvSpPr>
          <p:nvPr>
            <p:ph type="pic" idx="12"/>
          </p:nvPr>
        </p:nvSpPr>
        <p:spPr>
          <a:xfrm>
            <a:off x="4762501" y="971550"/>
            <a:ext cx="4381500" cy="5886450"/>
          </a:xfrm>
        </p:spPr>
        <p:txBody>
          <a:bodyPr anchor="ct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dirty="0" smtClean="0"/>
          </a:p>
        </p:txBody>
      </p:sp>
      <p:sp>
        <p:nvSpPr>
          <p:cNvPr id="2" name="Title 1"/>
          <p:cNvSpPr>
            <a:spLocks noGrp="1"/>
          </p:cNvSpPr>
          <p:nvPr>
            <p:ph type="title"/>
          </p:nvPr>
        </p:nvSpPr>
        <p:spPr>
          <a:xfrm>
            <a:off x="395288" y="1339850"/>
            <a:ext cx="4128160" cy="1063485"/>
          </a:xfrm>
        </p:spPr>
        <p:txBody>
          <a:bodyPr/>
          <a:lstStyle>
            <a:lvl1pPr>
              <a:defRPr baseline="0"/>
            </a:lvl1pPr>
          </a:lstStyle>
          <a:p>
            <a:r>
              <a:rPr lang="en-US" smtClean="0"/>
              <a:t>Click to edit Master title style</a:t>
            </a:r>
            <a:endParaRPr lang="en-GB" dirty="0"/>
          </a:p>
        </p:txBody>
      </p:sp>
      <p:sp>
        <p:nvSpPr>
          <p:cNvPr id="3" name="Content Placeholder 2"/>
          <p:cNvSpPr>
            <a:spLocks noGrp="1"/>
          </p:cNvSpPr>
          <p:nvPr>
            <p:ph sz="half" idx="1"/>
          </p:nvPr>
        </p:nvSpPr>
        <p:spPr>
          <a:xfrm>
            <a:off x="461246" y="2492375"/>
            <a:ext cx="4034554" cy="3738492"/>
          </a:xfrm>
        </p:spPr>
        <p:txBody>
          <a:bodyPr/>
          <a:lstStyle>
            <a:lvl1pPr>
              <a:defRPr sz="2200"/>
            </a:lvl1pPr>
            <a:lvl2pPr>
              <a:defRPr sz="18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5" name="Rectangle 4"/>
          <p:cNvSpPr>
            <a:spLocks noGrp="1" noChangeArrowheads="1"/>
          </p:cNvSpPr>
          <p:nvPr>
            <p:ph type="dt" sz="half" idx="13"/>
          </p:nvPr>
        </p:nvSpPr>
        <p:spPr/>
        <p:txBody>
          <a:bodyPr/>
          <a:lstStyle>
            <a:lvl1pPr>
              <a:defRPr/>
            </a:lvl1pPr>
          </a:lstStyle>
          <a:p>
            <a:pPr>
              <a:defRPr/>
            </a:pPr>
            <a:endParaRPr lang="en-GB" dirty="0"/>
          </a:p>
        </p:txBody>
      </p:sp>
    </p:spTree>
    <p:extLst>
      <p:ext uri="{BB962C8B-B14F-4D97-AF65-F5344CB8AC3E}">
        <p14:creationId xmlns:p14="http://schemas.microsoft.com/office/powerpoint/2010/main" val="13026401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8" name="Content Placeholder 2"/>
          <p:cNvSpPr>
            <a:spLocks noGrp="1"/>
          </p:cNvSpPr>
          <p:nvPr>
            <p:ph sz="half" idx="13"/>
          </p:nvPr>
        </p:nvSpPr>
        <p:spPr>
          <a:xfrm>
            <a:off x="4651572" y="2507211"/>
            <a:ext cx="4039274" cy="3738492"/>
          </a:xfrm>
        </p:spPr>
        <p:txBody>
          <a:bodyPr/>
          <a:lstStyle>
            <a:lvl1pPr>
              <a:defRPr sz="2200"/>
            </a:lvl1pPr>
            <a:lvl2pPr>
              <a:defRPr sz="18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2" name="Title 1"/>
          <p:cNvSpPr>
            <a:spLocks noGrp="1"/>
          </p:cNvSpPr>
          <p:nvPr>
            <p:ph type="title"/>
          </p:nvPr>
        </p:nvSpPr>
        <p:spPr>
          <a:xfrm>
            <a:off x="461246" y="1339850"/>
            <a:ext cx="8237692" cy="936625"/>
          </a:xfrm>
        </p:spPr>
        <p:txBody>
          <a:bodyPr/>
          <a:lstStyle/>
          <a:p>
            <a:r>
              <a:rPr lang="en-US" smtClean="0"/>
              <a:t>Click to edit Master title style</a:t>
            </a:r>
            <a:endParaRPr lang="en-GB" dirty="0"/>
          </a:p>
        </p:txBody>
      </p:sp>
      <p:sp>
        <p:nvSpPr>
          <p:cNvPr id="7" name="Content Placeholder 2"/>
          <p:cNvSpPr>
            <a:spLocks noGrp="1"/>
          </p:cNvSpPr>
          <p:nvPr>
            <p:ph sz="half" idx="12"/>
          </p:nvPr>
        </p:nvSpPr>
        <p:spPr>
          <a:xfrm>
            <a:off x="469338" y="2508560"/>
            <a:ext cx="4034554" cy="3738492"/>
          </a:xfrm>
        </p:spPr>
        <p:txBody>
          <a:bodyPr/>
          <a:lstStyle>
            <a:lvl1pPr>
              <a:defRPr sz="2200"/>
            </a:lvl1pPr>
            <a:lvl2pPr>
              <a:defRPr sz="18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5" name="Rectangle 4"/>
          <p:cNvSpPr>
            <a:spLocks noGrp="1" noChangeArrowheads="1"/>
          </p:cNvSpPr>
          <p:nvPr>
            <p:ph type="dt" sz="half" idx="14"/>
          </p:nvPr>
        </p:nvSpPr>
        <p:spPr/>
        <p:txBody>
          <a:bodyPr/>
          <a:lstStyle>
            <a:lvl1pPr>
              <a:defRPr/>
            </a:lvl1pPr>
          </a:lstStyle>
          <a:p>
            <a:pPr>
              <a:defRPr/>
            </a:pPr>
            <a:endParaRPr lang="en-GB" dirty="0"/>
          </a:p>
        </p:txBody>
      </p:sp>
      <p:sp>
        <p:nvSpPr>
          <p:cNvPr id="6" name="Rectangle 6"/>
          <p:cNvSpPr>
            <a:spLocks noGrp="1" noChangeArrowheads="1"/>
          </p:cNvSpPr>
          <p:nvPr>
            <p:ph type="sldNum" sz="quarter" idx="15"/>
          </p:nvPr>
        </p:nvSpPr>
        <p:spPr/>
        <p:txBody>
          <a:bodyPr/>
          <a:lstStyle>
            <a:lvl1pPr>
              <a:defRPr/>
            </a:lvl1pPr>
          </a:lstStyle>
          <a:p>
            <a:pPr>
              <a:defRPr/>
            </a:pPr>
            <a:fld id="{5A4B7361-89D4-4B2B-99E0-C00255900C1F}" type="slidenum">
              <a:rPr lang="en-GB"/>
              <a:pPr>
                <a:defRPr/>
              </a:pPr>
              <a:t>‹#›</a:t>
            </a:fld>
            <a:endParaRPr lang="en-GB" sz="1400">
              <a:latin typeface="Arial" charset="0"/>
            </a:endParaRPr>
          </a:p>
        </p:txBody>
      </p:sp>
    </p:spTree>
    <p:extLst>
      <p:ext uri="{BB962C8B-B14F-4D97-AF65-F5344CB8AC3E}">
        <p14:creationId xmlns:p14="http://schemas.microsoft.com/office/powerpoint/2010/main" val="21836689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Content Placeholder 2"/>
          <p:cNvSpPr>
            <a:spLocks noGrp="1"/>
          </p:cNvSpPr>
          <p:nvPr>
            <p:ph sz="half" idx="12"/>
          </p:nvPr>
        </p:nvSpPr>
        <p:spPr>
          <a:xfrm>
            <a:off x="469338" y="3406746"/>
            <a:ext cx="4034554" cy="2840305"/>
          </a:xfrm>
        </p:spPr>
        <p:txBody>
          <a:bodyPr/>
          <a:lstStyle>
            <a:lvl1pPr>
              <a:defRPr sz="2200"/>
            </a:lvl1pPr>
            <a:lvl2pPr>
              <a:defRPr sz="18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2" name="Title 1"/>
          <p:cNvSpPr>
            <a:spLocks noGrp="1"/>
          </p:cNvSpPr>
          <p:nvPr>
            <p:ph type="title"/>
          </p:nvPr>
        </p:nvSpPr>
        <p:spPr>
          <a:xfrm>
            <a:off x="457200" y="1375155"/>
            <a:ext cx="8229600" cy="1143000"/>
          </a:xfrm>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457200" y="2700367"/>
            <a:ext cx="4040188"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5025" y="2700367"/>
            <a:ext cx="4041775"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Content Placeholder 2"/>
          <p:cNvSpPr>
            <a:spLocks noGrp="1"/>
          </p:cNvSpPr>
          <p:nvPr>
            <p:ph sz="half" idx="13"/>
          </p:nvPr>
        </p:nvSpPr>
        <p:spPr>
          <a:xfrm>
            <a:off x="4648200" y="3413489"/>
            <a:ext cx="4034554" cy="2840305"/>
          </a:xfrm>
        </p:spPr>
        <p:txBody>
          <a:bodyPr/>
          <a:lstStyle>
            <a:lvl1pPr>
              <a:defRPr sz="2200"/>
            </a:lvl1pPr>
            <a:lvl2pPr>
              <a:defRPr sz="18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7" name="Rectangle 4"/>
          <p:cNvSpPr>
            <a:spLocks noGrp="1" noChangeArrowheads="1"/>
          </p:cNvSpPr>
          <p:nvPr>
            <p:ph type="dt" sz="half" idx="14"/>
          </p:nvPr>
        </p:nvSpPr>
        <p:spPr/>
        <p:txBody>
          <a:bodyPr/>
          <a:lstStyle>
            <a:lvl1pPr>
              <a:defRPr/>
            </a:lvl1pPr>
          </a:lstStyle>
          <a:p>
            <a:pPr>
              <a:defRPr/>
            </a:pPr>
            <a:endParaRPr lang="en-GB" dirty="0"/>
          </a:p>
        </p:txBody>
      </p:sp>
      <p:sp>
        <p:nvSpPr>
          <p:cNvPr id="8" name="Rectangle 6"/>
          <p:cNvSpPr>
            <a:spLocks noGrp="1" noChangeArrowheads="1"/>
          </p:cNvSpPr>
          <p:nvPr>
            <p:ph type="sldNum" sz="quarter" idx="15"/>
          </p:nvPr>
        </p:nvSpPr>
        <p:spPr/>
        <p:txBody>
          <a:bodyPr/>
          <a:lstStyle>
            <a:lvl1pPr>
              <a:defRPr/>
            </a:lvl1pPr>
          </a:lstStyle>
          <a:p>
            <a:pPr>
              <a:defRPr/>
            </a:pPr>
            <a:fld id="{D3400F57-FDF0-41D7-9840-138AB9D651A4}" type="slidenum">
              <a:rPr lang="en-GB"/>
              <a:pPr>
                <a:defRPr/>
              </a:pPr>
              <a:t>‹#›</a:t>
            </a:fld>
            <a:endParaRPr lang="en-GB" sz="1400">
              <a:latin typeface="Arial" charset="0"/>
            </a:endParaRPr>
          </a:p>
        </p:txBody>
      </p:sp>
    </p:spTree>
    <p:extLst>
      <p:ext uri="{BB962C8B-B14F-4D97-AF65-F5344CB8AC3E}">
        <p14:creationId xmlns:p14="http://schemas.microsoft.com/office/powerpoint/2010/main" val="34333340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10" name="Content Placeholder 2"/>
          <p:cNvSpPr>
            <a:spLocks noGrp="1"/>
          </p:cNvSpPr>
          <p:nvPr>
            <p:ph sz="half" idx="14"/>
          </p:nvPr>
        </p:nvSpPr>
        <p:spPr>
          <a:xfrm>
            <a:off x="3575331" y="1398572"/>
            <a:ext cx="5131699" cy="4848479"/>
          </a:xfrm>
        </p:spPr>
        <p:txBody>
          <a:bodyPr/>
          <a:lstStyle>
            <a:lvl1pPr>
              <a:defRPr sz="2200"/>
            </a:lvl1pPr>
            <a:lvl2pPr>
              <a:defRPr sz="18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7" name="Content Placeholder 2"/>
          <p:cNvSpPr>
            <a:spLocks noGrp="1"/>
          </p:cNvSpPr>
          <p:nvPr>
            <p:ph sz="half" idx="12"/>
          </p:nvPr>
        </p:nvSpPr>
        <p:spPr>
          <a:xfrm>
            <a:off x="477430" y="2516622"/>
            <a:ext cx="2985961" cy="3730429"/>
          </a:xfrm>
        </p:spPr>
        <p:txBody>
          <a:bodyPr/>
          <a:lstStyle>
            <a:lvl1pPr>
              <a:defRPr sz="2200"/>
            </a:lvl1pPr>
            <a:lvl2pPr>
              <a:defRPr sz="18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9" name="Text Placeholder 2"/>
          <p:cNvSpPr>
            <a:spLocks noGrp="1"/>
          </p:cNvSpPr>
          <p:nvPr>
            <p:ph type="body" idx="13"/>
          </p:nvPr>
        </p:nvSpPr>
        <p:spPr>
          <a:xfrm>
            <a:off x="465292" y="1432290"/>
            <a:ext cx="2998099" cy="944886"/>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Rectangle 4"/>
          <p:cNvSpPr>
            <a:spLocks noGrp="1" noChangeArrowheads="1"/>
          </p:cNvSpPr>
          <p:nvPr>
            <p:ph type="dt" sz="half" idx="15"/>
          </p:nvPr>
        </p:nvSpPr>
        <p:spPr/>
        <p:txBody>
          <a:bodyPr/>
          <a:lstStyle>
            <a:lvl1pPr>
              <a:defRPr/>
            </a:lvl1pPr>
          </a:lstStyle>
          <a:p>
            <a:pPr>
              <a:defRPr/>
            </a:pPr>
            <a:endParaRPr lang="en-GB" dirty="0"/>
          </a:p>
        </p:txBody>
      </p:sp>
      <p:sp>
        <p:nvSpPr>
          <p:cNvPr id="6" name="Rectangle 6"/>
          <p:cNvSpPr>
            <a:spLocks noGrp="1" noChangeArrowheads="1"/>
          </p:cNvSpPr>
          <p:nvPr>
            <p:ph type="sldNum" sz="quarter" idx="16"/>
          </p:nvPr>
        </p:nvSpPr>
        <p:spPr/>
        <p:txBody>
          <a:bodyPr/>
          <a:lstStyle>
            <a:lvl1pPr>
              <a:defRPr/>
            </a:lvl1pPr>
          </a:lstStyle>
          <a:p>
            <a:pPr>
              <a:defRPr/>
            </a:pPr>
            <a:fld id="{4C6D4B4B-E229-4E33-A497-9D34A634303B}" type="slidenum">
              <a:rPr lang="en-GB"/>
              <a:pPr>
                <a:defRPr/>
              </a:pPr>
              <a:t>‹#›</a:t>
            </a:fld>
            <a:endParaRPr lang="en-GB" sz="1400">
              <a:latin typeface="Arial" charset="0"/>
            </a:endParaRPr>
          </a:p>
        </p:txBody>
      </p:sp>
    </p:spTree>
    <p:extLst>
      <p:ext uri="{BB962C8B-B14F-4D97-AF65-F5344CB8AC3E}">
        <p14:creationId xmlns:p14="http://schemas.microsoft.com/office/powerpoint/2010/main" val="856090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FD7E12A-27DB-41A1-ACDD-91AD4A24944B}"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2094966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A0AE32A-4F15-4EAE-BCCA-A061DE34AA5F}"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4044551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A837675E-1818-4798-9EC2-F4D35709CCBB}"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1908666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9D2B609A-85F1-4417-AA16-CFB6D0DE0EA0}"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156603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F4C298B5-4490-49FB-BF17-7E669A20BC51}"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2964226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820CB37-329E-42A2-8D5E-50204DD36992}"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749514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GB" altLang="en-US" smtClean="0">
                <a:solidFill>
                  <a:srgbClr val="000000"/>
                </a:solidFill>
              </a:rPr>
              <a:t>Cabinet Hill</a:t>
            </a:r>
            <a:endParaRPr lang="en-GB"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3C792CD8-B1A1-4E08-B3F6-DA4CA87029C1}" type="slidenum">
              <a:rPr lang="en-GB" altLang="en-US">
                <a:solidFill>
                  <a:srgbClr val="000000"/>
                </a:solidFill>
              </a:rPr>
              <a:pPr/>
              <a:t>‹#›</a:t>
            </a:fld>
            <a:endParaRPr lang="en-GB" altLang="en-US">
              <a:solidFill>
                <a:srgbClr val="000000"/>
              </a:solidFill>
            </a:endParaRPr>
          </a:p>
        </p:txBody>
      </p:sp>
    </p:spTree>
    <p:extLst>
      <p:ext uri="{BB962C8B-B14F-4D97-AF65-F5344CB8AC3E}">
        <p14:creationId xmlns:p14="http://schemas.microsoft.com/office/powerpoint/2010/main" val="2961487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endParaRPr lang="en-GB" altLang="en-US" b="0">
              <a:solidFill>
                <a:srgbClr val="000000"/>
              </a:solidFill>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r>
              <a:rPr lang="en-GB" altLang="en-US" b="0" smtClean="0">
                <a:solidFill>
                  <a:srgbClr val="000000"/>
                </a:solidFill>
                <a:ea typeface="+mn-ea"/>
                <a:cs typeface="+mn-cs"/>
              </a:rPr>
              <a:t>Cabinet Hill</a:t>
            </a:r>
            <a:endParaRPr lang="en-GB" altLang="en-US" b="0">
              <a:solidFill>
                <a:srgbClr val="000000"/>
              </a:solidFill>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fld id="{7DD95C60-6F6C-434D-8738-F89EF07BD179}" type="slidenum">
              <a:rPr lang="en-GB" altLang="en-US" b="0">
                <a:solidFill>
                  <a:srgbClr val="000000"/>
                </a:solidFill>
                <a:ea typeface="+mn-ea"/>
                <a:cs typeface="+mn-cs"/>
              </a:rPr>
              <a:pPr/>
              <a:t>‹#›</a:t>
            </a:fld>
            <a:endParaRPr lang="en-GB" altLang="en-US" b="0">
              <a:solidFill>
                <a:srgbClr val="000000"/>
              </a:solidFill>
              <a:ea typeface="+mn-ea"/>
              <a:cs typeface="+mn-cs"/>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solidFill>
                <a:srgbClr val="FFFFFF"/>
              </a:solidFill>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solidFill>
                <a:srgbClr val="FFFFFF"/>
              </a:solidFill>
            </a:endParaRPr>
          </a:p>
        </p:txBody>
      </p:sp>
      <p:pic>
        <p:nvPicPr>
          <p:cNvPr id="1041" name="Picture 17" descr="LOGO CE_Vertical_EN_NEG_quadri_H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4484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b="0">
                <a:solidFill>
                  <a:prstClr val="black">
                    <a:tint val="75000"/>
                  </a:prstClr>
                </a:solidFill>
                <a:latin typeface="Calibri"/>
              </a:defRPr>
            </a:lvl1pPr>
          </a:lstStyle>
          <a:p>
            <a:pPr>
              <a:defRPr/>
            </a:pPr>
            <a:endParaRPr lang="en-GB">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b="0">
                <a:solidFill>
                  <a:prstClr val="black">
                    <a:tint val="75000"/>
                  </a:prstClr>
                </a:solidFill>
                <a:latin typeface="Calibri"/>
              </a:defRPr>
            </a:lvl1pPr>
          </a:lstStyle>
          <a:p>
            <a:pPr>
              <a:defRPr/>
            </a:pPr>
            <a:r>
              <a:rPr lang="en-GB" smtClean="0">
                <a:ea typeface="+mn-ea"/>
                <a:cs typeface="+mn-cs"/>
              </a:rPr>
              <a:t>Cabinet Hill</a:t>
            </a:r>
            <a:endParaRPr lang="en-GB">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b="0">
                <a:solidFill>
                  <a:prstClr val="black">
                    <a:tint val="75000"/>
                  </a:prstClr>
                </a:solidFill>
                <a:latin typeface="Calibri"/>
              </a:defRPr>
            </a:lvl1pPr>
          </a:lstStyle>
          <a:p>
            <a:pPr>
              <a:defRPr/>
            </a:pPr>
            <a:fld id="{0E758CA7-76D6-4814-8431-6E46054363EC}" type="slidenum">
              <a:rPr lang="en-GB">
                <a:ea typeface="+mn-ea"/>
                <a:cs typeface="+mn-cs"/>
              </a:rPr>
              <a:pPr>
                <a:defRPr/>
              </a:pPr>
              <a:t>‹#›</a:t>
            </a:fld>
            <a:endParaRPr lang="en-GB">
              <a:ea typeface="+mn-ea"/>
              <a:cs typeface="+mn-cs"/>
            </a:endParaRPr>
          </a:p>
        </p:txBody>
      </p:sp>
    </p:spTree>
    <p:extLst>
      <p:ext uri="{BB962C8B-B14F-4D97-AF65-F5344CB8AC3E}">
        <p14:creationId xmlns:p14="http://schemas.microsoft.com/office/powerpoint/2010/main" val="307474530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5.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itle 1"/>
          <p:cNvSpPr>
            <a:spLocks noGrp="1"/>
          </p:cNvSpPr>
          <p:nvPr>
            <p:ph type="ctrTitle"/>
          </p:nvPr>
        </p:nvSpPr>
        <p:spPr/>
        <p:txBody>
          <a:bodyPr/>
          <a:lstStyle/>
          <a:p>
            <a:r>
              <a:rPr lang="en-US" sz="2800" dirty="0" smtClean="0">
                <a:solidFill>
                  <a:schemeClr val="tx1"/>
                </a:solidFill>
                <a:latin typeface="Cambria" pitchFamily="-72" charset="0"/>
              </a:rPr>
              <a:t>	</a:t>
            </a:r>
            <a:r>
              <a:rPr lang="en-US" sz="2800" smtClean="0">
                <a:solidFill>
                  <a:schemeClr val="tx1"/>
                </a:solidFill>
                <a:latin typeface="Cambria" pitchFamily="-72" charset="0"/>
              </a:rPr>
              <a:t>Banking Union</a:t>
            </a:r>
            <a:r>
              <a:rPr lang="en-US" sz="2800" dirty="0" smtClean="0">
                <a:solidFill>
                  <a:schemeClr val="tx1"/>
                </a:solidFill>
                <a:latin typeface="Cambria" pitchFamily="-72" charset="0"/>
              </a:rPr>
              <a:t/>
            </a:r>
            <a:br>
              <a:rPr lang="en-US" sz="2800" dirty="0" smtClean="0">
                <a:solidFill>
                  <a:schemeClr val="tx1"/>
                </a:solidFill>
                <a:latin typeface="Cambria" pitchFamily="-72" charset="0"/>
              </a:rPr>
            </a:br>
            <a:r>
              <a:rPr lang="en-US" sz="3600" dirty="0" smtClean="0">
                <a:solidFill>
                  <a:schemeClr val="tx1"/>
                </a:solidFill>
                <a:latin typeface="Cambria" pitchFamily="-72" charset="0"/>
              </a:rPr>
              <a:t/>
            </a:r>
            <a:br>
              <a:rPr lang="en-US" sz="3600" dirty="0" smtClean="0">
                <a:solidFill>
                  <a:schemeClr val="tx1"/>
                </a:solidFill>
                <a:latin typeface="Cambria" pitchFamily="-72" charset="0"/>
              </a:rPr>
            </a:br>
            <a:r>
              <a:rPr lang="en-US" sz="2000" b="0" dirty="0" smtClean="0">
                <a:solidFill>
                  <a:schemeClr val="tx1"/>
                </a:solidFill>
                <a:latin typeface="Cambria" pitchFamily="-72" charset="0"/>
              </a:rPr>
              <a:t>December 11, 2014 | Brussels</a:t>
            </a:r>
            <a:r>
              <a:rPr lang="en-US" sz="2000" dirty="0" smtClean="0">
                <a:solidFill>
                  <a:schemeClr val="tx1"/>
                </a:solidFill>
                <a:latin typeface="Cambria" pitchFamily="-72" charset="0"/>
              </a:rPr>
              <a:t/>
            </a:r>
            <a:br>
              <a:rPr lang="en-US" sz="2000" dirty="0" smtClean="0">
                <a:solidFill>
                  <a:schemeClr val="tx1"/>
                </a:solidFill>
                <a:latin typeface="Cambria" pitchFamily="-72" charset="0"/>
              </a:rPr>
            </a:br>
            <a:r>
              <a:rPr lang="en-US" sz="2000" dirty="0" smtClean="0">
                <a:solidFill>
                  <a:schemeClr val="tx1"/>
                </a:solidFill>
                <a:latin typeface="Cambria" pitchFamily="-72" charset="0"/>
              </a:rPr>
              <a:t/>
            </a:r>
            <a:br>
              <a:rPr lang="en-US" sz="2000" dirty="0" smtClean="0">
                <a:solidFill>
                  <a:schemeClr val="tx1"/>
                </a:solidFill>
                <a:latin typeface="Cambria" pitchFamily="-72" charset="0"/>
              </a:rPr>
            </a:br>
            <a:r>
              <a:rPr lang="en-US" sz="2000" dirty="0" smtClean="0">
                <a:solidFill>
                  <a:schemeClr val="tx1"/>
                </a:solidFill>
                <a:latin typeface="Cambria" pitchFamily="-72" charset="0"/>
              </a:rPr>
              <a:t>Emiliano Tornese</a:t>
            </a:r>
            <a:br>
              <a:rPr lang="en-US" sz="2000" dirty="0" smtClean="0">
                <a:solidFill>
                  <a:schemeClr val="tx1"/>
                </a:solidFill>
                <a:latin typeface="Cambria" pitchFamily="-72" charset="0"/>
              </a:rPr>
            </a:br>
            <a:r>
              <a:rPr lang="en-US" sz="2000" b="0" dirty="0" smtClean="0">
                <a:solidFill>
                  <a:schemeClr val="tx1"/>
                </a:solidFill>
                <a:latin typeface="Cambria" pitchFamily="-72" charset="0"/>
              </a:rPr>
              <a:t>Financial Stability  |  European Commission </a:t>
            </a:r>
            <a:r>
              <a:rPr lang="en-US" sz="2000" dirty="0" smtClean="0">
                <a:solidFill>
                  <a:schemeClr val="tx1"/>
                </a:solidFill>
                <a:latin typeface="Cambria" pitchFamily="-72" charset="0"/>
              </a:rPr>
              <a:t/>
            </a:r>
            <a:br>
              <a:rPr lang="en-US" sz="2000" dirty="0" smtClean="0">
                <a:solidFill>
                  <a:schemeClr val="tx1"/>
                </a:solidFill>
                <a:latin typeface="Cambria" pitchFamily="-72" charset="0"/>
              </a:rPr>
            </a:br>
            <a:r>
              <a:rPr lang="en-US" sz="800" b="0" dirty="0" smtClean="0">
                <a:solidFill>
                  <a:schemeClr val="tx1"/>
                </a:solidFill>
                <a:latin typeface="Cambria" pitchFamily="-72" charset="0"/>
              </a:rPr>
              <a:t>The views expressed in this document are those of the author and may not in any circumstances be regarded as stating an official position of the European Commission</a:t>
            </a:r>
            <a:r>
              <a:rPr lang="en-US" sz="2000" b="0" dirty="0" smtClean="0">
                <a:solidFill>
                  <a:schemeClr val="tx1"/>
                </a:solidFill>
                <a:latin typeface="Verdana" pitchFamily="-72" charset="0"/>
              </a:rPr>
              <a:t/>
            </a:r>
            <a:br>
              <a:rPr lang="en-US" sz="2000" b="0" dirty="0" smtClean="0">
                <a:solidFill>
                  <a:schemeClr val="tx1"/>
                </a:solidFill>
                <a:latin typeface="Verdana" pitchFamily="-72" charset="0"/>
              </a:rPr>
            </a:br>
            <a:endParaRPr lang="en-US" sz="2000" b="0" dirty="0" smtClean="0">
              <a:solidFill>
                <a:schemeClr val="tx1"/>
              </a:solidFill>
              <a:latin typeface="Verdana" pitchFamily="-72" charset="0"/>
            </a:endParaRPr>
          </a:p>
        </p:txBody>
      </p:sp>
      <p:sp>
        <p:nvSpPr>
          <p:cNvPr id="8193" name="Subtitle 1"/>
          <p:cNvSpPr>
            <a:spLocks noGrp="1"/>
          </p:cNvSpPr>
          <p:nvPr>
            <p:ph type="subTitle" idx="1"/>
          </p:nvPr>
        </p:nvSpPr>
        <p:spPr/>
        <p:txBody>
          <a:bodyPr/>
          <a:lstStyle/>
          <a:p>
            <a:pPr eaLnBrk="1" hangingPunct="1"/>
            <a:endParaRPr lang="en-US" smtClean="0">
              <a:latin typeface="Verdana" pitchFamily="-72" charset="0"/>
            </a:endParaRPr>
          </a:p>
          <a:p>
            <a:pPr eaLnBrk="1" hangingPunct="1"/>
            <a:endParaRPr lang="en-US" smtClean="0">
              <a:latin typeface="Verdana" pitchFamily="-72" charset="0"/>
            </a:endParaRPr>
          </a:p>
          <a:p>
            <a:pPr eaLnBrk="1" hangingPunct="1"/>
            <a:endParaRPr lang="en-US" smtClean="0">
              <a:latin typeface="Verdana" pitchFamily="-72" charset="0"/>
            </a:endParaRPr>
          </a:p>
        </p:txBody>
      </p:sp>
      <p:pic>
        <p:nvPicPr>
          <p:cNvPr id="5" name="Picture 2"/>
          <p:cNvPicPr>
            <a:picLocks noChangeAspect="1" noChangeArrowheads="1"/>
          </p:cNvPicPr>
          <p:nvPr/>
        </p:nvPicPr>
        <p:blipFill>
          <a:blip r:embed="rId3">
            <a:duotone>
              <a:schemeClr val="accent5">
                <a:shade val="45000"/>
                <a:satMod val="135000"/>
              </a:schemeClr>
              <a:prstClr val="white"/>
            </a:duotone>
            <a:extLst/>
          </a:blip>
          <a:srcRect/>
          <a:stretch>
            <a:fillRect/>
          </a:stretch>
        </p:blipFill>
        <p:spPr bwMode="auto">
          <a:xfrm>
            <a:off x="-1" y="1386840"/>
            <a:ext cx="9175287" cy="4956942"/>
          </a:xfrm>
          <a:prstGeom prst="rect">
            <a:avLst/>
          </a:prstGeom>
          <a:noFill/>
          <a:ln>
            <a:noFill/>
          </a:ln>
          <a:effectLst/>
          <a:extLst/>
        </p:spPr>
      </p:pic>
      <p:sp>
        <p:nvSpPr>
          <p:cNvPr id="6" name="Title 1"/>
          <p:cNvSpPr txBox="1">
            <a:spLocks/>
          </p:cNvSpPr>
          <p:nvPr/>
        </p:nvSpPr>
        <p:spPr bwMode="auto">
          <a:xfrm>
            <a:off x="395288" y="1671637"/>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175" algn="l" rtl="0" eaLnBrk="1" fontAlgn="base" hangingPunct="1">
              <a:spcBef>
                <a:spcPct val="0"/>
              </a:spcBef>
              <a:spcAft>
                <a:spcPct val="0"/>
              </a:spcAft>
              <a:defRPr sz="7600" b="1">
                <a:solidFill>
                  <a:srgbClr val="FFD62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en-US" sz="3600" kern="0" smtClean="0">
                <a:solidFill>
                  <a:srgbClr val="FFE05D"/>
                </a:solidFill>
                <a:latin typeface="Cambria" pitchFamily="-72" charset="0"/>
              </a:rPr>
              <a:t>Banking Union:</a:t>
            </a:r>
          </a:p>
          <a:p>
            <a:r>
              <a:rPr lang="en-US" sz="3600" kern="0" smtClean="0">
                <a:solidFill>
                  <a:srgbClr val="FFE05D"/>
                </a:solidFill>
                <a:latin typeface="Cambria" pitchFamily="-72" charset="0"/>
              </a:rPr>
              <a:t>State of Play and Challenges Ahead</a:t>
            </a:r>
          </a:p>
        </p:txBody>
      </p:sp>
      <p:sp>
        <p:nvSpPr>
          <p:cNvPr id="7" name="Title 1"/>
          <p:cNvSpPr txBox="1">
            <a:spLocks/>
          </p:cNvSpPr>
          <p:nvPr/>
        </p:nvSpPr>
        <p:spPr bwMode="auto">
          <a:xfrm>
            <a:off x="395288" y="4419601"/>
            <a:ext cx="82296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175" algn="l" rtl="0" eaLnBrk="1" fontAlgn="base" hangingPunct="1">
              <a:spcBef>
                <a:spcPct val="0"/>
              </a:spcBef>
              <a:spcAft>
                <a:spcPct val="0"/>
              </a:spcAft>
              <a:defRPr sz="7600" b="1">
                <a:solidFill>
                  <a:srgbClr val="FFD62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en-US" sz="2000" kern="0" smtClean="0">
                <a:solidFill>
                  <a:srgbClr val="FFE05D"/>
                </a:solidFill>
                <a:latin typeface="Cambria" pitchFamily="-72" charset="0"/>
              </a:rPr>
              <a:t>Philipp Rother</a:t>
            </a:r>
          </a:p>
          <a:p>
            <a:r>
              <a:rPr lang="en-US" sz="2000" b="0" kern="0" smtClean="0">
                <a:solidFill>
                  <a:srgbClr val="FFE05D"/>
                </a:solidFill>
                <a:latin typeface="Cambria" pitchFamily="-72" charset="0"/>
              </a:rPr>
              <a:t>Chief Economic Analyst</a:t>
            </a:r>
          </a:p>
          <a:p>
            <a:r>
              <a:rPr lang="en-US" sz="2000" b="0" kern="0" smtClean="0">
                <a:solidFill>
                  <a:srgbClr val="FFE05D"/>
                </a:solidFill>
                <a:latin typeface="Cambria" pitchFamily="-72" charset="0"/>
              </a:rPr>
              <a:t>18 May 2016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0" y="4833938"/>
            <a:ext cx="9144000" cy="1590675"/>
          </a:xfrm>
          <a:prstGeom prst="rect">
            <a:avLst/>
          </a:prstGeom>
          <a:solidFill>
            <a:schemeClr val="bg1">
              <a:lumMod val="75000"/>
            </a:schemeClr>
          </a:solidFill>
          <a:ln>
            <a:noFill/>
          </a:ln>
          <a:effectLst/>
          <a:extLst/>
        </p:spPr>
        <p:txBody>
          <a:bodyPr tIns="0" rIns="36000" anchor="b">
            <a:prstTxWarp prst="textNoShape">
              <a:avLst/>
            </a:prstTxWarp>
          </a:bodyPr>
          <a:lstStyle/>
          <a:p>
            <a:pPr marL="3175" algn="r">
              <a:defRPr/>
            </a:pPr>
            <a:endParaRPr lang="en-GB" sz="800" dirty="0">
              <a:solidFill>
                <a:schemeClr val="tx1"/>
              </a:solidFill>
              <a:latin typeface="Verdana" pitchFamily="34" charset="0"/>
              <a:ea typeface="+mn-ea"/>
              <a:cs typeface="+mn-cs"/>
            </a:endParaRPr>
          </a:p>
        </p:txBody>
      </p:sp>
      <p:sp>
        <p:nvSpPr>
          <p:cNvPr id="10" name="Rounded Rectangle 9"/>
          <p:cNvSpPr/>
          <p:nvPr/>
        </p:nvSpPr>
        <p:spPr bwMode="auto">
          <a:xfrm>
            <a:off x="1457325" y="1306513"/>
            <a:ext cx="6016625" cy="327025"/>
          </a:xfrm>
          <a:prstGeom prst="roundRect">
            <a:avLst/>
          </a:prstGeom>
          <a:solidFill>
            <a:srgbClr val="0F5494"/>
          </a:solidFill>
          <a:ln>
            <a:noFill/>
          </a:ln>
          <a:effectLst/>
          <a:extLst/>
        </p:spPr>
        <p:txBody>
          <a:bodyPr anchor="ctr">
            <a:prstTxWarp prst="textNoShape">
              <a:avLst/>
            </a:prstTxWarp>
          </a:bodyPr>
          <a:lstStyle/>
          <a:p>
            <a:pPr marL="3175" algn="ctr">
              <a:defRPr/>
            </a:pPr>
            <a:r>
              <a:rPr lang="de-DE" sz="1600" dirty="0">
                <a:solidFill>
                  <a:schemeClr val="bg1"/>
                </a:solidFill>
                <a:latin typeface="Verdana" pitchFamily="34" charset="0"/>
                <a:ea typeface="+mn-ea"/>
                <a:cs typeface="+mn-cs"/>
              </a:rPr>
              <a:t>Single Resolution Fund</a:t>
            </a:r>
            <a:endParaRPr lang="en-GB" sz="1600" dirty="0">
              <a:solidFill>
                <a:schemeClr val="bg1"/>
              </a:solidFill>
              <a:latin typeface="Verdana" pitchFamily="34" charset="0"/>
              <a:ea typeface="+mn-ea"/>
              <a:cs typeface="+mn-cs"/>
            </a:endParaRPr>
          </a:p>
        </p:txBody>
      </p:sp>
      <p:sp>
        <p:nvSpPr>
          <p:cNvPr id="11" name="Arc 10"/>
          <p:cNvSpPr/>
          <p:nvPr/>
        </p:nvSpPr>
        <p:spPr bwMode="auto">
          <a:xfrm>
            <a:off x="6408420" y="1477735"/>
            <a:ext cx="2286000" cy="3608086"/>
          </a:xfrm>
          <a:prstGeom prst="arc">
            <a:avLst>
              <a:gd name="adj1" fmla="val 16011318"/>
              <a:gd name="adj2" fmla="val 5191844"/>
            </a:avLst>
          </a:prstGeom>
          <a:noFill/>
          <a:ln w="127000" cap="flat" cmpd="sng" algn="ctr">
            <a:gradFill>
              <a:gsLst>
                <a:gs pos="0">
                  <a:srgbClr val="0F5494"/>
                </a:gs>
                <a:gs pos="50000">
                  <a:schemeClr val="accent1">
                    <a:shade val="67500"/>
                    <a:satMod val="115000"/>
                  </a:schemeClr>
                </a:gs>
                <a:gs pos="100000">
                  <a:schemeClr val="bg1">
                    <a:lumMod val="50000"/>
                  </a:schemeClr>
                </a:gs>
              </a:gsLst>
              <a:lin ang="5400000" scaled="0"/>
            </a:gradFill>
            <a:prstDash val="solid"/>
            <a:round/>
            <a:headEnd type="triangle" w="med" len="med"/>
            <a:tailEnd type="none" w="med" len="med"/>
          </a:ln>
          <a:effectLst/>
          <a:extLst/>
        </p:spPr>
        <p:txBody>
          <a:bodyPr anchor="ctr">
            <a:prstTxWarp prst="textNoShape">
              <a:avLst/>
            </a:prstTxWarp>
          </a:bodyPr>
          <a:lstStyle/>
          <a:p>
            <a:pPr marL="3175">
              <a:defRPr/>
            </a:pPr>
            <a:endParaRPr lang="en-GB">
              <a:latin typeface="Verdana" pitchFamily="34" charset="0"/>
              <a:ea typeface="+mn-ea"/>
              <a:cs typeface="+mn-cs"/>
            </a:endParaRPr>
          </a:p>
        </p:txBody>
      </p:sp>
      <p:sp>
        <p:nvSpPr>
          <p:cNvPr id="59400" name="Rectangle 13"/>
          <p:cNvSpPr>
            <a:spLocks noChangeArrowheads="1"/>
          </p:cNvSpPr>
          <p:nvPr/>
        </p:nvSpPr>
        <p:spPr bwMode="auto">
          <a:xfrm>
            <a:off x="3697288" y="1804988"/>
            <a:ext cx="1503362" cy="660400"/>
          </a:xfrm>
          <a:prstGeom prst="rect">
            <a:avLst/>
          </a:prstGeom>
          <a:noFill/>
          <a:ln w="9525">
            <a:noFill/>
            <a:miter lim="800000"/>
            <a:headEnd/>
            <a:tailEnd/>
          </a:ln>
        </p:spPr>
        <p:txBody>
          <a:bodyPr anchor="ctr">
            <a:prstTxWarp prst="textNoShape">
              <a:avLst/>
            </a:prstTxWarp>
          </a:bodyPr>
          <a:lstStyle/>
          <a:p>
            <a:pPr marL="3175"/>
            <a:endParaRPr lang="en-US"/>
          </a:p>
        </p:txBody>
      </p:sp>
      <p:sp>
        <p:nvSpPr>
          <p:cNvPr id="59401" name="Rectangle 17"/>
          <p:cNvSpPr>
            <a:spLocks noChangeArrowheads="1"/>
          </p:cNvSpPr>
          <p:nvPr/>
        </p:nvSpPr>
        <p:spPr bwMode="auto">
          <a:xfrm>
            <a:off x="3800475" y="3638162"/>
            <a:ext cx="1332000" cy="792000"/>
          </a:xfrm>
          <a:prstGeom prst="rect">
            <a:avLst/>
          </a:prstGeom>
          <a:solidFill>
            <a:srgbClr val="0F5494"/>
          </a:solidFill>
          <a:ln w="9525">
            <a:noFill/>
            <a:miter lim="800000"/>
            <a:headEnd/>
            <a:tailEnd/>
          </a:ln>
        </p:spPr>
        <p:txBody>
          <a:bodyPr anchor="ctr">
            <a:prstTxWarp prst="textNoShape">
              <a:avLst/>
            </a:prstTxWarp>
          </a:bodyPr>
          <a:lstStyle/>
          <a:p>
            <a:pPr marL="3175" algn="ctr"/>
            <a:r>
              <a:rPr lang="de-DE" sz="1400">
                <a:solidFill>
                  <a:schemeClr val="bg1"/>
                </a:solidFill>
              </a:rPr>
              <a:t>National Resolution Authorities</a:t>
            </a:r>
            <a:endParaRPr lang="en-GB" sz="1400">
              <a:solidFill>
                <a:schemeClr val="bg1"/>
              </a:solidFill>
            </a:endParaRPr>
          </a:p>
        </p:txBody>
      </p:sp>
      <p:cxnSp>
        <p:nvCxnSpPr>
          <p:cNvPr id="59402" name="Straight Arrow Connector 27"/>
          <p:cNvCxnSpPr>
            <a:cxnSpLocks noChangeShapeType="1"/>
            <a:endCxn id="16" idx="1"/>
          </p:cNvCxnSpPr>
          <p:nvPr/>
        </p:nvCxnSpPr>
        <p:spPr bwMode="auto">
          <a:xfrm>
            <a:off x="2305050" y="2133600"/>
            <a:ext cx="1135063" cy="552450"/>
          </a:xfrm>
          <a:prstGeom prst="straightConnector1">
            <a:avLst/>
          </a:prstGeom>
          <a:noFill/>
          <a:ln w="25400">
            <a:solidFill>
              <a:schemeClr val="tx1"/>
            </a:solidFill>
            <a:round/>
            <a:headEnd/>
            <a:tailEnd type="triangle" w="med" len="med"/>
          </a:ln>
        </p:spPr>
      </p:cxnSp>
      <p:cxnSp>
        <p:nvCxnSpPr>
          <p:cNvPr id="59403" name="Straight Arrow Connector 33"/>
          <p:cNvCxnSpPr>
            <a:cxnSpLocks noChangeShapeType="1"/>
            <a:stCxn id="17" idx="2"/>
          </p:cNvCxnSpPr>
          <p:nvPr/>
        </p:nvCxnSpPr>
        <p:spPr bwMode="auto">
          <a:xfrm>
            <a:off x="5725319" y="2197101"/>
            <a:ext cx="602456" cy="1077912"/>
          </a:xfrm>
          <a:prstGeom prst="straightConnector1">
            <a:avLst/>
          </a:prstGeom>
          <a:noFill/>
          <a:ln w="9525">
            <a:noFill/>
            <a:round/>
            <a:headEnd/>
            <a:tailEnd type="arrow" w="med" len="med"/>
          </a:ln>
        </p:spPr>
      </p:cxnSp>
      <p:sp>
        <p:nvSpPr>
          <p:cNvPr id="59404" name="TextBox 40"/>
          <p:cNvSpPr txBox="1">
            <a:spLocks noChangeArrowheads="1"/>
          </p:cNvSpPr>
          <p:nvPr/>
        </p:nvSpPr>
        <p:spPr bwMode="auto">
          <a:xfrm>
            <a:off x="7646828" y="3230563"/>
            <a:ext cx="1114743" cy="276999"/>
          </a:xfrm>
          <a:prstGeom prst="rect">
            <a:avLst/>
          </a:prstGeom>
          <a:noFill/>
          <a:ln w="9525">
            <a:noFill/>
            <a:miter lim="800000"/>
            <a:headEnd/>
            <a:tailEnd/>
          </a:ln>
        </p:spPr>
        <p:txBody>
          <a:bodyPr wrap="square">
            <a:prstTxWarp prst="textNoShape">
              <a:avLst/>
            </a:prstTxWarp>
            <a:spAutoFit/>
          </a:bodyPr>
          <a:lstStyle/>
          <a:p>
            <a:pPr algn="just"/>
            <a:r>
              <a:rPr lang="de-DE" sz="1200">
                <a:solidFill>
                  <a:schemeClr val="tx1"/>
                </a:solidFill>
              </a:rPr>
              <a:t>contribute</a:t>
            </a:r>
            <a:endParaRPr lang="en-GB" sz="1200">
              <a:solidFill>
                <a:schemeClr val="tx1"/>
              </a:solidFill>
            </a:endParaRPr>
          </a:p>
        </p:txBody>
      </p:sp>
      <p:cxnSp>
        <p:nvCxnSpPr>
          <p:cNvPr id="59405" name="Straight Arrow Connector 46"/>
          <p:cNvCxnSpPr>
            <a:cxnSpLocks noChangeShapeType="1"/>
            <a:stCxn id="16" idx="2"/>
            <a:endCxn id="59401" idx="0"/>
          </p:cNvCxnSpPr>
          <p:nvPr/>
        </p:nvCxnSpPr>
        <p:spPr bwMode="auto">
          <a:xfrm>
            <a:off x="4465638" y="3230563"/>
            <a:ext cx="837" cy="407599"/>
          </a:xfrm>
          <a:prstGeom prst="straightConnector1">
            <a:avLst/>
          </a:prstGeom>
          <a:noFill/>
          <a:ln w="25400">
            <a:solidFill>
              <a:schemeClr val="tx1"/>
            </a:solidFill>
            <a:round/>
            <a:headEnd/>
            <a:tailEnd type="triangle" w="med" len="med"/>
          </a:ln>
        </p:spPr>
      </p:cxnSp>
      <p:sp>
        <p:nvSpPr>
          <p:cNvPr id="59406" name="TextBox 48"/>
          <p:cNvSpPr txBox="1">
            <a:spLocks noChangeArrowheads="1"/>
          </p:cNvSpPr>
          <p:nvPr/>
        </p:nvSpPr>
        <p:spPr bwMode="auto">
          <a:xfrm>
            <a:off x="3505200" y="3267075"/>
            <a:ext cx="960438" cy="276999"/>
          </a:xfrm>
          <a:prstGeom prst="rect">
            <a:avLst/>
          </a:prstGeom>
          <a:noFill/>
          <a:ln w="9525">
            <a:noFill/>
            <a:miter lim="800000"/>
            <a:headEnd/>
            <a:tailEnd/>
          </a:ln>
        </p:spPr>
        <p:txBody>
          <a:bodyPr wrap="square">
            <a:prstTxWarp prst="textNoShape">
              <a:avLst/>
            </a:prstTxWarp>
            <a:spAutoFit/>
          </a:bodyPr>
          <a:lstStyle/>
          <a:p>
            <a:pPr algn="r"/>
            <a:r>
              <a:rPr lang="de-DE" sz="1200" smtClean="0">
                <a:solidFill>
                  <a:schemeClr val="tx1"/>
                </a:solidFill>
              </a:rPr>
              <a:t>instruct</a:t>
            </a:r>
            <a:endParaRPr lang="en-GB" sz="1200">
              <a:solidFill>
                <a:schemeClr val="tx1"/>
              </a:solidFill>
            </a:endParaRPr>
          </a:p>
        </p:txBody>
      </p:sp>
      <p:sp>
        <p:nvSpPr>
          <p:cNvPr id="59407" name="TextBox 57"/>
          <p:cNvSpPr txBox="1">
            <a:spLocks noChangeArrowheads="1"/>
          </p:cNvSpPr>
          <p:nvPr/>
        </p:nvSpPr>
        <p:spPr bwMode="auto">
          <a:xfrm>
            <a:off x="3543300" y="4454525"/>
            <a:ext cx="922338" cy="276999"/>
          </a:xfrm>
          <a:prstGeom prst="rect">
            <a:avLst/>
          </a:prstGeom>
          <a:noFill/>
          <a:ln w="9525">
            <a:noFill/>
            <a:miter lim="800000"/>
            <a:headEnd/>
            <a:tailEnd/>
          </a:ln>
        </p:spPr>
        <p:txBody>
          <a:bodyPr>
            <a:prstTxWarp prst="textNoShape">
              <a:avLst/>
            </a:prstTxWarp>
            <a:spAutoFit/>
          </a:bodyPr>
          <a:lstStyle/>
          <a:p>
            <a:pPr algn="r"/>
            <a:r>
              <a:rPr lang="de-DE" sz="1200">
                <a:solidFill>
                  <a:schemeClr val="tx1"/>
                </a:solidFill>
              </a:rPr>
              <a:t>resolve</a:t>
            </a:r>
            <a:endParaRPr lang="en-GB" sz="1200">
              <a:solidFill>
                <a:schemeClr val="tx1"/>
              </a:solidFill>
            </a:endParaRPr>
          </a:p>
        </p:txBody>
      </p:sp>
      <p:cxnSp>
        <p:nvCxnSpPr>
          <p:cNvPr id="59408" name="Straight Arrow Connector 59"/>
          <p:cNvCxnSpPr>
            <a:cxnSpLocks noChangeShapeType="1"/>
            <a:stCxn id="15" idx="2"/>
          </p:cNvCxnSpPr>
          <p:nvPr/>
        </p:nvCxnSpPr>
        <p:spPr bwMode="auto">
          <a:xfrm>
            <a:off x="2018500" y="2573150"/>
            <a:ext cx="0" cy="2449700"/>
          </a:xfrm>
          <a:prstGeom prst="straightConnector1">
            <a:avLst/>
          </a:prstGeom>
          <a:noFill/>
          <a:ln w="25400">
            <a:solidFill>
              <a:schemeClr val="tx1"/>
            </a:solidFill>
            <a:round/>
            <a:headEnd/>
            <a:tailEnd type="triangle" w="med" len="med"/>
          </a:ln>
        </p:spPr>
      </p:cxnSp>
      <p:sp>
        <p:nvSpPr>
          <p:cNvPr id="59409" name="Rounded Rectangle 61"/>
          <p:cNvSpPr>
            <a:spLocks noChangeArrowheads="1"/>
          </p:cNvSpPr>
          <p:nvPr/>
        </p:nvSpPr>
        <p:spPr bwMode="auto">
          <a:xfrm>
            <a:off x="3505200" y="5237163"/>
            <a:ext cx="914400" cy="914400"/>
          </a:xfrm>
          <a:prstGeom prst="roundRect">
            <a:avLst>
              <a:gd name="adj" fmla="val 16667"/>
            </a:avLst>
          </a:prstGeom>
          <a:noFill/>
          <a:ln w="9525">
            <a:noFill/>
            <a:round/>
            <a:headEnd/>
            <a:tailEnd/>
          </a:ln>
        </p:spPr>
        <p:txBody>
          <a:bodyPr anchor="ctr">
            <a:prstTxWarp prst="textNoShape">
              <a:avLst/>
            </a:prstTxWarp>
          </a:bodyPr>
          <a:lstStyle/>
          <a:p>
            <a:pPr marL="3175"/>
            <a:endParaRPr lang="en-US"/>
          </a:p>
        </p:txBody>
      </p:sp>
      <p:sp>
        <p:nvSpPr>
          <p:cNvPr id="65" name="Rounded Rectangle 64"/>
          <p:cNvSpPr/>
          <p:nvPr/>
        </p:nvSpPr>
        <p:spPr bwMode="auto">
          <a:xfrm>
            <a:off x="725488" y="5022850"/>
            <a:ext cx="7478712" cy="1214438"/>
          </a:xfrm>
          <a:prstGeom prst="roundRect">
            <a:avLst/>
          </a:prstGeom>
          <a:solidFill>
            <a:schemeClr val="bg1">
              <a:lumMod val="50000"/>
            </a:schemeClr>
          </a:solidFill>
          <a:ln>
            <a:noFill/>
          </a:ln>
          <a:effectLst/>
          <a:extLst/>
        </p:spPr>
        <p:txBody>
          <a:bodyPr anchor="ctr">
            <a:prstTxWarp prst="textNoShape">
              <a:avLst/>
            </a:prstTxWarp>
          </a:bodyPr>
          <a:lstStyle/>
          <a:p>
            <a:pPr marL="3175" algn="ctr">
              <a:defRPr/>
            </a:pPr>
            <a:endParaRPr lang="de-DE" sz="1000" dirty="0">
              <a:latin typeface="Verdana" pitchFamily="34" charset="0"/>
              <a:ea typeface="+mn-ea"/>
              <a:cs typeface="+mn-cs"/>
            </a:endParaRPr>
          </a:p>
          <a:p>
            <a:pPr marL="3175" algn="ctr">
              <a:defRPr/>
            </a:pPr>
            <a:endParaRPr lang="de-DE" sz="1000" dirty="0">
              <a:latin typeface="Verdana" pitchFamily="34" charset="0"/>
              <a:ea typeface="+mn-ea"/>
              <a:cs typeface="+mn-cs"/>
            </a:endParaRPr>
          </a:p>
          <a:p>
            <a:pPr marL="3175" algn="ctr">
              <a:defRPr/>
            </a:pPr>
            <a:endParaRPr lang="de-DE" sz="1000" dirty="0">
              <a:latin typeface="Verdana" pitchFamily="34" charset="0"/>
              <a:ea typeface="+mn-ea"/>
              <a:cs typeface="+mn-cs"/>
            </a:endParaRPr>
          </a:p>
          <a:p>
            <a:pPr marL="3175" algn="ctr">
              <a:defRPr/>
            </a:pPr>
            <a:r>
              <a:rPr lang="de-DE" sz="1400" dirty="0">
                <a:solidFill>
                  <a:schemeClr val="bg1"/>
                </a:solidFill>
                <a:latin typeface="Verdana" pitchFamily="34" charset="0"/>
                <a:ea typeface="+mn-ea"/>
                <a:cs typeface="+mn-cs"/>
              </a:rPr>
              <a:t/>
            </a:r>
            <a:br>
              <a:rPr lang="de-DE" sz="1400" dirty="0">
                <a:solidFill>
                  <a:schemeClr val="bg1"/>
                </a:solidFill>
                <a:latin typeface="Verdana" pitchFamily="34" charset="0"/>
                <a:ea typeface="+mn-ea"/>
                <a:cs typeface="+mn-cs"/>
              </a:rPr>
            </a:br>
            <a:r>
              <a:rPr lang="de-DE" sz="1400" dirty="0">
                <a:solidFill>
                  <a:schemeClr val="bg1"/>
                </a:solidFill>
                <a:latin typeface="Verdana" pitchFamily="34" charset="0"/>
                <a:ea typeface="+mn-ea"/>
                <a:cs typeface="+mn-cs"/>
              </a:rPr>
              <a:t>All banks</a:t>
            </a:r>
            <a:endParaRPr lang="en-GB" sz="1400" dirty="0">
              <a:solidFill>
                <a:schemeClr val="bg1"/>
              </a:solidFill>
              <a:latin typeface="Verdana" pitchFamily="34" charset="0"/>
              <a:ea typeface="+mn-ea"/>
              <a:cs typeface="+mn-cs"/>
            </a:endParaRPr>
          </a:p>
        </p:txBody>
      </p:sp>
      <p:sp>
        <p:nvSpPr>
          <p:cNvPr id="59411" name="Oval 8"/>
          <p:cNvSpPr>
            <a:spLocks noChangeArrowheads="1"/>
          </p:cNvSpPr>
          <p:nvPr/>
        </p:nvSpPr>
        <p:spPr bwMode="auto">
          <a:xfrm>
            <a:off x="3744844" y="5254624"/>
            <a:ext cx="1440000" cy="504000"/>
          </a:xfrm>
          <a:prstGeom prst="ellipse">
            <a:avLst/>
          </a:prstGeom>
          <a:solidFill>
            <a:srgbClr val="C00000"/>
          </a:solidFill>
          <a:ln w="9525">
            <a:noFill/>
            <a:round/>
            <a:headEnd/>
            <a:tailEnd/>
          </a:ln>
        </p:spPr>
        <p:txBody>
          <a:bodyPr anchor="ctr">
            <a:prstTxWarp prst="textNoShape">
              <a:avLst/>
            </a:prstTxWarp>
          </a:bodyPr>
          <a:lstStyle/>
          <a:p>
            <a:pPr marL="3175" algn="ctr"/>
            <a:r>
              <a:rPr lang="de-DE" sz="1400">
                <a:solidFill>
                  <a:schemeClr val="bg1"/>
                </a:solidFill>
              </a:rPr>
              <a:t>Failed bank</a:t>
            </a:r>
            <a:endParaRPr lang="en-GB" sz="1400">
              <a:solidFill>
                <a:schemeClr val="bg1"/>
              </a:solidFill>
            </a:endParaRPr>
          </a:p>
        </p:txBody>
      </p:sp>
      <p:cxnSp>
        <p:nvCxnSpPr>
          <p:cNvPr id="59412" name="Straight Arrow Connector 50"/>
          <p:cNvCxnSpPr>
            <a:cxnSpLocks noChangeShapeType="1"/>
            <a:stCxn id="59401" idx="2"/>
            <a:endCxn id="59411" idx="0"/>
          </p:cNvCxnSpPr>
          <p:nvPr/>
        </p:nvCxnSpPr>
        <p:spPr bwMode="auto">
          <a:xfrm flipH="1">
            <a:off x="4464844" y="4430162"/>
            <a:ext cx="1631" cy="824462"/>
          </a:xfrm>
          <a:prstGeom prst="straightConnector1">
            <a:avLst/>
          </a:prstGeom>
          <a:noFill/>
          <a:ln w="25400">
            <a:solidFill>
              <a:schemeClr val="tx1"/>
            </a:solidFill>
            <a:round/>
            <a:headEnd/>
            <a:tailEnd type="triangle" w="med" len="med"/>
          </a:ln>
        </p:spPr>
      </p:cxnSp>
      <p:sp>
        <p:nvSpPr>
          <p:cNvPr id="59413" name="TextBox 72"/>
          <p:cNvSpPr txBox="1">
            <a:spLocks noChangeArrowheads="1"/>
          </p:cNvSpPr>
          <p:nvPr/>
        </p:nvSpPr>
        <p:spPr bwMode="auto">
          <a:xfrm>
            <a:off x="2018500" y="3184096"/>
            <a:ext cx="1116012" cy="276999"/>
          </a:xfrm>
          <a:prstGeom prst="rect">
            <a:avLst/>
          </a:prstGeom>
          <a:noFill/>
          <a:ln w="9525">
            <a:noFill/>
            <a:miter lim="800000"/>
            <a:headEnd/>
            <a:tailEnd/>
          </a:ln>
        </p:spPr>
        <p:txBody>
          <a:bodyPr wrap="square">
            <a:prstTxWarp prst="textNoShape">
              <a:avLst/>
            </a:prstTxWarp>
            <a:spAutoFit/>
          </a:bodyPr>
          <a:lstStyle/>
          <a:p>
            <a:r>
              <a:rPr lang="de-DE" sz="1200">
                <a:solidFill>
                  <a:schemeClr val="tx1"/>
                </a:solidFill>
              </a:rPr>
              <a:t>supervise</a:t>
            </a:r>
            <a:endParaRPr lang="en-GB" sz="1200">
              <a:solidFill>
                <a:schemeClr val="tx1"/>
              </a:solidFill>
            </a:endParaRPr>
          </a:p>
        </p:txBody>
      </p:sp>
      <p:sp>
        <p:nvSpPr>
          <p:cNvPr id="59414" name="TextBox 125"/>
          <p:cNvSpPr txBox="1">
            <a:spLocks noChangeArrowheads="1"/>
          </p:cNvSpPr>
          <p:nvPr/>
        </p:nvSpPr>
        <p:spPr bwMode="auto">
          <a:xfrm rot="1580101" flipH="1">
            <a:off x="2530475" y="2124604"/>
            <a:ext cx="838200" cy="276999"/>
          </a:xfrm>
          <a:prstGeom prst="rect">
            <a:avLst/>
          </a:prstGeom>
          <a:noFill/>
          <a:ln w="9525">
            <a:noFill/>
            <a:miter lim="800000"/>
            <a:headEnd/>
            <a:tailEnd/>
          </a:ln>
        </p:spPr>
        <p:txBody>
          <a:bodyPr>
            <a:prstTxWarp prst="textNoShape">
              <a:avLst/>
            </a:prstTxWarp>
            <a:spAutoFit/>
          </a:bodyPr>
          <a:lstStyle/>
          <a:p>
            <a:pPr algn="ctr"/>
            <a:r>
              <a:rPr lang="de-DE" sz="1200">
                <a:solidFill>
                  <a:schemeClr val="tx1"/>
                </a:solidFill>
              </a:rPr>
              <a:t>notify</a:t>
            </a:r>
            <a:endParaRPr lang="en-GB" sz="1200">
              <a:solidFill>
                <a:schemeClr val="tx1"/>
              </a:solidFill>
            </a:endParaRPr>
          </a:p>
        </p:txBody>
      </p:sp>
      <p:sp>
        <p:nvSpPr>
          <p:cNvPr id="15" name="Rectangle 14"/>
          <p:cNvSpPr/>
          <p:nvPr/>
        </p:nvSpPr>
        <p:spPr bwMode="auto">
          <a:xfrm>
            <a:off x="1460500" y="1817150"/>
            <a:ext cx="1116000" cy="756000"/>
          </a:xfrm>
          <a:prstGeom prst="rect">
            <a:avLst/>
          </a:prstGeom>
          <a:solidFill>
            <a:schemeClr val="bg1">
              <a:lumMod val="75000"/>
            </a:schemeClr>
          </a:solidFill>
          <a:ln>
            <a:noFill/>
          </a:ln>
          <a:effectLst/>
          <a:extLst/>
        </p:spPr>
        <p:txBody>
          <a:bodyPr anchor="ctr">
            <a:prstTxWarp prst="textNoShape">
              <a:avLst/>
            </a:prstTxWarp>
          </a:bodyPr>
          <a:lstStyle/>
          <a:p>
            <a:pPr marL="3175" algn="ctr">
              <a:spcAft>
                <a:spcPts val="600"/>
              </a:spcAft>
              <a:defRPr/>
            </a:pPr>
            <a:r>
              <a:rPr lang="de-DE" sz="1400" dirty="0">
                <a:solidFill>
                  <a:schemeClr val="tx1"/>
                </a:solidFill>
                <a:latin typeface="Verdana" pitchFamily="34" charset="0"/>
                <a:ea typeface="+mn-ea"/>
                <a:cs typeface="+mn-cs"/>
              </a:rPr>
              <a:t>ECB</a:t>
            </a:r>
          </a:p>
          <a:p>
            <a:pPr marL="3175" algn="ctr">
              <a:defRPr/>
            </a:pPr>
            <a:r>
              <a:rPr lang="de-DE" sz="1100" dirty="0">
                <a:solidFill>
                  <a:schemeClr val="tx1"/>
                </a:solidFill>
                <a:latin typeface="Verdana" pitchFamily="34" charset="0"/>
                <a:ea typeface="+mn-ea"/>
                <a:cs typeface="+mn-cs"/>
              </a:rPr>
              <a:t>National Supervisors</a:t>
            </a:r>
            <a:endParaRPr lang="en-GB" sz="1000" dirty="0">
              <a:solidFill>
                <a:schemeClr val="tx1"/>
              </a:solidFill>
              <a:latin typeface="Verdana" pitchFamily="34" charset="0"/>
              <a:ea typeface="+mn-ea"/>
              <a:cs typeface="+mn-cs"/>
            </a:endParaRPr>
          </a:p>
        </p:txBody>
      </p:sp>
      <p:cxnSp>
        <p:nvCxnSpPr>
          <p:cNvPr id="59416" name="Straight Connector 143"/>
          <p:cNvCxnSpPr>
            <a:cxnSpLocks noChangeShapeType="1"/>
          </p:cNvCxnSpPr>
          <p:nvPr/>
        </p:nvCxnSpPr>
        <p:spPr bwMode="auto">
          <a:xfrm>
            <a:off x="1558925" y="2135188"/>
            <a:ext cx="725488" cy="0"/>
          </a:xfrm>
          <a:prstGeom prst="line">
            <a:avLst/>
          </a:prstGeom>
          <a:noFill/>
          <a:ln w="9525">
            <a:solidFill>
              <a:schemeClr val="bg1"/>
            </a:solidFill>
            <a:round/>
            <a:headEnd/>
            <a:tailEnd/>
          </a:ln>
        </p:spPr>
      </p:cxnSp>
      <p:sp>
        <p:nvSpPr>
          <p:cNvPr id="17" name="Rectangle 16"/>
          <p:cNvSpPr/>
          <p:nvPr/>
        </p:nvSpPr>
        <p:spPr bwMode="auto">
          <a:xfrm>
            <a:off x="5122862" y="1881189"/>
            <a:ext cx="1204913" cy="315912"/>
          </a:xfrm>
          <a:prstGeom prst="rect">
            <a:avLst/>
          </a:prstGeom>
          <a:solidFill>
            <a:schemeClr val="bg1">
              <a:lumMod val="75000"/>
            </a:schemeClr>
          </a:solidFill>
          <a:ln>
            <a:solidFill>
              <a:schemeClr val="bg1"/>
            </a:solidFill>
          </a:ln>
          <a:effectLst/>
          <a:extLst/>
        </p:spPr>
        <p:txBody>
          <a:bodyPr>
            <a:prstTxWarp prst="textNoShape">
              <a:avLst/>
            </a:prstTxWarp>
          </a:bodyPr>
          <a:lstStyle/>
          <a:p>
            <a:pPr marL="3175" algn="ctr">
              <a:defRPr/>
            </a:pPr>
            <a:r>
              <a:rPr lang="de-DE" sz="1400" dirty="0" smtClean="0">
                <a:solidFill>
                  <a:schemeClr val="tx1"/>
                </a:solidFill>
                <a:latin typeface="Verdana" pitchFamily="34" charset="0"/>
                <a:ea typeface="+mn-ea"/>
                <a:cs typeface="+mn-cs"/>
              </a:rPr>
              <a:t>COM/CON</a:t>
            </a:r>
            <a:endParaRPr lang="en-GB" sz="1400" dirty="0">
              <a:solidFill>
                <a:schemeClr val="tx1"/>
              </a:solidFill>
              <a:latin typeface="Verdana" pitchFamily="34" charset="0"/>
              <a:ea typeface="+mn-ea"/>
              <a:cs typeface="+mn-cs"/>
            </a:endParaRPr>
          </a:p>
        </p:txBody>
      </p:sp>
      <p:sp>
        <p:nvSpPr>
          <p:cNvPr id="16" name="Rectangle 15"/>
          <p:cNvSpPr/>
          <p:nvPr/>
        </p:nvSpPr>
        <p:spPr bwMode="auto">
          <a:xfrm>
            <a:off x="3440113" y="2141538"/>
            <a:ext cx="2051050" cy="1089025"/>
          </a:xfrm>
          <a:prstGeom prst="rect">
            <a:avLst/>
          </a:prstGeom>
          <a:solidFill>
            <a:srgbClr val="0F5494"/>
          </a:solidFill>
          <a:ln>
            <a:noFill/>
          </a:ln>
          <a:effectLst/>
          <a:extLst/>
        </p:spPr>
        <p:txBody>
          <a:bodyPr anchor="ctr">
            <a:prstTxWarp prst="textNoShape">
              <a:avLst/>
            </a:prstTxWarp>
          </a:bodyPr>
          <a:lstStyle/>
          <a:p>
            <a:pPr marL="3175" algn="ctr">
              <a:defRPr/>
            </a:pPr>
            <a:r>
              <a:rPr lang="de-DE" sz="1600" dirty="0">
                <a:solidFill>
                  <a:schemeClr val="bg1"/>
                </a:solidFill>
                <a:latin typeface="Verdana" pitchFamily="34" charset="0"/>
                <a:ea typeface="+mn-ea"/>
                <a:cs typeface="+mn-cs"/>
              </a:rPr>
              <a:t>Single Resolution</a:t>
            </a:r>
          </a:p>
          <a:p>
            <a:pPr marL="3175" algn="ctr">
              <a:defRPr/>
            </a:pPr>
            <a:r>
              <a:rPr lang="de-DE" sz="1600" dirty="0">
                <a:solidFill>
                  <a:schemeClr val="bg1"/>
                </a:solidFill>
                <a:latin typeface="Verdana" pitchFamily="34" charset="0"/>
                <a:ea typeface="+mn-ea"/>
                <a:cs typeface="+mn-cs"/>
              </a:rPr>
              <a:t>Board</a:t>
            </a:r>
            <a:endParaRPr lang="en-GB" sz="1600" dirty="0">
              <a:solidFill>
                <a:schemeClr val="bg1"/>
              </a:solidFill>
              <a:latin typeface="Verdana" pitchFamily="34" charset="0"/>
              <a:ea typeface="+mn-ea"/>
              <a:cs typeface="+mn-cs"/>
            </a:endParaRPr>
          </a:p>
        </p:txBody>
      </p:sp>
      <p:sp>
        <p:nvSpPr>
          <p:cNvPr id="59419" name="Rectangle 34"/>
          <p:cNvSpPr>
            <a:spLocks noChangeArrowheads="1"/>
          </p:cNvSpPr>
          <p:nvPr/>
        </p:nvSpPr>
        <p:spPr bwMode="auto">
          <a:xfrm>
            <a:off x="6115050" y="3332162"/>
            <a:ext cx="1152000" cy="612000"/>
          </a:xfrm>
          <a:prstGeom prst="rect">
            <a:avLst/>
          </a:prstGeom>
          <a:solidFill>
            <a:srgbClr val="C00000"/>
          </a:solidFill>
          <a:ln w="9525">
            <a:noFill/>
            <a:miter lim="800000"/>
            <a:headEnd/>
            <a:tailEnd/>
          </a:ln>
        </p:spPr>
        <p:txBody>
          <a:bodyPr anchor="ctr">
            <a:prstTxWarp prst="textNoShape">
              <a:avLst/>
            </a:prstTxWarp>
          </a:bodyPr>
          <a:lstStyle/>
          <a:p>
            <a:pPr marL="3175"/>
            <a:r>
              <a:rPr lang="de-DE" sz="1400">
                <a:solidFill>
                  <a:schemeClr val="bg1"/>
                </a:solidFill>
              </a:rPr>
              <a:t>Owners / creditors</a:t>
            </a:r>
            <a:endParaRPr lang="en-GB" sz="1400">
              <a:solidFill>
                <a:schemeClr val="bg1"/>
              </a:solidFill>
            </a:endParaRPr>
          </a:p>
        </p:txBody>
      </p:sp>
      <p:cxnSp>
        <p:nvCxnSpPr>
          <p:cNvPr id="59420" name="Straight Arrow Connector 35"/>
          <p:cNvCxnSpPr>
            <a:cxnSpLocks noChangeShapeType="1"/>
            <a:stCxn id="59419" idx="2"/>
            <a:endCxn id="59411" idx="7"/>
          </p:cNvCxnSpPr>
          <p:nvPr/>
        </p:nvCxnSpPr>
        <p:spPr bwMode="auto">
          <a:xfrm flipH="1">
            <a:off x="4973961" y="3944162"/>
            <a:ext cx="1717089" cy="1384271"/>
          </a:xfrm>
          <a:prstGeom prst="straightConnector1">
            <a:avLst/>
          </a:prstGeom>
          <a:noFill/>
          <a:ln w="25400">
            <a:solidFill>
              <a:schemeClr val="tx1"/>
            </a:solidFill>
            <a:round/>
            <a:headEnd/>
            <a:tailEnd type="triangle" w="med" len="med"/>
          </a:ln>
        </p:spPr>
      </p:cxnSp>
      <p:cxnSp>
        <p:nvCxnSpPr>
          <p:cNvPr id="59421" name="Straight Arrow Connector 37"/>
          <p:cNvCxnSpPr>
            <a:cxnSpLocks noChangeShapeType="1"/>
            <a:stCxn id="16" idx="3"/>
            <a:endCxn id="59419" idx="0"/>
          </p:cNvCxnSpPr>
          <p:nvPr/>
        </p:nvCxnSpPr>
        <p:spPr bwMode="auto">
          <a:xfrm>
            <a:off x="5491163" y="2686051"/>
            <a:ext cx="1199887" cy="646111"/>
          </a:xfrm>
          <a:prstGeom prst="straightConnector1">
            <a:avLst/>
          </a:prstGeom>
          <a:noFill/>
          <a:ln w="25400">
            <a:solidFill>
              <a:schemeClr val="tx1"/>
            </a:solidFill>
            <a:round/>
            <a:headEnd/>
            <a:tailEnd type="triangle" w="med" len="med"/>
          </a:ln>
        </p:spPr>
      </p:cxnSp>
      <p:sp>
        <p:nvSpPr>
          <p:cNvPr id="59422" name="TextBox 43"/>
          <p:cNvSpPr txBox="1">
            <a:spLocks noChangeArrowheads="1"/>
          </p:cNvSpPr>
          <p:nvPr/>
        </p:nvSpPr>
        <p:spPr bwMode="auto">
          <a:xfrm rot="19328087">
            <a:off x="4614694" y="4465223"/>
            <a:ext cx="1936383" cy="276999"/>
          </a:xfrm>
          <a:prstGeom prst="rect">
            <a:avLst/>
          </a:prstGeom>
          <a:noFill/>
          <a:ln w="9525">
            <a:noFill/>
            <a:miter lim="800000"/>
            <a:headEnd/>
            <a:tailEnd/>
          </a:ln>
        </p:spPr>
        <p:txBody>
          <a:bodyPr wrap="square">
            <a:prstTxWarp prst="textNoShape">
              <a:avLst/>
            </a:prstTxWarp>
            <a:spAutoFit/>
          </a:bodyPr>
          <a:lstStyle/>
          <a:p>
            <a:pPr algn="r"/>
            <a:r>
              <a:rPr lang="de-DE" sz="1200">
                <a:solidFill>
                  <a:schemeClr val="tx1"/>
                </a:solidFill>
              </a:rPr>
              <a:t>hold shares/claims</a:t>
            </a:r>
            <a:endParaRPr lang="en-GB" sz="1200">
              <a:solidFill>
                <a:schemeClr val="tx1"/>
              </a:solidFill>
            </a:endParaRPr>
          </a:p>
        </p:txBody>
      </p:sp>
      <p:sp>
        <p:nvSpPr>
          <p:cNvPr id="59423" name="TextBox 44"/>
          <p:cNvSpPr txBox="1">
            <a:spLocks noChangeArrowheads="1"/>
          </p:cNvSpPr>
          <p:nvPr/>
        </p:nvSpPr>
        <p:spPr bwMode="auto">
          <a:xfrm rot="1749560">
            <a:off x="5597963" y="2661421"/>
            <a:ext cx="876300" cy="276999"/>
          </a:xfrm>
          <a:prstGeom prst="rect">
            <a:avLst/>
          </a:prstGeom>
          <a:noFill/>
          <a:ln w="9525">
            <a:noFill/>
            <a:miter lim="800000"/>
            <a:headEnd/>
            <a:tailEnd/>
          </a:ln>
        </p:spPr>
        <p:txBody>
          <a:bodyPr>
            <a:prstTxWarp prst="textNoShape">
              <a:avLst/>
            </a:prstTxWarp>
            <a:spAutoFit/>
          </a:bodyPr>
          <a:lstStyle/>
          <a:p>
            <a:pPr algn="r"/>
            <a:r>
              <a:rPr lang="de-DE" sz="1200" smtClean="0">
                <a:solidFill>
                  <a:schemeClr val="tx1"/>
                </a:solidFill>
              </a:rPr>
              <a:t>bail </a:t>
            </a:r>
            <a:r>
              <a:rPr lang="de-DE" sz="1200">
                <a:solidFill>
                  <a:schemeClr val="tx1"/>
                </a:solidFill>
              </a:rPr>
              <a:t>in</a:t>
            </a:r>
            <a:endParaRPr lang="en-GB" sz="1200">
              <a:solidFill>
                <a:schemeClr val="tx1"/>
              </a:solidFill>
            </a:endParaRPr>
          </a:p>
        </p:txBody>
      </p:sp>
      <p:cxnSp>
        <p:nvCxnSpPr>
          <p:cNvPr id="59424" name="Straight Arrow Connector 32"/>
          <p:cNvCxnSpPr>
            <a:cxnSpLocks noChangeShapeType="1"/>
            <a:stCxn id="16" idx="0"/>
            <a:endCxn id="10" idx="2"/>
          </p:cNvCxnSpPr>
          <p:nvPr/>
        </p:nvCxnSpPr>
        <p:spPr bwMode="auto">
          <a:xfrm flipH="1" flipV="1">
            <a:off x="4465638" y="1633538"/>
            <a:ext cx="0" cy="508000"/>
          </a:xfrm>
          <a:prstGeom prst="straightConnector1">
            <a:avLst/>
          </a:prstGeom>
          <a:noFill/>
          <a:ln w="25400">
            <a:solidFill>
              <a:schemeClr val="tx1"/>
            </a:solidFill>
            <a:round/>
            <a:headEnd/>
            <a:tailEnd type="triangle" w="med" len="med"/>
          </a:ln>
        </p:spPr>
      </p:cxnSp>
      <p:sp>
        <p:nvSpPr>
          <p:cNvPr id="59425" name="TextBox 36"/>
          <p:cNvSpPr txBox="1">
            <a:spLocks noChangeArrowheads="1"/>
          </p:cNvSpPr>
          <p:nvPr/>
        </p:nvSpPr>
        <p:spPr bwMode="auto">
          <a:xfrm>
            <a:off x="3589338" y="1758950"/>
            <a:ext cx="876300" cy="276999"/>
          </a:xfrm>
          <a:prstGeom prst="rect">
            <a:avLst/>
          </a:prstGeom>
          <a:noFill/>
          <a:ln w="9525">
            <a:noFill/>
            <a:miter lim="800000"/>
            <a:headEnd/>
            <a:tailEnd/>
          </a:ln>
        </p:spPr>
        <p:txBody>
          <a:bodyPr>
            <a:prstTxWarp prst="textNoShape">
              <a:avLst/>
            </a:prstTxWarp>
            <a:spAutoFit/>
          </a:bodyPr>
          <a:lstStyle/>
          <a:p>
            <a:pPr algn="r"/>
            <a:r>
              <a:rPr lang="de-DE" sz="1200" smtClean="0">
                <a:solidFill>
                  <a:schemeClr val="tx1"/>
                </a:solidFill>
              </a:rPr>
              <a:t>manage</a:t>
            </a:r>
            <a:endParaRPr lang="en-GB" sz="1200">
              <a:solidFill>
                <a:schemeClr val="tx1"/>
              </a:solidFill>
            </a:endParaRP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10</a:t>
            </a:fld>
            <a:endParaRPr lang="en-GB" altLang="en-US">
              <a:solidFill>
                <a:srgbClr val="0F5494"/>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GB" smtClean="0">
                <a:latin typeface="Cambria" pitchFamily="-72" charset="0"/>
              </a:rPr>
              <a:t>SRB: Triggering resolution in practice</a:t>
            </a:r>
          </a:p>
        </p:txBody>
      </p:sp>
      <p:sp>
        <p:nvSpPr>
          <p:cNvPr id="3" name="Content Placeholder 2"/>
          <p:cNvSpPr>
            <a:spLocks noGrp="1"/>
          </p:cNvSpPr>
          <p:nvPr>
            <p:ph idx="1"/>
          </p:nvPr>
        </p:nvSpPr>
        <p:spPr>
          <a:xfrm>
            <a:off x="457200" y="2263775"/>
            <a:ext cx="8470900" cy="4200525"/>
          </a:xfrm>
        </p:spPr>
        <p:txBody>
          <a:bodyPr/>
          <a:lstStyle/>
          <a:p>
            <a:pPr marL="0" indent="0">
              <a:buClrTx/>
              <a:buNone/>
              <a:defRPr/>
            </a:pPr>
            <a:r>
              <a:rPr lang="en-GB" sz="2000" i="0" smtClean="0">
                <a:latin typeface="Cambria" panose="02040503050406030204" pitchFamily="18" charset="0"/>
              </a:rPr>
              <a:t>ECB generally </a:t>
            </a:r>
            <a:r>
              <a:rPr lang="en-GB" sz="2000" b="1" i="0" smtClean="0">
                <a:latin typeface="Cambria" panose="02040503050406030204" pitchFamily="18" charset="0"/>
              </a:rPr>
              <a:t>determines </a:t>
            </a:r>
          </a:p>
          <a:p>
            <a:pPr lvl="1">
              <a:buClrTx/>
              <a:buFont typeface="Wingdings" panose="05000000000000000000" pitchFamily="2" charset="2"/>
              <a:buChar char="§"/>
              <a:defRPr/>
            </a:pPr>
            <a:r>
              <a:rPr lang="en-GB" b="0" i="0" smtClean="0">
                <a:latin typeface="Cambria" panose="02040503050406030204" pitchFamily="18" charset="0"/>
              </a:rPr>
              <a:t>bank </a:t>
            </a:r>
            <a:r>
              <a:rPr lang="en-GB" b="0" i="0" dirty="0" smtClean="0">
                <a:latin typeface="Cambria" panose="02040503050406030204" pitchFamily="18" charset="0"/>
              </a:rPr>
              <a:t>is failing/likely </a:t>
            </a:r>
            <a:r>
              <a:rPr lang="en-GB" b="0" i="0" smtClean="0">
                <a:latin typeface="Cambria" panose="02040503050406030204" pitchFamily="18" charset="0"/>
              </a:rPr>
              <a:t>to fail</a:t>
            </a:r>
            <a:endParaRPr lang="en-GB" b="0" i="0" u="sng" dirty="0">
              <a:latin typeface="Cambria" panose="02040503050406030204" pitchFamily="18" charset="0"/>
            </a:endParaRPr>
          </a:p>
          <a:p>
            <a:pPr marL="1200150" lvl="2" indent="-285750">
              <a:buFont typeface="Courier New" panose="02070309020205020404" pitchFamily="49" charset="0"/>
              <a:buChar char="o"/>
              <a:defRPr/>
            </a:pPr>
            <a:r>
              <a:rPr lang="en-GB" sz="1600" b="0" u="sng" dirty="0">
                <a:latin typeface="Cambria" panose="02040503050406030204" pitchFamily="18" charset="0"/>
                <a:ea typeface="+mn-ea"/>
              </a:rPr>
              <a:t>Board may </a:t>
            </a:r>
            <a:r>
              <a:rPr lang="en-GB" sz="1600" b="0" u="sng">
                <a:latin typeface="Cambria" panose="02040503050406030204" pitchFamily="18" charset="0"/>
                <a:ea typeface="+mn-ea"/>
              </a:rPr>
              <a:t>also </a:t>
            </a:r>
            <a:r>
              <a:rPr lang="en-GB" sz="1600" b="0" u="sng" smtClean="0">
                <a:latin typeface="Cambria" panose="02040503050406030204" pitchFamily="18" charset="0"/>
                <a:ea typeface="+mn-ea"/>
              </a:rPr>
              <a:t>decide</a:t>
            </a:r>
            <a:r>
              <a:rPr lang="en-GB" sz="1600" b="0" smtClean="0">
                <a:latin typeface="Cambria" panose="02040503050406030204" pitchFamily="18" charset="0"/>
                <a:ea typeface="+mn-ea"/>
              </a:rPr>
              <a:t> if </a:t>
            </a:r>
            <a:r>
              <a:rPr lang="en-GB" sz="1600" b="0">
                <a:latin typeface="Cambria" panose="02040503050406030204" pitchFamily="18" charset="0"/>
                <a:ea typeface="+mn-ea"/>
              </a:rPr>
              <a:t>it </a:t>
            </a:r>
            <a:r>
              <a:rPr lang="en-GB" sz="1600" b="0" smtClean="0">
                <a:latin typeface="Cambria" panose="02040503050406030204" pitchFamily="18" charset="0"/>
                <a:ea typeface="+mn-ea"/>
              </a:rPr>
              <a:t>informed </a:t>
            </a:r>
            <a:r>
              <a:rPr lang="en-GB" sz="1600" b="0" dirty="0" smtClean="0">
                <a:latin typeface="Cambria" panose="02040503050406030204" pitchFamily="18" charset="0"/>
                <a:ea typeface="+mn-ea"/>
              </a:rPr>
              <a:t>ECB, </a:t>
            </a:r>
            <a:r>
              <a:rPr lang="en-GB" sz="1600" b="0">
                <a:latin typeface="Cambria" panose="02040503050406030204" pitchFamily="18" charset="0"/>
                <a:ea typeface="+mn-ea"/>
              </a:rPr>
              <a:t>and </a:t>
            </a:r>
            <a:r>
              <a:rPr lang="en-GB" sz="1600" b="0" smtClean="0">
                <a:latin typeface="Cambria" panose="02040503050406030204" pitchFamily="18" charset="0"/>
                <a:ea typeface="+mn-ea"/>
              </a:rPr>
              <a:t>ECB </a:t>
            </a:r>
            <a:r>
              <a:rPr lang="en-GB" sz="1600" b="0" dirty="0">
                <a:latin typeface="Cambria" panose="02040503050406030204" pitchFamily="18" charset="0"/>
                <a:ea typeface="+mn-ea"/>
              </a:rPr>
              <a:t>has not reacted within 3 </a:t>
            </a:r>
            <a:r>
              <a:rPr lang="en-GB" sz="1600" b="0" dirty="0" smtClean="0">
                <a:latin typeface="Cambria" panose="02040503050406030204" pitchFamily="18" charset="0"/>
                <a:ea typeface="+mn-ea"/>
              </a:rPr>
              <a:t>days</a:t>
            </a:r>
            <a:r>
              <a:rPr lang="en-GB" sz="1600" b="0" dirty="0">
                <a:latin typeface="Cambria" panose="02040503050406030204" pitchFamily="18" charset="0"/>
                <a:ea typeface="+mn-ea"/>
              </a:rPr>
              <a:t> </a:t>
            </a:r>
            <a:endParaRPr lang="en-GB" sz="1600" b="0" dirty="0" smtClean="0">
              <a:latin typeface="Cambria" panose="02040503050406030204" pitchFamily="18" charset="0"/>
              <a:ea typeface="+mn-ea"/>
            </a:endParaRPr>
          </a:p>
          <a:p>
            <a:pPr marL="0" indent="0">
              <a:spcBef>
                <a:spcPts val="1200"/>
              </a:spcBef>
              <a:buClrTx/>
              <a:buNone/>
              <a:defRPr/>
            </a:pPr>
            <a:r>
              <a:rPr lang="en-GB" sz="2000" i="0" smtClean="0">
                <a:latin typeface="Cambria" panose="02040503050406030204" pitchFamily="18" charset="0"/>
              </a:rPr>
              <a:t>Board </a:t>
            </a:r>
            <a:r>
              <a:rPr lang="en-GB" sz="2000" b="1" i="0" smtClean="0">
                <a:latin typeface="Cambria" panose="02040503050406030204" pitchFamily="18" charset="0"/>
              </a:rPr>
              <a:t>assesses</a:t>
            </a:r>
          </a:p>
          <a:p>
            <a:pPr lvl="1">
              <a:buClrTx/>
              <a:buFont typeface="Wingdings" panose="05000000000000000000" pitchFamily="2" charset="2"/>
              <a:buChar char="§"/>
              <a:defRPr/>
            </a:pPr>
            <a:r>
              <a:rPr lang="en-GB" b="0" i="0" smtClean="0">
                <a:latin typeface="Cambria" panose="02040503050406030204" pitchFamily="18" charset="0"/>
                <a:ea typeface="+mn-ea"/>
                <a:cs typeface="+mn-cs"/>
              </a:rPr>
              <a:t>systemic </a:t>
            </a:r>
            <a:r>
              <a:rPr lang="en-GB" b="0" i="0" dirty="0">
                <a:latin typeface="Cambria" panose="02040503050406030204" pitchFamily="18" charset="0"/>
                <a:ea typeface="+mn-ea"/>
                <a:cs typeface="+mn-cs"/>
              </a:rPr>
              <a:t>threat </a:t>
            </a:r>
            <a:r>
              <a:rPr lang="en-GB" b="0" i="0" dirty="0" smtClean="0">
                <a:latin typeface="Cambria" panose="02040503050406030204" pitchFamily="18" charset="0"/>
                <a:ea typeface="+mn-ea"/>
                <a:cs typeface="+mn-cs"/>
              </a:rPr>
              <a:t>(public interest) </a:t>
            </a:r>
            <a:r>
              <a:rPr lang="en-GB" b="0" i="0" smtClean="0">
                <a:latin typeface="Cambria" panose="02040503050406030204" pitchFamily="18" charset="0"/>
                <a:ea typeface="+mn-ea"/>
                <a:cs typeface="+mn-cs"/>
              </a:rPr>
              <a:t>and </a:t>
            </a:r>
          </a:p>
          <a:p>
            <a:pPr lvl="1">
              <a:buClrTx/>
              <a:buFont typeface="Wingdings" panose="05000000000000000000" pitchFamily="2" charset="2"/>
              <a:buChar char="§"/>
              <a:defRPr/>
            </a:pPr>
            <a:r>
              <a:rPr lang="en-GB" b="0" i="0" smtClean="0">
                <a:latin typeface="Cambria" panose="02040503050406030204" pitchFamily="18" charset="0"/>
                <a:ea typeface="+mn-ea"/>
                <a:cs typeface="+mn-cs"/>
              </a:rPr>
              <a:t>no </a:t>
            </a:r>
            <a:r>
              <a:rPr lang="en-GB" b="0" i="0" dirty="0" smtClean="0">
                <a:latin typeface="Cambria" panose="02040503050406030204" pitchFamily="18" charset="0"/>
                <a:ea typeface="+mn-ea"/>
                <a:cs typeface="+mn-cs"/>
              </a:rPr>
              <a:t>alternative </a:t>
            </a:r>
            <a:r>
              <a:rPr lang="en-GB" b="0" i="0" smtClean="0">
                <a:latin typeface="Cambria" panose="02040503050406030204" pitchFamily="18" charset="0"/>
                <a:ea typeface="+mn-ea"/>
                <a:cs typeface="+mn-cs"/>
              </a:rPr>
              <a:t>private solution</a:t>
            </a:r>
          </a:p>
          <a:p>
            <a:pPr marL="0" indent="0">
              <a:spcBef>
                <a:spcPts val="1200"/>
              </a:spcBef>
              <a:buClrTx/>
              <a:buNone/>
              <a:defRPr/>
            </a:pPr>
            <a:r>
              <a:rPr lang="en-GB" sz="2000" i="0" smtClean="0">
                <a:latin typeface="Cambria" panose="02040503050406030204" pitchFamily="18" charset="0"/>
              </a:rPr>
              <a:t>Board </a:t>
            </a:r>
            <a:r>
              <a:rPr lang="en-GB" sz="2000" b="1" i="0" smtClean="0">
                <a:latin typeface="Cambria" panose="02040503050406030204" pitchFamily="18" charset="0"/>
              </a:rPr>
              <a:t>adopts </a:t>
            </a:r>
          </a:p>
          <a:p>
            <a:pPr lvl="1">
              <a:spcBef>
                <a:spcPts val="600"/>
              </a:spcBef>
              <a:buClrTx/>
              <a:buFont typeface="Wingdings" panose="05000000000000000000" pitchFamily="2" charset="2"/>
              <a:buChar char="§"/>
              <a:defRPr/>
            </a:pPr>
            <a:r>
              <a:rPr lang="en-GB" b="0" i="0" smtClean="0">
                <a:latin typeface="Cambria" panose="02040503050406030204" pitchFamily="18" charset="0"/>
              </a:rPr>
              <a:t>resolution scheme: necessary </a:t>
            </a:r>
            <a:r>
              <a:rPr lang="en-GB" b="0" i="0" dirty="0">
                <a:latin typeface="Cambria" panose="02040503050406030204" pitchFamily="18" charset="0"/>
              </a:rPr>
              <a:t>resolution and funding </a:t>
            </a:r>
            <a:r>
              <a:rPr lang="en-GB" b="0" i="0" dirty="0" smtClean="0">
                <a:latin typeface="Cambria" panose="02040503050406030204" pitchFamily="18" charset="0"/>
              </a:rPr>
              <a:t>measures</a:t>
            </a:r>
          </a:p>
          <a:p>
            <a:pPr marL="0" indent="0">
              <a:spcBef>
                <a:spcPts val="1200"/>
              </a:spcBef>
              <a:buClrTx/>
              <a:buNone/>
              <a:defRPr/>
            </a:pPr>
            <a:r>
              <a:rPr lang="en-GB" sz="2000" i="0" smtClean="0">
                <a:latin typeface="Cambria" panose="02040503050406030204" pitchFamily="18" charset="0"/>
              </a:rPr>
              <a:t>Resolution </a:t>
            </a:r>
            <a:r>
              <a:rPr lang="en-GB" sz="2000" i="0" dirty="0">
                <a:latin typeface="Cambria" panose="02040503050406030204" pitchFamily="18" charset="0"/>
              </a:rPr>
              <a:t>scheme is submitted to </a:t>
            </a:r>
            <a:r>
              <a:rPr lang="en-GB" sz="2000" i="0" dirty="0" smtClean="0">
                <a:latin typeface="Cambria" panose="02040503050406030204" pitchFamily="18" charset="0"/>
              </a:rPr>
              <a:t>Commission/Council (24 hours)  </a:t>
            </a:r>
            <a:r>
              <a:rPr lang="en-GB" sz="2000" i="0" dirty="0">
                <a:latin typeface="Cambria" panose="02040503050406030204" pitchFamily="18" charset="0"/>
              </a:rPr>
              <a:t>for </a:t>
            </a:r>
            <a:r>
              <a:rPr lang="en-GB" sz="2000" dirty="0" smtClean="0">
                <a:latin typeface="Cambria" panose="02040503050406030204" pitchFamily="18" charset="0"/>
              </a:rPr>
              <a:t>endorsement</a:t>
            </a:r>
            <a:r>
              <a:rPr lang="en-GB" sz="2000" i="0" dirty="0" smtClean="0">
                <a:latin typeface="Cambria" panose="02040503050406030204" pitchFamily="18" charset="0"/>
              </a:rPr>
              <a:t> or </a:t>
            </a:r>
            <a:r>
              <a:rPr lang="en-GB" sz="2000" dirty="0" smtClean="0">
                <a:latin typeface="Cambria" panose="02040503050406030204" pitchFamily="18" charset="0"/>
              </a:rPr>
              <a:t>objection</a:t>
            </a:r>
            <a:r>
              <a:rPr lang="en-GB" sz="2000" i="0" dirty="0" smtClean="0">
                <a:latin typeface="Cambria" panose="02040503050406030204" pitchFamily="18" charset="0"/>
              </a:rPr>
              <a:t>. </a:t>
            </a:r>
            <a:endParaRPr lang="en-GB" sz="2000" i="0" dirty="0">
              <a:latin typeface="Cambria" panose="02040503050406030204" pitchFamily="18" charset="0"/>
            </a:endParaRP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11</a:t>
            </a:fld>
            <a:endParaRPr lang="en-GB" altLang="en-US">
              <a:solidFill>
                <a:srgbClr val="0F5494"/>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GB" smtClean="0">
                <a:latin typeface="Cambria" pitchFamily="-72" charset="0"/>
              </a:rPr>
              <a:t>SRF: Bridge financing</a:t>
            </a: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12</a:t>
            </a:fld>
            <a:endParaRPr lang="en-GB" altLang="en-US">
              <a:solidFill>
                <a:srgbClr val="0F5494"/>
              </a:solidFill>
            </a:endParaRPr>
          </a:p>
        </p:txBody>
      </p:sp>
      <p:sp>
        <p:nvSpPr>
          <p:cNvPr id="5" name="Content Placeholder 2"/>
          <p:cNvSpPr>
            <a:spLocks noGrp="1"/>
          </p:cNvSpPr>
          <p:nvPr>
            <p:ph idx="1"/>
          </p:nvPr>
        </p:nvSpPr>
        <p:spPr/>
        <p:txBody>
          <a:bodyPr/>
          <a:lstStyle/>
          <a:p>
            <a:pPr>
              <a:lnSpc>
                <a:spcPct val="110000"/>
              </a:lnSpc>
              <a:spcBef>
                <a:spcPts val="1200"/>
              </a:spcBef>
              <a:buClr>
                <a:srgbClr val="0F5494"/>
              </a:buClr>
            </a:pPr>
            <a:r>
              <a:rPr lang="en-GB" sz="2000" i="0" smtClean="0">
                <a:latin typeface="Cambria" panose="02040503050406030204" pitchFamily="18" charset="0"/>
              </a:rPr>
              <a:t>Resolution </a:t>
            </a:r>
            <a:r>
              <a:rPr lang="en-GB" sz="2000" i="0">
                <a:latin typeface="Cambria" panose="02040503050406030204" pitchFamily="18" charset="0"/>
              </a:rPr>
              <a:t>funding </a:t>
            </a:r>
            <a:endParaRPr lang="en-GB" sz="2000" i="0" smtClean="0">
              <a:latin typeface="Cambria" panose="02040503050406030204" pitchFamily="18" charset="0"/>
            </a:endParaRPr>
          </a:p>
          <a:p>
            <a:pPr lvl="1">
              <a:lnSpc>
                <a:spcPct val="110000"/>
              </a:lnSpc>
              <a:spcBef>
                <a:spcPts val="1200"/>
              </a:spcBef>
              <a:buClr>
                <a:srgbClr val="0F5494"/>
              </a:buClr>
              <a:buFont typeface="Wingdings" panose="05000000000000000000" pitchFamily="2" charset="2"/>
              <a:buChar char="Ø"/>
            </a:pPr>
            <a:r>
              <a:rPr lang="en-GB" sz="1800" b="0" i="0" smtClean="0">
                <a:latin typeface="Cambria" panose="02040503050406030204" pitchFamily="18" charset="0"/>
              </a:rPr>
              <a:t>needs to be available </a:t>
            </a:r>
            <a:r>
              <a:rPr lang="en-GB" sz="1800" b="0" i="0">
                <a:latin typeface="Cambria" panose="02040503050406030204" pitchFamily="18" charset="0"/>
              </a:rPr>
              <a:t>immediately, </a:t>
            </a:r>
            <a:endParaRPr lang="en-GB" sz="1800" b="0" i="0" smtClean="0">
              <a:latin typeface="Cambria" panose="02040503050406030204" pitchFamily="18" charset="0"/>
            </a:endParaRPr>
          </a:p>
          <a:p>
            <a:pPr lvl="1">
              <a:lnSpc>
                <a:spcPct val="110000"/>
              </a:lnSpc>
              <a:spcBef>
                <a:spcPts val="600"/>
              </a:spcBef>
              <a:buClr>
                <a:srgbClr val="0F5494"/>
              </a:buClr>
              <a:buFont typeface="Wingdings" panose="05000000000000000000" pitchFamily="2" charset="2"/>
              <a:buChar char="Ø"/>
            </a:pPr>
            <a:r>
              <a:rPr lang="en-GB" sz="1800" b="0" i="0" smtClean="0">
                <a:latin typeface="Cambria" panose="02040503050406030204" pitchFamily="18" charset="0"/>
              </a:rPr>
              <a:t>even </a:t>
            </a:r>
            <a:r>
              <a:rPr lang="en-GB" sz="1800" b="0" i="0">
                <a:latin typeface="Cambria" panose="02040503050406030204" pitchFamily="18" charset="0"/>
              </a:rPr>
              <a:t>as long as SRF is still being filled </a:t>
            </a:r>
            <a:r>
              <a:rPr lang="en-GB" sz="1800" b="0" i="0" smtClean="0">
                <a:latin typeface="Cambria" panose="02040503050406030204" pitchFamily="18" charset="0"/>
              </a:rPr>
              <a:t>by </a:t>
            </a:r>
            <a:r>
              <a:rPr lang="en-GB" sz="1800" b="0" i="0">
                <a:latin typeface="Cambria" panose="02040503050406030204" pitchFamily="18" charset="0"/>
              </a:rPr>
              <a:t>banking sector contributions </a:t>
            </a:r>
          </a:p>
          <a:p>
            <a:pPr>
              <a:lnSpc>
                <a:spcPct val="110000"/>
              </a:lnSpc>
              <a:spcBef>
                <a:spcPts val="1200"/>
              </a:spcBef>
              <a:buClr>
                <a:srgbClr val="0F5494"/>
              </a:buClr>
            </a:pPr>
            <a:r>
              <a:rPr lang="en-GB" sz="2000" i="0">
                <a:latin typeface="Cambria" panose="02040503050406030204" pitchFamily="18" charset="0"/>
              </a:rPr>
              <a:t>Each Member State backs the national compartment in the SRF </a:t>
            </a:r>
          </a:p>
          <a:p>
            <a:pPr>
              <a:lnSpc>
                <a:spcPct val="110000"/>
              </a:lnSpc>
              <a:spcBef>
                <a:spcPts val="1200"/>
              </a:spcBef>
              <a:buClr>
                <a:srgbClr val="0F5494"/>
              </a:buClr>
            </a:pPr>
            <a:r>
              <a:rPr lang="en-GB" sz="2000" i="0">
                <a:latin typeface="Cambria" panose="02040503050406030204" pitchFamily="18" charset="0"/>
              </a:rPr>
              <a:t>No mutualisation</a:t>
            </a:r>
          </a:p>
          <a:p>
            <a:pPr>
              <a:lnSpc>
                <a:spcPct val="110000"/>
              </a:lnSpc>
              <a:spcBef>
                <a:spcPts val="1200"/>
              </a:spcBef>
              <a:buClr>
                <a:srgbClr val="0F5494"/>
              </a:buClr>
            </a:pPr>
            <a:r>
              <a:rPr lang="en-GB" sz="2000" i="0" smtClean="0">
                <a:latin typeface="Cambria" panose="02040503050406030204" pitchFamily="18" charset="0"/>
              </a:rPr>
              <a:t>Commitment </a:t>
            </a:r>
            <a:r>
              <a:rPr lang="en-GB" sz="2000" i="0">
                <a:latin typeface="Cambria" panose="02040503050406030204" pitchFamily="18" charset="0"/>
              </a:rPr>
              <a:t>to introduce common backstop by the time the SRF is fully mutualised at the latest (2024)</a:t>
            </a:r>
          </a:p>
          <a:p>
            <a:pPr>
              <a:buClr>
                <a:srgbClr val="0F5494"/>
              </a:buClr>
              <a:defRPr/>
            </a:pPr>
            <a:endParaRPr lang="en-GB" i="0" dirty="0">
              <a:latin typeface="Cambria" panose="02040503050406030204" pitchFamily="18" charset="0"/>
            </a:endParaRPr>
          </a:p>
        </p:txBody>
      </p:sp>
    </p:spTree>
    <p:extLst>
      <p:ext uri="{BB962C8B-B14F-4D97-AF65-F5344CB8AC3E}">
        <p14:creationId xmlns:p14="http://schemas.microsoft.com/office/powerpoint/2010/main" val="18553286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71488" y="3041650"/>
            <a:ext cx="8229600" cy="936625"/>
          </a:xfrm>
        </p:spPr>
        <p:txBody>
          <a:bodyPr/>
          <a:lstStyle/>
          <a:p>
            <a:pPr marL="0" algn="ctr" eaLnBrk="1" hangingPunct="1"/>
            <a:r>
              <a:rPr lang="en-GB" altLang="en-US" sz="3200" smtClean="0">
                <a:latin typeface="Cambria" panose="02040503050406030204" pitchFamily="18" charset="0"/>
                <a:ea typeface="ＭＳ Ｐゴシック" pitchFamily="34" charset="-128"/>
              </a:rPr>
              <a:t>EDIS</a:t>
            </a:r>
            <a:endParaRPr lang="en-GB" altLang="en-US" sz="2800" dirty="0" smtClean="0">
              <a:latin typeface="Cambria" panose="02040503050406030204" pitchFamily="18" charset="0"/>
              <a:ea typeface="ＭＳ Ｐゴシック" pitchFamily="34" charset="-128"/>
            </a:endParaRPr>
          </a:p>
        </p:txBody>
      </p:sp>
      <p:sp>
        <p:nvSpPr>
          <p:cNvPr id="19461" name="Rectangle 6"/>
          <p:cNvSpPr>
            <a:spLocks noChangeArrowheads="1"/>
          </p:cNvSpPr>
          <p:nvPr/>
        </p:nvSpPr>
        <p:spPr bwMode="auto">
          <a:xfrm>
            <a:off x="723900" y="2411413"/>
            <a:ext cx="1852613"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7600">
              <a:solidFill>
                <a:srgbClr val="FFD624"/>
              </a:solidFill>
              <a:latin typeface="Verdana" pitchFamily="34" charset="0"/>
            </a:endParaRP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13</a:t>
            </a:fld>
            <a:endParaRPr lang="en-GB" altLang="en-US">
              <a:solidFill>
                <a:srgbClr val="0F5494"/>
              </a:solidFill>
            </a:endParaRPr>
          </a:p>
        </p:txBody>
      </p:sp>
    </p:spTree>
    <p:extLst>
      <p:ext uri="{BB962C8B-B14F-4D97-AF65-F5344CB8AC3E}">
        <p14:creationId xmlns:p14="http://schemas.microsoft.com/office/powerpoint/2010/main" val="22378213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smtClean="0">
                <a:latin typeface="Cambria" panose="02040503050406030204" pitchFamily="18" charset="0"/>
              </a:rPr>
              <a:t>Key Principles of the Proposal</a:t>
            </a:r>
            <a:endParaRPr lang="en-US" sz="2800" dirty="0">
              <a:latin typeface="Cambria" panose="02040503050406030204" pitchFamily="18" charset="0"/>
            </a:endParaRPr>
          </a:p>
        </p:txBody>
      </p:sp>
      <p:sp>
        <p:nvSpPr>
          <p:cNvPr id="3" name="Content Placeholder 2"/>
          <p:cNvSpPr>
            <a:spLocks noGrp="1"/>
          </p:cNvSpPr>
          <p:nvPr>
            <p:ph idx="1"/>
          </p:nvPr>
        </p:nvSpPr>
        <p:spPr>
          <a:xfrm>
            <a:off x="457200" y="2276873"/>
            <a:ext cx="8229600" cy="3744516"/>
          </a:xfrm>
        </p:spPr>
        <p:txBody>
          <a:bodyPr/>
          <a:lstStyle/>
          <a:p>
            <a:pPr marL="533400" lvl="1" indent="-533400" algn="just" fontAlgn="auto">
              <a:spcAft>
                <a:spcPts val="1200"/>
              </a:spcAft>
              <a:buFont typeface="Wingdings 3" panose="05040102010807070707" pitchFamily="18" charset="2"/>
              <a:buChar char=""/>
              <a:tabLst>
                <a:tab pos="7797800" algn="l"/>
              </a:tabLst>
              <a:defRPr/>
            </a:pPr>
            <a:r>
              <a:rPr lang="en-US" sz="2200" b="0" dirty="0" smtClean="0">
                <a:latin typeface="Cambria" panose="02040503050406030204" pitchFamily="18" charset="0"/>
              </a:rPr>
              <a:t>No claim from EDIS </a:t>
            </a:r>
            <a:r>
              <a:rPr lang="en-US" sz="2200" b="0" smtClean="0">
                <a:latin typeface="Cambria" panose="02040503050406030204" pitchFamily="18" charset="0"/>
              </a:rPr>
              <a:t>unless DGS </a:t>
            </a:r>
            <a:r>
              <a:rPr lang="en-US" sz="2200" b="0" dirty="0" smtClean="0">
                <a:latin typeface="Cambria" panose="02040503050406030204" pitchFamily="18" charset="0"/>
              </a:rPr>
              <a:t>ok on </a:t>
            </a:r>
            <a:r>
              <a:rPr lang="en-US" sz="2200" b="0" smtClean="0">
                <a:latin typeface="Cambria" panose="02040503050406030204" pitchFamily="18" charset="0"/>
              </a:rPr>
              <a:t>DGSD obligations</a:t>
            </a:r>
            <a:endParaRPr lang="en-US" sz="2200" b="0" dirty="0" smtClean="0">
              <a:latin typeface="Cambria" panose="02040503050406030204" pitchFamily="18" charset="0"/>
            </a:endParaRPr>
          </a:p>
          <a:p>
            <a:pPr marL="533400" lvl="1" indent="-533400" algn="just" fontAlgn="auto">
              <a:spcAft>
                <a:spcPts val="1200"/>
              </a:spcAft>
              <a:buFont typeface="Wingdings 3" panose="05040102010807070707" pitchFamily="18" charset="2"/>
              <a:buChar char=""/>
              <a:tabLst>
                <a:tab pos="7797800" algn="l"/>
              </a:tabLst>
              <a:defRPr/>
            </a:pPr>
            <a:r>
              <a:rPr lang="en-US" sz="2200" b="0" dirty="0" smtClean="0">
                <a:latin typeface="Cambria" panose="02040503050406030204" pitchFamily="18" charset="0"/>
              </a:rPr>
              <a:t>Switching to EDIS won't imply higher costs for the banking </a:t>
            </a:r>
            <a:r>
              <a:rPr lang="en-US" sz="2200" b="0" smtClean="0">
                <a:latin typeface="Cambria" panose="02040503050406030204" pitchFamily="18" charset="0"/>
              </a:rPr>
              <a:t>sector overall</a:t>
            </a:r>
            <a:endParaRPr lang="en-US" sz="2200" b="0" dirty="0" smtClean="0">
              <a:latin typeface="Cambria" panose="02040503050406030204" pitchFamily="18" charset="0"/>
            </a:endParaRPr>
          </a:p>
          <a:p>
            <a:pPr marL="533400" lvl="1" indent="-533400" algn="just" fontAlgn="auto">
              <a:spcAft>
                <a:spcPts val="1200"/>
              </a:spcAft>
              <a:buFont typeface="Wingdings 3" panose="05040102010807070707" pitchFamily="18" charset="2"/>
              <a:buChar char=""/>
              <a:tabLst>
                <a:tab pos="7797800" algn="l"/>
              </a:tabLst>
              <a:defRPr/>
            </a:pPr>
            <a:r>
              <a:rPr lang="en-US" sz="2200" b="0" dirty="0" smtClean="0">
                <a:latin typeface="Cambria" panose="02040503050406030204" pitchFamily="18" charset="0"/>
              </a:rPr>
              <a:t>All banks in BU covered, but risk-based contributions </a:t>
            </a:r>
            <a:r>
              <a:rPr lang="en-US" sz="2200" b="0" smtClean="0">
                <a:latin typeface="Cambria" panose="02040503050406030204" pitchFamily="18" charset="0"/>
              </a:rPr>
              <a:t>after Year 3</a:t>
            </a:r>
            <a:endParaRPr lang="en-US" sz="2200" b="0" dirty="0" smtClean="0">
              <a:latin typeface="Cambria" panose="02040503050406030204" pitchFamily="18" charset="0"/>
            </a:endParaRPr>
          </a:p>
          <a:p>
            <a:pPr marL="533400" lvl="1" indent="-533400" algn="just" fontAlgn="auto">
              <a:spcAft>
                <a:spcPts val="1200"/>
              </a:spcAft>
              <a:buFont typeface="Wingdings 3" panose="05040102010807070707" pitchFamily="18" charset="2"/>
              <a:buChar char=""/>
              <a:tabLst>
                <a:tab pos="7797800" algn="l"/>
              </a:tabLst>
              <a:defRPr/>
            </a:pPr>
            <a:r>
              <a:rPr lang="en-US" sz="2200" b="0" smtClean="0">
                <a:latin typeface="Cambria" panose="02040503050406030204" pitchFamily="18" charset="0"/>
              </a:rPr>
              <a:t>Risk </a:t>
            </a:r>
            <a:r>
              <a:rPr lang="en-US" sz="2200" b="0">
                <a:latin typeface="Cambria" panose="02040503050406030204" pitchFamily="18" charset="0"/>
              </a:rPr>
              <a:t>sharing </a:t>
            </a:r>
            <a:r>
              <a:rPr lang="en-US" sz="2200" b="0" smtClean="0">
                <a:latin typeface="Cambria" panose="02040503050406030204" pitchFamily="18" charset="0"/>
              </a:rPr>
              <a:t>to go </a:t>
            </a:r>
            <a:r>
              <a:rPr lang="en-US" sz="2200" b="0" dirty="0">
                <a:latin typeface="Cambria" panose="02040503050406030204" pitchFamily="18" charset="0"/>
              </a:rPr>
              <a:t>along with </a:t>
            </a:r>
            <a:r>
              <a:rPr lang="en-US" sz="2200" b="0">
                <a:latin typeface="Cambria" panose="02040503050406030204" pitchFamily="18" charset="0"/>
              </a:rPr>
              <a:t>risk </a:t>
            </a:r>
            <a:r>
              <a:rPr lang="en-US" sz="2200" b="0" smtClean="0">
                <a:latin typeface="Cambria" panose="02040503050406030204" pitchFamily="18" charset="0"/>
              </a:rPr>
              <a:t>reduction</a:t>
            </a:r>
            <a:endParaRPr lang="en-US" sz="2200" b="0" dirty="0">
              <a:latin typeface="Cambria" panose="02040503050406030204" pitchFamily="18" charset="0"/>
            </a:endParaRPr>
          </a:p>
          <a:p>
            <a:pPr marL="533400" lvl="1" indent="-533400" algn="just" fontAlgn="auto">
              <a:spcAft>
                <a:spcPts val="1200"/>
              </a:spcAft>
              <a:buFont typeface="Wingdings 3" panose="05040102010807070707" pitchFamily="18" charset="2"/>
              <a:buChar char=""/>
              <a:tabLst>
                <a:tab pos="7797800" algn="l"/>
              </a:tabLst>
              <a:defRPr/>
            </a:pPr>
            <a:r>
              <a:rPr lang="en-US" sz="2200" b="0" smtClean="0">
                <a:latin typeface="Cambria" panose="02040503050406030204" pitchFamily="18" charset="0"/>
              </a:rPr>
              <a:t>Gradual approach: necessary </a:t>
            </a:r>
            <a:r>
              <a:rPr lang="en-US" sz="2200" b="0" dirty="0">
                <a:latin typeface="Cambria" panose="02040503050406030204" pitchFamily="18" charset="0"/>
              </a:rPr>
              <a:t>to address legacy issues and avoid </a:t>
            </a:r>
            <a:r>
              <a:rPr lang="en-US" sz="2200" b="0">
                <a:latin typeface="Cambria" panose="02040503050406030204" pitchFamily="18" charset="0"/>
              </a:rPr>
              <a:t>moral </a:t>
            </a:r>
            <a:r>
              <a:rPr lang="en-US" sz="2200" b="0" smtClean="0">
                <a:latin typeface="Cambria" panose="02040503050406030204" pitchFamily="18" charset="0"/>
              </a:rPr>
              <a:t>hazard</a:t>
            </a:r>
            <a:endParaRPr lang="en-US" sz="2200" b="0" dirty="0">
              <a:latin typeface="Cambria" panose="02040503050406030204" pitchFamily="18" charset="0"/>
            </a:endParaRPr>
          </a:p>
          <a:p>
            <a:pPr marL="533400" lvl="1" indent="-533400" algn="just" fontAlgn="auto">
              <a:spcAft>
                <a:spcPts val="1200"/>
              </a:spcAft>
              <a:buFont typeface="Wingdings 3" panose="05040102010807070707" pitchFamily="18" charset="2"/>
              <a:buChar char=""/>
              <a:tabLst>
                <a:tab pos="7797800" algn="l"/>
              </a:tabLst>
              <a:defRPr/>
            </a:pPr>
            <a:endParaRPr lang="en-US" dirty="0" smtClean="0">
              <a:latin typeface="Cambria" panose="02040503050406030204" pitchFamily="18" charset="0"/>
            </a:endParaRPr>
          </a:p>
          <a:p>
            <a:pPr marL="533400" lvl="1" indent="-533400" algn="just" fontAlgn="auto">
              <a:spcAft>
                <a:spcPts val="1200"/>
              </a:spcAft>
              <a:buFont typeface="Wingdings 3" panose="05040102010807070707" pitchFamily="18" charset="2"/>
              <a:buChar char=""/>
              <a:tabLst>
                <a:tab pos="7797800" algn="l"/>
              </a:tabLst>
              <a:defRPr/>
            </a:pPr>
            <a:endParaRPr lang="en-US"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27912945-CFB7-464F-B225-E2185AEE3B51}" type="slidenum">
              <a:rPr lang="en-GB" altLang="en-US" smtClean="0">
                <a:solidFill>
                  <a:srgbClr val="0F5494"/>
                </a:solidFill>
              </a:rPr>
              <a:pPr/>
              <a:t>14</a:t>
            </a:fld>
            <a:endParaRPr lang="en-GB" altLang="en-US">
              <a:solidFill>
                <a:srgbClr val="0F5494"/>
              </a:solidFill>
            </a:endParaRPr>
          </a:p>
        </p:txBody>
      </p:sp>
    </p:spTree>
    <p:extLst>
      <p:ext uri="{BB962C8B-B14F-4D97-AF65-F5344CB8AC3E}">
        <p14:creationId xmlns:p14="http://schemas.microsoft.com/office/powerpoint/2010/main" val="29855811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51520" y="1124223"/>
            <a:ext cx="8229600" cy="936625"/>
          </a:xfrm>
        </p:spPr>
        <p:txBody>
          <a:bodyPr/>
          <a:lstStyle/>
          <a:p>
            <a:pPr eaLnBrk="1" hangingPunct="1"/>
            <a:r>
              <a:rPr lang="en-GB" altLang="en-US" sz="2800" dirty="0" smtClean="0">
                <a:latin typeface="Cambria" panose="02040503050406030204" pitchFamily="18" charset="0"/>
              </a:rPr>
              <a:t>Gradual approach for EDIS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96366163"/>
              </p:ext>
            </p:extLst>
          </p:nvPr>
        </p:nvGraphicFramePr>
        <p:xfrm>
          <a:off x="467544" y="2245514"/>
          <a:ext cx="8229600" cy="4713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683568" y="3378488"/>
            <a:ext cx="1728192" cy="276999"/>
          </a:xfrm>
          <a:prstGeom prst="rect">
            <a:avLst/>
          </a:prstGeom>
          <a:solidFill>
            <a:schemeClr val="tx2">
              <a:lumMod val="20000"/>
              <a:lumOff val="80000"/>
            </a:schemeClr>
          </a:solidFill>
          <a:ln cmpd="sng">
            <a:solidFill>
              <a:schemeClr val="tx1"/>
            </a:solidFill>
          </a:ln>
        </p:spPr>
        <p:txBody>
          <a:bodyPr wrap="square" rtlCol="0">
            <a:spAutoFit/>
          </a:bodyPr>
          <a:lstStyle/>
          <a:p>
            <a:pPr algn="ctr"/>
            <a:r>
              <a:rPr lang="en-GB" sz="1200" dirty="0" smtClean="0">
                <a:solidFill>
                  <a:srgbClr val="0F5494"/>
                </a:solidFill>
                <a:latin typeface="Verdana" pitchFamily="34" charset="0"/>
                <a:ea typeface="+mn-ea"/>
                <a:cs typeface="+mn-cs"/>
              </a:rPr>
              <a:t>2017 - 2019</a:t>
            </a:r>
            <a:endParaRPr lang="en-GB" sz="1200" dirty="0">
              <a:solidFill>
                <a:srgbClr val="0F5494"/>
              </a:solidFill>
              <a:latin typeface="Verdana" pitchFamily="34" charset="0"/>
              <a:ea typeface="+mn-ea"/>
              <a:cs typeface="+mn-cs"/>
            </a:endParaRPr>
          </a:p>
        </p:txBody>
      </p:sp>
      <p:sp>
        <p:nvSpPr>
          <p:cNvPr id="8" name="TextBox 7"/>
          <p:cNvSpPr txBox="1"/>
          <p:nvPr/>
        </p:nvSpPr>
        <p:spPr>
          <a:xfrm>
            <a:off x="3491880" y="2594248"/>
            <a:ext cx="1728192" cy="276999"/>
          </a:xfrm>
          <a:prstGeom prst="rect">
            <a:avLst/>
          </a:prstGeom>
          <a:solidFill>
            <a:schemeClr val="tx2">
              <a:lumMod val="20000"/>
              <a:lumOff val="80000"/>
            </a:schemeClr>
          </a:solidFill>
          <a:ln cmpd="sng">
            <a:solidFill>
              <a:schemeClr val="tx1"/>
            </a:solidFill>
          </a:ln>
        </p:spPr>
        <p:txBody>
          <a:bodyPr wrap="square" rtlCol="0">
            <a:spAutoFit/>
          </a:bodyPr>
          <a:lstStyle/>
          <a:p>
            <a:pPr algn="ctr"/>
            <a:r>
              <a:rPr lang="en-GB" sz="1200" dirty="0" smtClean="0">
                <a:solidFill>
                  <a:srgbClr val="0F5494"/>
                </a:solidFill>
                <a:latin typeface="Verdana" pitchFamily="34" charset="0"/>
                <a:ea typeface="+mn-ea"/>
                <a:cs typeface="+mn-cs"/>
              </a:rPr>
              <a:t>2020 - 2023</a:t>
            </a:r>
            <a:endParaRPr lang="en-GB" sz="1200" dirty="0">
              <a:solidFill>
                <a:srgbClr val="0F5494"/>
              </a:solidFill>
              <a:latin typeface="Verdana" pitchFamily="34" charset="0"/>
              <a:ea typeface="+mn-ea"/>
              <a:cs typeface="+mn-cs"/>
            </a:endParaRPr>
          </a:p>
        </p:txBody>
      </p:sp>
      <p:sp>
        <p:nvSpPr>
          <p:cNvPr id="9" name="TextBox 8"/>
          <p:cNvSpPr txBox="1"/>
          <p:nvPr/>
        </p:nvSpPr>
        <p:spPr>
          <a:xfrm>
            <a:off x="6516216" y="1932434"/>
            <a:ext cx="1728192" cy="276999"/>
          </a:xfrm>
          <a:prstGeom prst="rect">
            <a:avLst/>
          </a:prstGeom>
          <a:solidFill>
            <a:schemeClr val="tx2">
              <a:lumMod val="20000"/>
              <a:lumOff val="80000"/>
            </a:schemeClr>
          </a:solidFill>
          <a:ln cmpd="sng">
            <a:solidFill>
              <a:schemeClr val="tx1"/>
            </a:solidFill>
          </a:ln>
        </p:spPr>
        <p:txBody>
          <a:bodyPr wrap="square" rtlCol="0">
            <a:spAutoFit/>
          </a:bodyPr>
          <a:lstStyle/>
          <a:p>
            <a:pPr algn="ctr"/>
            <a:r>
              <a:rPr lang="en-GB" sz="1200" dirty="0" smtClean="0">
                <a:solidFill>
                  <a:srgbClr val="0F5494"/>
                </a:solidFill>
                <a:latin typeface="Verdana" pitchFamily="34" charset="0"/>
                <a:ea typeface="+mn-ea"/>
                <a:cs typeface="+mn-cs"/>
              </a:rPr>
              <a:t>2024 </a:t>
            </a:r>
            <a:endParaRPr lang="en-GB" sz="1200" dirty="0">
              <a:solidFill>
                <a:srgbClr val="0F5494"/>
              </a:solidFill>
              <a:latin typeface="Verdana" pitchFamily="34" charset="0"/>
              <a:ea typeface="+mn-ea"/>
              <a:cs typeface="+mn-cs"/>
            </a:endParaRP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15</a:t>
            </a:fld>
            <a:endParaRPr lang="en-GB" altLang="en-US">
              <a:solidFill>
                <a:srgbClr val="0F5494"/>
              </a:solidFill>
            </a:endParaRPr>
          </a:p>
        </p:txBody>
      </p:sp>
    </p:spTree>
    <p:extLst>
      <p:ext uri="{BB962C8B-B14F-4D97-AF65-F5344CB8AC3E}">
        <p14:creationId xmlns:p14="http://schemas.microsoft.com/office/powerpoint/2010/main" val="14531337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algn="ctr" eaLnBrk="1" hangingPunct="1"/>
            <a:r>
              <a:rPr lang="en-GB" altLang="en-US" sz="2800" dirty="0" smtClean="0">
                <a:latin typeface="Cambria" panose="02040503050406030204" pitchFamily="18" charset="0"/>
              </a:rPr>
              <a:t>Re-Insurance</a:t>
            </a:r>
          </a:p>
        </p:txBody>
      </p:sp>
      <p:sp>
        <p:nvSpPr>
          <p:cNvPr id="26627" name="Content Placeholder 2"/>
          <p:cNvSpPr>
            <a:spLocks noGrp="1"/>
          </p:cNvSpPr>
          <p:nvPr>
            <p:ph idx="1"/>
          </p:nvPr>
        </p:nvSpPr>
        <p:spPr>
          <a:xfrm>
            <a:off x="467544" y="2420888"/>
            <a:ext cx="8229600" cy="3744416"/>
          </a:xfrm>
        </p:spPr>
        <p:txBody>
          <a:bodyPr/>
          <a:lstStyle/>
          <a:p>
            <a:pPr marL="533400" lvl="1" indent="-533400" algn="just">
              <a:spcAft>
                <a:spcPts val="1200"/>
              </a:spcAft>
              <a:buFont typeface="Wingdings" panose="05000000000000000000" pitchFamily="2" charset="2"/>
              <a:buChar char="q"/>
            </a:pPr>
            <a:r>
              <a:rPr lang="en-GB" altLang="en-US" sz="2400" b="0" dirty="0" smtClean="0">
                <a:latin typeface="Cambria" panose="02040503050406030204" pitchFamily="18" charset="0"/>
              </a:rPr>
              <a:t>Risks remain largely national. This reduces moral hazard and addresses legacy. </a:t>
            </a:r>
          </a:p>
          <a:p>
            <a:pPr marL="533400" lvl="1" indent="-533400" algn="just">
              <a:spcAft>
                <a:spcPts val="1200"/>
              </a:spcAft>
              <a:buFont typeface="Wingdings" panose="05000000000000000000" pitchFamily="2" charset="2"/>
              <a:buChar char="q"/>
            </a:pPr>
            <a:r>
              <a:rPr lang="en-GB" altLang="en-US" sz="2400" b="0" dirty="0" smtClean="0">
                <a:latin typeface="Cambria" panose="02040503050406030204" pitchFamily="18" charset="0"/>
              </a:rPr>
              <a:t>EDIS would only provide liquidity if the national DGS has exhausted its own resources and complies with DGSD obligations (e.g. capitalisation).</a:t>
            </a:r>
          </a:p>
          <a:p>
            <a:pPr marL="533400" lvl="1" indent="-533400" algn="just">
              <a:spcAft>
                <a:spcPts val="1200"/>
              </a:spcAft>
              <a:buFont typeface="Wingdings" panose="05000000000000000000" pitchFamily="2" charset="2"/>
              <a:buChar char="q"/>
            </a:pPr>
            <a:r>
              <a:rPr lang="en-GB" altLang="en-US" sz="2400" b="0" dirty="0" smtClean="0">
                <a:latin typeface="Cambria" panose="02040503050406030204" pitchFamily="18" charset="0"/>
              </a:rPr>
              <a:t>There are other caps and safeguards to protect EDIS.</a:t>
            </a: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16</a:t>
            </a:fld>
            <a:endParaRPr lang="en-GB" altLang="en-US">
              <a:solidFill>
                <a:srgbClr val="0F5494"/>
              </a:solidFill>
            </a:endParaRPr>
          </a:p>
        </p:txBody>
      </p:sp>
    </p:spTree>
    <p:extLst>
      <p:ext uri="{BB962C8B-B14F-4D97-AF65-F5344CB8AC3E}">
        <p14:creationId xmlns:p14="http://schemas.microsoft.com/office/powerpoint/2010/main" val="2792173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algn="ctr" eaLnBrk="1" hangingPunct="1"/>
            <a:r>
              <a:rPr lang="en-GB" altLang="en-US" sz="2800" dirty="0" smtClean="0">
                <a:latin typeface="Cambria" panose="02040503050406030204" pitchFamily="18" charset="0"/>
              </a:rPr>
              <a:t>Co-Insurance</a:t>
            </a:r>
          </a:p>
        </p:txBody>
      </p:sp>
      <p:sp>
        <p:nvSpPr>
          <p:cNvPr id="3" name="Content Placeholder 2"/>
          <p:cNvSpPr>
            <a:spLocks noGrp="1"/>
          </p:cNvSpPr>
          <p:nvPr>
            <p:ph idx="1"/>
          </p:nvPr>
        </p:nvSpPr>
        <p:spPr>
          <a:xfrm>
            <a:off x="395536" y="2276872"/>
            <a:ext cx="8229600" cy="4032448"/>
          </a:xfrm>
        </p:spPr>
        <p:txBody>
          <a:bodyPr rtlCol="0">
            <a:noAutofit/>
          </a:bodyPr>
          <a:lstStyle/>
          <a:p>
            <a:pPr marL="533400" lvl="1" indent="-533400" fontAlgn="auto">
              <a:spcBef>
                <a:spcPts val="600"/>
              </a:spcBef>
              <a:spcAft>
                <a:spcPts val="1200"/>
              </a:spcAft>
              <a:buFont typeface="Wingdings" panose="05000000000000000000" pitchFamily="2" charset="2"/>
              <a:buChar char="q"/>
              <a:defRPr/>
            </a:pPr>
            <a:r>
              <a:rPr lang="en-GB" sz="2400" b="0" dirty="0" smtClean="0">
                <a:latin typeface="Cambria" panose="02040503050406030204" pitchFamily="18" charset="0"/>
              </a:rPr>
              <a:t>Co-Insurance is a further development of re-insurance. </a:t>
            </a:r>
          </a:p>
          <a:p>
            <a:pPr marL="533400" lvl="1" indent="-533400" fontAlgn="auto">
              <a:spcAft>
                <a:spcPts val="1200"/>
              </a:spcAft>
              <a:buFont typeface="Wingdings" panose="05000000000000000000" pitchFamily="2" charset="2"/>
              <a:buChar char="q"/>
              <a:defRPr/>
            </a:pPr>
            <a:r>
              <a:rPr lang="en-GB" sz="2400" b="0" dirty="0" smtClean="0">
                <a:latin typeface="Cambria" panose="02040503050406030204" pitchFamily="18" charset="0"/>
              </a:rPr>
              <a:t>Main difference: The national DGS would not have to be exhausted before it can access EDIS.</a:t>
            </a:r>
          </a:p>
          <a:p>
            <a:pPr marL="533400" lvl="1" indent="-533400" fontAlgn="auto">
              <a:spcAft>
                <a:spcPts val="1200"/>
              </a:spcAft>
              <a:buFont typeface="Wingdings" panose="05000000000000000000" pitchFamily="2" charset="2"/>
              <a:buChar char="q"/>
              <a:defRPr/>
            </a:pPr>
            <a:r>
              <a:rPr lang="en-GB" sz="2400" b="0" dirty="0" smtClean="0">
                <a:latin typeface="Cambria" panose="02040503050406030204" pitchFamily="18" charset="0"/>
              </a:rPr>
              <a:t>EDIS will cover some amount from the first euro that the national DGS pays out to its depositors. Risk is therefore partially mutualised.</a:t>
            </a:r>
          </a:p>
          <a:p>
            <a:pPr marL="533400" lvl="1" indent="-533400" fontAlgn="auto">
              <a:spcAft>
                <a:spcPts val="1200"/>
              </a:spcAft>
              <a:buFont typeface="Wingdings" panose="05000000000000000000" pitchFamily="2" charset="2"/>
              <a:buChar char="q"/>
              <a:defRPr/>
            </a:pPr>
            <a:r>
              <a:rPr lang="en-GB" sz="2400" b="0" dirty="0" smtClean="0">
                <a:latin typeface="Cambria" panose="02040503050406030204" pitchFamily="18" charset="0"/>
              </a:rPr>
              <a:t>The degree of available EDIS cover would increase over four </a:t>
            </a:r>
            <a:r>
              <a:rPr lang="en-GB" sz="2400" b="0" smtClean="0">
                <a:latin typeface="Cambria" panose="02040503050406030204" pitchFamily="18" charset="0"/>
              </a:rPr>
              <a:t>years until </a:t>
            </a:r>
            <a:r>
              <a:rPr lang="en-GB" sz="2400" b="0" dirty="0" smtClean="0">
                <a:latin typeface="Cambria" panose="02040503050406030204" pitchFamily="18" charset="0"/>
              </a:rPr>
              <a:t>it is fully mutualised.</a:t>
            </a:r>
          </a:p>
          <a:p>
            <a:pPr marL="0" indent="0" eaLnBrk="1" fontAlgn="auto" hangingPunct="1">
              <a:spcAft>
                <a:spcPts val="0"/>
              </a:spcAft>
              <a:buFont typeface="Arial" panose="020B0604020202020204" pitchFamily="34" charset="0"/>
              <a:buNone/>
              <a:defRPr/>
            </a:pPr>
            <a:r>
              <a:rPr lang="en-GB" sz="2800" dirty="0"/>
              <a:t> </a:t>
            </a:r>
          </a:p>
          <a:p>
            <a:pPr eaLnBrk="1" fontAlgn="auto" hangingPunct="1">
              <a:spcAft>
                <a:spcPts val="0"/>
              </a:spcAft>
              <a:buFont typeface="Arial" panose="020B0604020202020204" pitchFamily="34" charset="0"/>
              <a:buChar char="•"/>
              <a:defRPr/>
            </a:pPr>
            <a:endParaRPr lang="en-GB" sz="2600" dirty="0"/>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17</a:t>
            </a:fld>
            <a:endParaRPr lang="en-GB" altLang="en-US">
              <a:solidFill>
                <a:srgbClr val="0F5494"/>
              </a:solidFill>
            </a:endParaRPr>
          </a:p>
        </p:txBody>
      </p:sp>
    </p:spTree>
    <p:extLst>
      <p:ext uri="{BB962C8B-B14F-4D97-AF65-F5344CB8AC3E}">
        <p14:creationId xmlns:p14="http://schemas.microsoft.com/office/powerpoint/2010/main" val="37796858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2518"/>
            <a:ext cx="8229600" cy="778098"/>
          </a:xfrm>
        </p:spPr>
        <p:txBody>
          <a:bodyPr>
            <a:normAutofit/>
          </a:bodyPr>
          <a:lstStyle/>
          <a:p>
            <a:r>
              <a:rPr lang="en-GB" sz="2400" dirty="0" smtClean="0">
                <a:latin typeface="Cambria" panose="02040503050406030204" pitchFamily="18" charset="0"/>
              </a:rPr>
              <a:t>Development of EDIS and national funds </a:t>
            </a:r>
            <a:endParaRPr lang="en-GB" sz="2400" dirty="0">
              <a:latin typeface="Cambria" panose="02040503050406030204" pitchFamily="18" charset="0"/>
            </a:endParaRPr>
          </a:p>
        </p:txBody>
      </p:sp>
      <p:graphicFrame>
        <p:nvGraphicFramePr>
          <p:cNvPr id="4" name="Chart 3"/>
          <p:cNvGraphicFramePr>
            <a:graphicFrameLocks/>
          </p:cNvGraphicFramePr>
          <p:nvPr>
            <p:extLst>
              <p:ext uri="{D42A27DB-BD31-4B8C-83A1-F6EECF244321}">
                <p14:modId xmlns:p14="http://schemas.microsoft.com/office/powerpoint/2010/main" val="3809680145"/>
              </p:ext>
            </p:extLst>
          </p:nvPr>
        </p:nvGraphicFramePr>
        <p:xfrm>
          <a:off x="399728" y="1656234"/>
          <a:ext cx="8640959" cy="50405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423161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19100" y="0"/>
            <a:ext cx="8229600" cy="1143000"/>
          </a:xfrm>
        </p:spPr>
        <p:txBody>
          <a:bodyPr/>
          <a:lstStyle/>
          <a:p>
            <a:pPr eaLnBrk="1" hangingPunct="1"/>
            <a:r>
              <a:rPr lang="en-GB" altLang="en-US" sz="3200" b="1" smtClean="0"/>
              <a:t>Summary: Risk-reduction in the Banking Union</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72186972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Oval 1"/>
          <p:cNvSpPr/>
          <p:nvPr/>
        </p:nvSpPr>
        <p:spPr>
          <a:xfrm>
            <a:off x="854075" y="1025525"/>
            <a:ext cx="914400" cy="914400"/>
          </a:xfrm>
          <a:prstGeom prst="ellipse">
            <a:avLst/>
          </a:prstGeom>
          <a:gradFill>
            <a:gsLst>
              <a:gs pos="0">
                <a:schemeClr val="accent1">
                  <a:tint val="66000"/>
                  <a:satMod val="160000"/>
                </a:schemeClr>
              </a:gs>
              <a:gs pos="37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B0F0"/>
                </a:solidFill>
              </a:rPr>
              <a:t>1</a:t>
            </a:r>
          </a:p>
        </p:txBody>
      </p:sp>
      <p:sp>
        <p:nvSpPr>
          <p:cNvPr id="5" name="Oval 4"/>
          <p:cNvSpPr/>
          <p:nvPr/>
        </p:nvSpPr>
        <p:spPr>
          <a:xfrm>
            <a:off x="2622550" y="1031875"/>
            <a:ext cx="914400" cy="914400"/>
          </a:xfrm>
          <a:prstGeom prst="ellipse">
            <a:avLst/>
          </a:prstGeom>
          <a:gradFill>
            <a:gsLst>
              <a:gs pos="0">
                <a:schemeClr val="accent1">
                  <a:tint val="66000"/>
                  <a:satMod val="160000"/>
                </a:schemeClr>
              </a:gs>
              <a:gs pos="37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F5494"/>
                </a:solidFill>
              </a:rPr>
              <a:t>2</a:t>
            </a:r>
          </a:p>
        </p:txBody>
      </p:sp>
      <p:sp>
        <p:nvSpPr>
          <p:cNvPr id="6" name="Oval 5"/>
          <p:cNvSpPr/>
          <p:nvPr/>
        </p:nvSpPr>
        <p:spPr>
          <a:xfrm>
            <a:off x="4264025" y="1025525"/>
            <a:ext cx="914400" cy="914400"/>
          </a:xfrm>
          <a:prstGeom prst="ellipse">
            <a:avLst/>
          </a:prstGeom>
          <a:gradFill>
            <a:gsLst>
              <a:gs pos="0">
                <a:schemeClr val="accent1">
                  <a:tint val="66000"/>
                  <a:satMod val="160000"/>
                </a:schemeClr>
              </a:gs>
              <a:gs pos="37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F5494"/>
                </a:solidFill>
              </a:rPr>
              <a:t>3</a:t>
            </a:r>
          </a:p>
        </p:txBody>
      </p:sp>
      <p:sp>
        <p:nvSpPr>
          <p:cNvPr id="7" name="Oval 6"/>
          <p:cNvSpPr/>
          <p:nvPr/>
        </p:nvSpPr>
        <p:spPr>
          <a:xfrm>
            <a:off x="5930900" y="1025525"/>
            <a:ext cx="914400" cy="914400"/>
          </a:xfrm>
          <a:prstGeom prst="ellipse">
            <a:avLst/>
          </a:prstGeom>
          <a:gradFill>
            <a:gsLst>
              <a:gs pos="0">
                <a:schemeClr val="accent1">
                  <a:tint val="66000"/>
                  <a:satMod val="160000"/>
                </a:schemeClr>
              </a:gs>
              <a:gs pos="37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F5494"/>
                </a:solidFill>
              </a:rPr>
              <a:t>4</a:t>
            </a:r>
          </a:p>
        </p:txBody>
      </p:sp>
      <p:sp>
        <p:nvSpPr>
          <p:cNvPr id="8" name="Oval 7"/>
          <p:cNvSpPr/>
          <p:nvPr/>
        </p:nvSpPr>
        <p:spPr>
          <a:xfrm>
            <a:off x="7451725" y="1031875"/>
            <a:ext cx="914400" cy="914400"/>
          </a:xfrm>
          <a:prstGeom prst="ellipse">
            <a:avLst/>
          </a:prstGeom>
          <a:gradFill>
            <a:gsLst>
              <a:gs pos="0">
                <a:schemeClr val="accent1">
                  <a:tint val="66000"/>
                  <a:satMod val="160000"/>
                </a:schemeClr>
              </a:gs>
              <a:gs pos="37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B0F0"/>
                </a:solidFill>
              </a:rPr>
              <a:t>5</a:t>
            </a:r>
          </a:p>
        </p:txBody>
      </p:sp>
      <p:sp>
        <p:nvSpPr>
          <p:cNvPr id="3" name="Slide Number Placeholder 2"/>
          <p:cNvSpPr>
            <a:spLocks noGrp="1"/>
          </p:cNvSpPr>
          <p:nvPr>
            <p:ph type="sldNum" sz="quarter" idx="12"/>
          </p:nvPr>
        </p:nvSpPr>
        <p:spPr/>
        <p:txBody>
          <a:bodyPr/>
          <a:lstStyle/>
          <a:p>
            <a:pPr>
              <a:defRPr/>
            </a:pPr>
            <a:fld id="{AB8AB3C3-0DDB-44BD-BE7C-B7E4CBCBBC56}" type="slidenum">
              <a:rPr lang="en-GB" smtClean="0">
                <a:solidFill>
                  <a:srgbClr val="0F5494"/>
                </a:solidFill>
              </a:rPr>
              <a:pPr>
                <a:defRPr/>
              </a:pPr>
              <a:t>19</a:t>
            </a:fld>
            <a:endParaRPr lang="en-GB">
              <a:solidFill>
                <a:srgbClr val="0F5494"/>
              </a:solidFill>
            </a:endParaRPr>
          </a:p>
        </p:txBody>
      </p:sp>
    </p:spTree>
    <p:extLst>
      <p:ext uri="{BB962C8B-B14F-4D97-AF65-F5344CB8AC3E}">
        <p14:creationId xmlns:p14="http://schemas.microsoft.com/office/powerpoint/2010/main" val="406340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title"/>
          </p:nvPr>
        </p:nvSpPr>
        <p:spPr/>
        <p:txBody>
          <a:bodyPr/>
          <a:lstStyle/>
          <a:p>
            <a:r>
              <a:rPr lang="en-US" sz="2800" smtClean="0">
                <a:latin typeface="Cambria" pitchFamily="-72" charset="0"/>
              </a:rPr>
              <a:t>Outline</a:t>
            </a:r>
          </a:p>
        </p:txBody>
      </p:sp>
      <p:sp>
        <p:nvSpPr>
          <p:cNvPr id="11" name="Content Placeholder 2"/>
          <p:cNvSpPr>
            <a:spLocks noGrp="1"/>
          </p:cNvSpPr>
          <p:nvPr>
            <p:ph idx="1"/>
          </p:nvPr>
        </p:nvSpPr>
        <p:spPr>
          <a:xfrm>
            <a:off x="609600" y="2540000"/>
            <a:ext cx="8229600" cy="3009900"/>
          </a:xfrm>
        </p:spPr>
        <p:txBody>
          <a:bodyPr/>
          <a:lstStyle/>
          <a:p>
            <a:pPr>
              <a:lnSpc>
                <a:spcPct val="120000"/>
              </a:lnSpc>
              <a:spcBef>
                <a:spcPts val="1800"/>
              </a:spcBef>
              <a:buClrTx/>
              <a:defRPr/>
            </a:pPr>
            <a:r>
              <a:rPr lang="en-GB" sz="2000" i="0" smtClean="0">
                <a:latin typeface="Verdana" pitchFamily="-72" charset="0"/>
              </a:rPr>
              <a:t>Overview</a:t>
            </a:r>
          </a:p>
          <a:p>
            <a:pPr>
              <a:lnSpc>
                <a:spcPct val="120000"/>
              </a:lnSpc>
              <a:spcBef>
                <a:spcPts val="1800"/>
              </a:spcBef>
              <a:buClrTx/>
              <a:defRPr/>
            </a:pPr>
            <a:r>
              <a:rPr lang="en-GB" sz="2000" i="0" smtClean="0">
                <a:latin typeface="Verdana" pitchFamily="-72" charset="0"/>
              </a:rPr>
              <a:t>SSM – Single Supervisory Mechanism</a:t>
            </a:r>
          </a:p>
          <a:p>
            <a:pPr>
              <a:lnSpc>
                <a:spcPct val="120000"/>
              </a:lnSpc>
              <a:spcBef>
                <a:spcPts val="1800"/>
              </a:spcBef>
              <a:buClrTx/>
              <a:defRPr/>
            </a:pPr>
            <a:r>
              <a:rPr lang="en-GB" sz="2000" i="0" smtClean="0">
                <a:latin typeface="Verdana" pitchFamily="-72" charset="0"/>
              </a:rPr>
              <a:t>SRB – Single Resolution Board</a:t>
            </a:r>
          </a:p>
          <a:p>
            <a:pPr>
              <a:lnSpc>
                <a:spcPct val="120000"/>
              </a:lnSpc>
              <a:spcBef>
                <a:spcPts val="1800"/>
              </a:spcBef>
              <a:buClrTx/>
              <a:defRPr/>
            </a:pPr>
            <a:r>
              <a:rPr lang="en-GB" sz="2000" i="0" smtClean="0">
                <a:latin typeface="Verdana" pitchFamily="-72" charset="0"/>
              </a:rPr>
              <a:t>EDIS – European Deposit Insureance Scheme</a:t>
            </a:r>
          </a:p>
          <a:p>
            <a:pPr>
              <a:lnSpc>
                <a:spcPct val="120000"/>
              </a:lnSpc>
              <a:spcBef>
                <a:spcPts val="1800"/>
              </a:spcBef>
              <a:buClrTx/>
              <a:defRPr/>
            </a:pPr>
            <a:r>
              <a:rPr lang="en-GB" sz="2000" i="0" smtClean="0">
                <a:latin typeface="Verdana" pitchFamily="-72" charset="0"/>
              </a:rPr>
              <a:t>Outlook</a:t>
            </a:r>
            <a:endParaRPr lang="en-GB" sz="2000" i="0" dirty="0">
              <a:latin typeface="Verdana" pitchFamily="-72" charset="0"/>
            </a:endParaRP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2</a:t>
            </a:fld>
            <a:endParaRPr lang="en-GB" altLang="en-US">
              <a:solidFill>
                <a:srgbClr val="0F5494"/>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6"/>
          <p:cNvSpPr>
            <a:spLocks noChangeArrowheads="1"/>
          </p:cNvSpPr>
          <p:nvPr/>
        </p:nvSpPr>
        <p:spPr bwMode="auto">
          <a:xfrm>
            <a:off x="723900" y="2411413"/>
            <a:ext cx="1852613"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7600">
              <a:solidFill>
                <a:srgbClr val="FFD624"/>
              </a:solidFill>
              <a:latin typeface="Verdana" pitchFamily="34" charset="0"/>
            </a:endParaRPr>
          </a:p>
        </p:txBody>
      </p:sp>
      <p:sp>
        <p:nvSpPr>
          <p:cNvPr id="4" name="Title 1"/>
          <p:cNvSpPr txBox="1">
            <a:spLocks/>
          </p:cNvSpPr>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pPr algn="ctr"/>
            <a:r>
              <a:rPr lang="en-GB" altLang="en-US" sz="2800" kern="0" smtClean="0">
                <a:latin typeface="Cambria" panose="02040503050406030204" pitchFamily="18" charset="0"/>
              </a:rPr>
              <a:t>Outlook</a:t>
            </a:r>
            <a:endParaRPr lang="en-GB" altLang="en-US" sz="2800" kern="0" dirty="0" smtClean="0">
              <a:latin typeface="Cambria" panose="02040503050406030204" pitchFamily="18" charset="0"/>
            </a:endParaRPr>
          </a:p>
        </p:txBody>
      </p:sp>
      <p:sp>
        <p:nvSpPr>
          <p:cNvPr id="6" name="Content Placeholder 2"/>
          <p:cNvSpPr>
            <a:spLocks noGrp="1"/>
          </p:cNvSpPr>
          <p:nvPr>
            <p:ph idx="1"/>
          </p:nvPr>
        </p:nvSpPr>
        <p:spPr>
          <a:xfrm>
            <a:off x="395536" y="2276872"/>
            <a:ext cx="8229600" cy="4032448"/>
          </a:xfrm>
        </p:spPr>
        <p:txBody>
          <a:bodyPr rtlCol="0">
            <a:noAutofit/>
          </a:bodyPr>
          <a:lstStyle/>
          <a:p>
            <a:pPr marL="0" lvl="1" indent="0" fontAlgn="auto">
              <a:spcBef>
                <a:spcPts val="600"/>
              </a:spcBef>
              <a:spcAft>
                <a:spcPts val="1200"/>
              </a:spcAft>
              <a:buNone/>
              <a:defRPr/>
            </a:pPr>
            <a:r>
              <a:rPr lang="en-GB" sz="2400" b="0" smtClean="0">
                <a:latin typeface="Cambria" panose="02040503050406030204" pitchFamily="18" charset="0"/>
              </a:rPr>
              <a:t>Discussions </a:t>
            </a:r>
            <a:r>
              <a:rPr lang="en-GB" sz="2400" b="0">
                <a:latin typeface="Cambria" panose="02040503050406030204" pitchFamily="18" charset="0"/>
              </a:rPr>
              <a:t>on banking union </a:t>
            </a:r>
            <a:r>
              <a:rPr lang="en-GB" sz="2400" b="0" smtClean="0">
                <a:latin typeface="Cambria" panose="02040503050406030204" pitchFamily="18" charset="0"/>
              </a:rPr>
              <a:t>ongoing in </a:t>
            </a:r>
            <a:r>
              <a:rPr lang="en-GB" sz="2400" b="0">
                <a:latin typeface="Cambria" panose="02040503050406030204" pitchFamily="18" charset="0"/>
              </a:rPr>
              <a:t>Council and </a:t>
            </a:r>
            <a:r>
              <a:rPr lang="en-GB" sz="2400" b="0" smtClean="0">
                <a:latin typeface="Cambria" panose="02040503050406030204" pitchFamily="18" charset="0"/>
              </a:rPr>
              <a:t>EP</a:t>
            </a:r>
          </a:p>
          <a:p>
            <a:pPr marL="533400" lvl="1" indent="-533400" fontAlgn="auto">
              <a:spcBef>
                <a:spcPts val="600"/>
              </a:spcBef>
              <a:spcAft>
                <a:spcPts val="1200"/>
              </a:spcAft>
              <a:buFont typeface="Wingdings" panose="05000000000000000000" pitchFamily="2" charset="2"/>
              <a:buChar char="q"/>
              <a:defRPr/>
            </a:pPr>
            <a:r>
              <a:rPr lang="en-GB" sz="2400" b="0" smtClean="0">
                <a:latin typeface="Cambria" panose="02040503050406030204" pitchFamily="18" charset="0"/>
              </a:rPr>
              <a:t>EDIS proposal</a:t>
            </a:r>
          </a:p>
          <a:p>
            <a:pPr marL="533400" lvl="1" indent="-533400" fontAlgn="auto">
              <a:spcBef>
                <a:spcPts val="600"/>
              </a:spcBef>
              <a:spcAft>
                <a:spcPts val="1200"/>
              </a:spcAft>
              <a:buFont typeface="Wingdings" panose="05000000000000000000" pitchFamily="2" charset="2"/>
              <a:buChar char="q"/>
              <a:defRPr/>
            </a:pPr>
            <a:r>
              <a:rPr lang="en-GB" sz="2400" b="0" smtClean="0">
                <a:latin typeface="Cambria" panose="02040503050406030204" pitchFamily="18" charset="0"/>
              </a:rPr>
              <a:t>SRF backstop</a:t>
            </a:r>
          </a:p>
          <a:p>
            <a:pPr marL="533400" lvl="1" indent="-533400" fontAlgn="auto">
              <a:spcBef>
                <a:spcPts val="600"/>
              </a:spcBef>
              <a:spcAft>
                <a:spcPts val="1200"/>
              </a:spcAft>
              <a:buFont typeface="Wingdings" panose="05000000000000000000" pitchFamily="2" charset="2"/>
              <a:buChar char="q"/>
              <a:defRPr/>
            </a:pPr>
            <a:r>
              <a:rPr lang="en-GB" sz="2400" b="0" smtClean="0">
                <a:latin typeface="Cambria" panose="02040503050406030204" pitchFamily="18" charset="0"/>
              </a:rPr>
              <a:t>further </a:t>
            </a:r>
            <a:r>
              <a:rPr lang="en-GB" sz="2400" b="0">
                <a:latin typeface="Cambria" panose="02040503050406030204" pitchFamily="18" charset="0"/>
              </a:rPr>
              <a:t>measures to reduce risk including tackling </a:t>
            </a:r>
            <a:r>
              <a:rPr lang="en-GB" sz="2400" b="0" smtClean="0">
                <a:latin typeface="Cambria" panose="02040503050406030204" pitchFamily="18" charset="0"/>
              </a:rPr>
              <a:t>bank-sovereign link</a:t>
            </a:r>
            <a:endParaRPr lang="en-GB" sz="2400" b="0">
              <a:latin typeface="Cambria" panose="02040503050406030204" pitchFamily="18" charset="0"/>
            </a:endParaRPr>
          </a:p>
          <a:p>
            <a:pPr marL="533400" lvl="1" indent="-533400" fontAlgn="auto">
              <a:spcBef>
                <a:spcPts val="600"/>
              </a:spcBef>
              <a:spcAft>
                <a:spcPts val="1200"/>
              </a:spcAft>
              <a:buFont typeface="Wingdings" panose="05000000000000000000" pitchFamily="2" charset="2"/>
              <a:buChar char="q"/>
              <a:defRPr/>
            </a:pPr>
            <a:endParaRPr lang="en-GB" sz="2400" b="0" smtClean="0">
              <a:latin typeface="Cambria" panose="02040503050406030204" pitchFamily="18" charset="0"/>
            </a:endParaRPr>
          </a:p>
          <a:p>
            <a:pPr marL="0" indent="0" eaLnBrk="1" fontAlgn="auto" hangingPunct="1">
              <a:spcAft>
                <a:spcPts val="0"/>
              </a:spcAft>
              <a:buFont typeface="Arial" panose="020B0604020202020204" pitchFamily="34" charset="0"/>
              <a:buNone/>
              <a:defRPr/>
            </a:pPr>
            <a:r>
              <a:rPr lang="en-GB" sz="2800" dirty="0"/>
              <a:t> </a:t>
            </a:r>
          </a:p>
          <a:p>
            <a:pPr eaLnBrk="1" fontAlgn="auto" hangingPunct="1">
              <a:spcAft>
                <a:spcPts val="0"/>
              </a:spcAft>
              <a:buFont typeface="Arial" panose="020B0604020202020204" pitchFamily="34" charset="0"/>
              <a:buChar char="•"/>
              <a:defRPr/>
            </a:pPr>
            <a:endParaRPr lang="en-GB" sz="2600" dirty="0"/>
          </a:p>
        </p:txBody>
      </p:sp>
      <p:sp>
        <p:nvSpPr>
          <p:cNvPr id="3" name="Slide Number Placeholder 2"/>
          <p:cNvSpPr>
            <a:spLocks noGrp="1"/>
          </p:cNvSpPr>
          <p:nvPr>
            <p:ph type="sldNum" sz="quarter" idx="12"/>
          </p:nvPr>
        </p:nvSpPr>
        <p:spPr/>
        <p:txBody>
          <a:bodyPr/>
          <a:lstStyle/>
          <a:p>
            <a:fld id="{27912945-CFB7-464F-B225-E2185AEE3B51}" type="slidenum">
              <a:rPr lang="en-GB" altLang="en-US" smtClean="0">
                <a:solidFill>
                  <a:srgbClr val="0F5494"/>
                </a:solidFill>
              </a:rPr>
              <a:pPr/>
              <a:t>20</a:t>
            </a:fld>
            <a:endParaRPr lang="en-GB" altLang="en-US">
              <a:solidFill>
                <a:srgbClr val="0F5494"/>
              </a:solidFill>
            </a:endParaRPr>
          </a:p>
        </p:txBody>
      </p:sp>
    </p:spTree>
    <p:extLst>
      <p:ext uri="{BB962C8B-B14F-4D97-AF65-F5344CB8AC3E}">
        <p14:creationId xmlns:p14="http://schemas.microsoft.com/office/powerpoint/2010/main" val="16823537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415680"/>
            <a:ext cx="8229600" cy="1029320"/>
          </a:xfrm>
        </p:spPr>
        <p:txBody>
          <a:bodyPr rtlCol="0">
            <a:noAutofit/>
          </a:bodyPr>
          <a:lstStyle/>
          <a:p>
            <a:pPr marL="0" lvl="1" indent="0" algn="ctr" fontAlgn="auto">
              <a:spcAft>
                <a:spcPts val="1200"/>
              </a:spcAft>
              <a:buNone/>
              <a:defRPr/>
            </a:pPr>
            <a:r>
              <a:rPr lang="en-GB" sz="3200" b="0" smtClean="0">
                <a:latin typeface="Cambria" panose="02040503050406030204" pitchFamily="18" charset="0"/>
              </a:rPr>
              <a:t>Thank you very much!</a:t>
            </a:r>
            <a:endParaRPr lang="en-GB" sz="3200" b="0" dirty="0">
              <a:latin typeface="Cambria" panose="02040503050406030204" pitchFamily="18" charset="0"/>
            </a:endParaRPr>
          </a:p>
          <a:p>
            <a:pPr eaLnBrk="1" fontAlgn="auto" hangingPunct="1">
              <a:spcAft>
                <a:spcPts val="0"/>
              </a:spcAft>
              <a:buFont typeface="Arial" panose="020B0604020202020204" pitchFamily="34" charset="0"/>
              <a:buChar char="•"/>
              <a:defRPr/>
            </a:pPr>
            <a:endParaRPr lang="en-GB" sz="2800" b="1" dirty="0" smtClean="0"/>
          </a:p>
          <a:p>
            <a:pPr marL="0" indent="0" eaLnBrk="1" fontAlgn="auto" hangingPunct="1">
              <a:spcAft>
                <a:spcPts val="0"/>
              </a:spcAft>
              <a:buFont typeface="Arial" charset="0"/>
              <a:buNone/>
              <a:defRPr/>
            </a:pPr>
            <a:endParaRPr lang="en-GB" sz="2800" dirty="0"/>
          </a:p>
          <a:p>
            <a:pPr marL="0" indent="0" eaLnBrk="1" fontAlgn="auto" hangingPunct="1">
              <a:spcAft>
                <a:spcPts val="0"/>
              </a:spcAft>
              <a:buFont typeface="Arial" charset="0"/>
              <a:buNone/>
              <a:defRPr/>
            </a:pPr>
            <a:endParaRPr lang="en-GB" sz="2600" dirty="0"/>
          </a:p>
        </p:txBody>
      </p:sp>
    </p:spTree>
    <p:extLst>
      <p:ext uri="{BB962C8B-B14F-4D97-AF65-F5344CB8AC3E}">
        <p14:creationId xmlns:p14="http://schemas.microsoft.com/office/powerpoint/2010/main" val="2123316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357188" y="1176338"/>
            <a:ext cx="8229600" cy="936625"/>
          </a:xfrm>
        </p:spPr>
        <p:txBody>
          <a:bodyPr/>
          <a:lstStyle/>
          <a:p>
            <a:r>
              <a:rPr lang="fi-FI" sz="2800" smtClean="0">
                <a:latin typeface="Cambria" pitchFamily="-72" charset="0"/>
                <a:ea typeface="ＭＳ Ｐゴシック" pitchFamily="-72" charset="-128"/>
                <a:cs typeface="ＭＳ Ｐゴシック" pitchFamily="-72" charset="-128"/>
              </a:rPr>
              <a:t>The Eurozone and the Banking Union</a:t>
            </a:r>
            <a:endParaRPr lang="en-GB" sz="2800" smtClean="0">
              <a:latin typeface="Cambria" pitchFamily="-72" charset="0"/>
              <a:ea typeface="ＭＳ Ｐゴシック" pitchFamily="-72" charset="-128"/>
              <a:cs typeface="ＭＳ Ｐゴシック" pitchFamily="-72" charset="-128"/>
            </a:endParaRPr>
          </a:p>
        </p:txBody>
      </p:sp>
      <p:sp>
        <p:nvSpPr>
          <p:cNvPr id="30723" name="Slide Number Placeholder 3"/>
          <p:cNvSpPr>
            <a:spLocks noGrp="1"/>
          </p:cNvSpPr>
          <p:nvPr>
            <p:ph type="sldNum" sz="quarter" idx="12"/>
          </p:nvPr>
        </p:nvSpPr>
        <p:spPr>
          <a:noFill/>
          <a:ln>
            <a:miter lim="800000"/>
            <a:headEnd/>
            <a:tailEnd/>
          </a:ln>
        </p:spPr>
        <p:txBody>
          <a:bodyPr/>
          <a:lstStyle/>
          <a:p>
            <a:fld id="{AEF64A47-FB46-4240-ADAB-402713DF63A0}" type="slidenum">
              <a:rPr lang="en-GB" smtClean="0">
                <a:solidFill>
                  <a:srgbClr val="0F5494"/>
                </a:solidFill>
                <a:latin typeface="Verdana" pitchFamily="-72" charset="0"/>
                <a:ea typeface="ＭＳ Ｐゴシック" pitchFamily="-72" charset="-128"/>
                <a:cs typeface="ＭＳ Ｐゴシック" pitchFamily="-72" charset="-128"/>
              </a:rPr>
              <a:pPr/>
              <a:t>3</a:t>
            </a:fld>
            <a:endParaRPr lang="en-GB" sz="1400" smtClean="0">
              <a:solidFill>
                <a:srgbClr val="0F5494"/>
              </a:solidFill>
              <a:latin typeface="Arial" pitchFamily="-72" charset="0"/>
              <a:ea typeface="ＭＳ Ｐゴシック" pitchFamily="-72" charset="-128"/>
              <a:cs typeface="ＭＳ Ｐゴシック" pitchFamily="-72" charset="-128"/>
            </a:endParaRPr>
          </a:p>
        </p:txBody>
      </p:sp>
      <p:sp>
        <p:nvSpPr>
          <p:cNvPr id="16" name="Freeform 15"/>
          <p:cNvSpPr/>
          <p:nvPr/>
        </p:nvSpPr>
        <p:spPr>
          <a:xfrm>
            <a:off x="1814513" y="2112963"/>
            <a:ext cx="5500687" cy="638175"/>
          </a:xfrm>
          <a:custGeom>
            <a:avLst/>
            <a:gdLst>
              <a:gd name="connsiteX0" fmla="*/ 0 w 5501733"/>
              <a:gd name="connsiteY0" fmla="*/ 91696 h 916956"/>
              <a:gd name="connsiteX1" fmla="*/ 91696 w 5501733"/>
              <a:gd name="connsiteY1" fmla="*/ 0 h 916956"/>
              <a:gd name="connsiteX2" fmla="*/ 5410037 w 5501733"/>
              <a:gd name="connsiteY2" fmla="*/ 0 h 916956"/>
              <a:gd name="connsiteX3" fmla="*/ 5501733 w 5501733"/>
              <a:gd name="connsiteY3" fmla="*/ 91696 h 916956"/>
              <a:gd name="connsiteX4" fmla="*/ 5501733 w 5501733"/>
              <a:gd name="connsiteY4" fmla="*/ 825260 h 916956"/>
              <a:gd name="connsiteX5" fmla="*/ 5410037 w 5501733"/>
              <a:gd name="connsiteY5" fmla="*/ 916956 h 916956"/>
              <a:gd name="connsiteX6" fmla="*/ 91696 w 5501733"/>
              <a:gd name="connsiteY6" fmla="*/ 916956 h 916956"/>
              <a:gd name="connsiteX7" fmla="*/ 0 w 5501733"/>
              <a:gd name="connsiteY7" fmla="*/ 825260 h 916956"/>
              <a:gd name="connsiteX8" fmla="*/ 0 w 5501733"/>
              <a:gd name="connsiteY8" fmla="*/ 91696 h 916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01733" h="916956">
                <a:moveTo>
                  <a:pt x="0" y="91696"/>
                </a:moveTo>
                <a:cubicBezTo>
                  <a:pt x="0" y="41054"/>
                  <a:pt x="41054" y="0"/>
                  <a:pt x="91696" y="0"/>
                </a:cubicBezTo>
                <a:lnTo>
                  <a:pt x="5410037" y="0"/>
                </a:lnTo>
                <a:cubicBezTo>
                  <a:pt x="5460679" y="0"/>
                  <a:pt x="5501733" y="41054"/>
                  <a:pt x="5501733" y="91696"/>
                </a:cubicBezTo>
                <a:lnTo>
                  <a:pt x="5501733" y="825260"/>
                </a:lnTo>
                <a:cubicBezTo>
                  <a:pt x="5501733" y="875902"/>
                  <a:pt x="5460679" y="916956"/>
                  <a:pt x="5410037" y="916956"/>
                </a:cubicBezTo>
                <a:lnTo>
                  <a:pt x="91696" y="916956"/>
                </a:lnTo>
                <a:cubicBezTo>
                  <a:pt x="41054" y="916956"/>
                  <a:pt x="0" y="875902"/>
                  <a:pt x="0" y="825260"/>
                </a:cubicBezTo>
                <a:lnTo>
                  <a:pt x="0" y="91696"/>
                </a:lnTo>
                <a:close/>
              </a:path>
            </a:pathLst>
          </a:custGeom>
          <a:solidFill>
            <a:schemeClr val="bg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14487" tIns="114487" rIns="114487" bIns="114487" spcCol="1270" anchor="ctr"/>
          <a:lstStyle/>
          <a:p>
            <a:pPr algn="ctr" defTabSz="1022350">
              <a:lnSpc>
                <a:spcPct val="90000"/>
              </a:lnSpc>
              <a:spcAft>
                <a:spcPct val="35000"/>
              </a:spcAft>
              <a:defRPr/>
            </a:pPr>
            <a:r>
              <a:rPr lang="de-DE" sz="2300" dirty="0">
                <a:solidFill>
                  <a:schemeClr val="tx1"/>
                </a:solidFill>
                <a:latin typeface="Cambria" panose="02040503050406030204" pitchFamily="18" charset="0"/>
              </a:rPr>
              <a:t>Single Currency</a:t>
            </a:r>
            <a:endParaRPr lang="en-GB" sz="2300" dirty="0">
              <a:solidFill>
                <a:schemeClr val="tx1"/>
              </a:solidFill>
              <a:latin typeface="Cambria" panose="02040503050406030204" pitchFamily="18" charset="0"/>
            </a:endParaRPr>
          </a:p>
        </p:txBody>
      </p:sp>
      <p:sp>
        <p:nvSpPr>
          <p:cNvPr id="17" name="Freeform 16"/>
          <p:cNvSpPr/>
          <p:nvPr/>
        </p:nvSpPr>
        <p:spPr>
          <a:xfrm>
            <a:off x="4365625" y="2824163"/>
            <a:ext cx="412750" cy="342900"/>
          </a:xfrm>
          <a:custGeom>
            <a:avLst/>
            <a:gdLst>
              <a:gd name="connsiteX0" fmla="*/ 0 w 343858"/>
              <a:gd name="connsiteY0" fmla="*/ 82526 h 412630"/>
              <a:gd name="connsiteX1" fmla="*/ 171929 w 343858"/>
              <a:gd name="connsiteY1" fmla="*/ 82526 h 412630"/>
              <a:gd name="connsiteX2" fmla="*/ 171929 w 343858"/>
              <a:gd name="connsiteY2" fmla="*/ 0 h 412630"/>
              <a:gd name="connsiteX3" fmla="*/ 343858 w 343858"/>
              <a:gd name="connsiteY3" fmla="*/ 206315 h 412630"/>
              <a:gd name="connsiteX4" fmla="*/ 171929 w 343858"/>
              <a:gd name="connsiteY4" fmla="*/ 412630 h 412630"/>
              <a:gd name="connsiteX5" fmla="*/ 171929 w 343858"/>
              <a:gd name="connsiteY5" fmla="*/ 330104 h 412630"/>
              <a:gd name="connsiteX6" fmla="*/ 0 w 343858"/>
              <a:gd name="connsiteY6" fmla="*/ 330104 h 412630"/>
              <a:gd name="connsiteX7" fmla="*/ 0 w 343858"/>
              <a:gd name="connsiteY7" fmla="*/ 82526 h 41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858" h="412630">
                <a:moveTo>
                  <a:pt x="275086" y="0"/>
                </a:moveTo>
                <a:lnTo>
                  <a:pt x="275086" y="206315"/>
                </a:lnTo>
                <a:lnTo>
                  <a:pt x="343858" y="206315"/>
                </a:lnTo>
                <a:lnTo>
                  <a:pt x="171929" y="412630"/>
                </a:lnTo>
                <a:lnTo>
                  <a:pt x="0" y="206315"/>
                </a:lnTo>
                <a:lnTo>
                  <a:pt x="68772" y="206315"/>
                </a:lnTo>
                <a:lnTo>
                  <a:pt x="68772" y="0"/>
                </a:lnTo>
                <a:lnTo>
                  <a:pt x="275086" y="0"/>
                </a:lnTo>
                <a:close/>
              </a:path>
            </a:pathLst>
          </a:custGeom>
          <a:solidFill>
            <a:srgbClr val="0F5494"/>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txBody>
          <a:bodyPr lIns="82527" tIns="0" rIns="82525" bIns="103157" spcCol="1270" anchor="ctr"/>
          <a:lstStyle/>
          <a:p>
            <a:pPr algn="ctr" defTabSz="755650">
              <a:lnSpc>
                <a:spcPct val="90000"/>
              </a:lnSpc>
              <a:spcAft>
                <a:spcPct val="35000"/>
              </a:spcAft>
              <a:defRPr/>
            </a:pPr>
            <a:endParaRPr lang="en-GB" sz="1700"/>
          </a:p>
        </p:txBody>
      </p:sp>
      <p:sp>
        <p:nvSpPr>
          <p:cNvPr id="18" name="Freeform 17"/>
          <p:cNvSpPr/>
          <p:nvPr/>
        </p:nvSpPr>
        <p:spPr>
          <a:xfrm>
            <a:off x="1836738" y="3243263"/>
            <a:ext cx="5486400" cy="779462"/>
          </a:xfrm>
          <a:custGeom>
            <a:avLst/>
            <a:gdLst>
              <a:gd name="connsiteX0" fmla="*/ 0 w 5487439"/>
              <a:gd name="connsiteY0" fmla="*/ 91696 h 916956"/>
              <a:gd name="connsiteX1" fmla="*/ 91696 w 5487439"/>
              <a:gd name="connsiteY1" fmla="*/ 0 h 916956"/>
              <a:gd name="connsiteX2" fmla="*/ 5395743 w 5487439"/>
              <a:gd name="connsiteY2" fmla="*/ 0 h 916956"/>
              <a:gd name="connsiteX3" fmla="*/ 5487439 w 5487439"/>
              <a:gd name="connsiteY3" fmla="*/ 91696 h 916956"/>
              <a:gd name="connsiteX4" fmla="*/ 5487439 w 5487439"/>
              <a:gd name="connsiteY4" fmla="*/ 825260 h 916956"/>
              <a:gd name="connsiteX5" fmla="*/ 5395743 w 5487439"/>
              <a:gd name="connsiteY5" fmla="*/ 916956 h 916956"/>
              <a:gd name="connsiteX6" fmla="*/ 91696 w 5487439"/>
              <a:gd name="connsiteY6" fmla="*/ 916956 h 916956"/>
              <a:gd name="connsiteX7" fmla="*/ 0 w 5487439"/>
              <a:gd name="connsiteY7" fmla="*/ 825260 h 916956"/>
              <a:gd name="connsiteX8" fmla="*/ 0 w 5487439"/>
              <a:gd name="connsiteY8" fmla="*/ 91696 h 916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87439" h="916956">
                <a:moveTo>
                  <a:pt x="0" y="91696"/>
                </a:moveTo>
                <a:cubicBezTo>
                  <a:pt x="0" y="41054"/>
                  <a:pt x="41054" y="0"/>
                  <a:pt x="91696" y="0"/>
                </a:cubicBezTo>
                <a:lnTo>
                  <a:pt x="5395743" y="0"/>
                </a:lnTo>
                <a:cubicBezTo>
                  <a:pt x="5446385" y="0"/>
                  <a:pt x="5487439" y="41054"/>
                  <a:pt x="5487439" y="91696"/>
                </a:cubicBezTo>
                <a:lnTo>
                  <a:pt x="5487439" y="825260"/>
                </a:lnTo>
                <a:cubicBezTo>
                  <a:pt x="5487439" y="875902"/>
                  <a:pt x="5446385" y="916956"/>
                  <a:pt x="5395743" y="916956"/>
                </a:cubicBezTo>
                <a:lnTo>
                  <a:pt x="91696" y="916956"/>
                </a:lnTo>
                <a:cubicBezTo>
                  <a:pt x="41054" y="916956"/>
                  <a:pt x="0" y="875902"/>
                  <a:pt x="0" y="825260"/>
                </a:cubicBezTo>
                <a:lnTo>
                  <a:pt x="0" y="91696"/>
                </a:lnTo>
                <a:close/>
              </a:path>
            </a:pathLst>
          </a:custGeom>
          <a:solidFill>
            <a:schemeClr val="bg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14487" tIns="114487" rIns="114487" bIns="114487" spcCol="1270" anchor="ctr"/>
          <a:lstStyle/>
          <a:p>
            <a:pPr algn="ctr" defTabSz="1022350">
              <a:lnSpc>
                <a:spcPct val="90000"/>
              </a:lnSpc>
              <a:spcAft>
                <a:spcPct val="35000"/>
              </a:spcAft>
              <a:defRPr/>
            </a:pPr>
            <a:r>
              <a:rPr lang="de-DE" sz="2300" dirty="0">
                <a:solidFill>
                  <a:schemeClr val="tx1"/>
                </a:solidFill>
                <a:latin typeface="Cambria" panose="02040503050406030204" pitchFamily="18" charset="0"/>
              </a:rPr>
              <a:t>Single Supervisor</a:t>
            </a:r>
          </a:p>
          <a:p>
            <a:pPr algn="ctr" defTabSz="1022350">
              <a:lnSpc>
                <a:spcPct val="90000"/>
              </a:lnSpc>
              <a:spcAft>
                <a:spcPct val="35000"/>
              </a:spcAft>
              <a:defRPr/>
            </a:pPr>
            <a:r>
              <a:rPr lang="de-DE" sz="1000" i="1" dirty="0">
                <a:solidFill>
                  <a:schemeClr val="tx1"/>
                </a:solidFill>
                <a:latin typeface="Cambria" panose="02040503050406030204" pitchFamily="18" charset="0"/>
              </a:rPr>
              <a:t>November 2014, SSM </a:t>
            </a:r>
            <a:r>
              <a:rPr lang="de-DE" sz="1000" i="1" dirty="0" err="1">
                <a:solidFill>
                  <a:schemeClr val="tx1"/>
                </a:solidFill>
                <a:latin typeface="Cambria" panose="02040503050406030204" pitchFamily="18" charset="0"/>
              </a:rPr>
              <a:t>takes</a:t>
            </a:r>
            <a:r>
              <a:rPr lang="de-DE" sz="1000" i="1" dirty="0">
                <a:solidFill>
                  <a:schemeClr val="tx1"/>
                </a:solidFill>
                <a:latin typeface="Cambria" panose="02040503050406030204" pitchFamily="18" charset="0"/>
              </a:rPr>
              <a:t> </a:t>
            </a:r>
            <a:r>
              <a:rPr lang="de-DE" sz="1000" i="1" dirty="0" err="1">
                <a:solidFill>
                  <a:schemeClr val="tx1"/>
                </a:solidFill>
                <a:latin typeface="Cambria" panose="02040503050406030204" pitchFamily="18" charset="0"/>
              </a:rPr>
              <a:t>over</a:t>
            </a:r>
            <a:r>
              <a:rPr lang="de-DE" sz="1000" i="1" dirty="0">
                <a:solidFill>
                  <a:schemeClr val="tx1"/>
                </a:solidFill>
                <a:latin typeface="Cambria" panose="02040503050406030204" pitchFamily="18" charset="0"/>
              </a:rPr>
              <a:t> </a:t>
            </a:r>
            <a:r>
              <a:rPr lang="de-DE" sz="1000" i="1" dirty="0" err="1">
                <a:solidFill>
                  <a:schemeClr val="tx1"/>
                </a:solidFill>
                <a:latin typeface="Cambria" panose="02040503050406030204" pitchFamily="18" charset="0"/>
              </a:rPr>
              <a:t>supervision</a:t>
            </a:r>
            <a:endParaRPr lang="en-GB" sz="1000" i="1" dirty="0">
              <a:solidFill>
                <a:schemeClr val="tx1"/>
              </a:solidFill>
              <a:latin typeface="Cambria" panose="02040503050406030204" pitchFamily="18" charset="0"/>
            </a:endParaRPr>
          </a:p>
        </p:txBody>
      </p:sp>
      <p:sp>
        <p:nvSpPr>
          <p:cNvPr id="19" name="Freeform 18"/>
          <p:cNvSpPr/>
          <p:nvPr/>
        </p:nvSpPr>
        <p:spPr>
          <a:xfrm>
            <a:off x="4373563" y="4103688"/>
            <a:ext cx="412750" cy="344487"/>
          </a:xfrm>
          <a:custGeom>
            <a:avLst/>
            <a:gdLst>
              <a:gd name="connsiteX0" fmla="*/ 0 w 343858"/>
              <a:gd name="connsiteY0" fmla="*/ 82526 h 412630"/>
              <a:gd name="connsiteX1" fmla="*/ 171929 w 343858"/>
              <a:gd name="connsiteY1" fmla="*/ 82526 h 412630"/>
              <a:gd name="connsiteX2" fmla="*/ 171929 w 343858"/>
              <a:gd name="connsiteY2" fmla="*/ 0 h 412630"/>
              <a:gd name="connsiteX3" fmla="*/ 343858 w 343858"/>
              <a:gd name="connsiteY3" fmla="*/ 206315 h 412630"/>
              <a:gd name="connsiteX4" fmla="*/ 171929 w 343858"/>
              <a:gd name="connsiteY4" fmla="*/ 412630 h 412630"/>
              <a:gd name="connsiteX5" fmla="*/ 171929 w 343858"/>
              <a:gd name="connsiteY5" fmla="*/ 330104 h 412630"/>
              <a:gd name="connsiteX6" fmla="*/ 0 w 343858"/>
              <a:gd name="connsiteY6" fmla="*/ 330104 h 412630"/>
              <a:gd name="connsiteX7" fmla="*/ 0 w 343858"/>
              <a:gd name="connsiteY7" fmla="*/ 82526 h 41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858" h="412630">
                <a:moveTo>
                  <a:pt x="275086" y="0"/>
                </a:moveTo>
                <a:lnTo>
                  <a:pt x="275086" y="206315"/>
                </a:lnTo>
                <a:lnTo>
                  <a:pt x="343858" y="206315"/>
                </a:lnTo>
                <a:lnTo>
                  <a:pt x="171929" y="412630"/>
                </a:lnTo>
                <a:lnTo>
                  <a:pt x="0" y="206315"/>
                </a:lnTo>
                <a:lnTo>
                  <a:pt x="68772" y="206315"/>
                </a:lnTo>
                <a:lnTo>
                  <a:pt x="68772" y="0"/>
                </a:lnTo>
                <a:lnTo>
                  <a:pt x="275086" y="0"/>
                </a:lnTo>
                <a:close/>
              </a:path>
            </a:pathLst>
          </a:custGeom>
          <a:solidFill>
            <a:srgbClr val="0F5494"/>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txBody>
          <a:bodyPr lIns="82527" tIns="0" rIns="82525" bIns="103157" spcCol="1270" anchor="ctr"/>
          <a:lstStyle/>
          <a:p>
            <a:pPr algn="ctr" defTabSz="755650">
              <a:lnSpc>
                <a:spcPct val="90000"/>
              </a:lnSpc>
              <a:spcAft>
                <a:spcPct val="35000"/>
              </a:spcAft>
              <a:defRPr/>
            </a:pPr>
            <a:endParaRPr lang="en-GB" sz="1700"/>
          </a:p>
        </p:txBody>
      </p:sp>
      <p:sp>
        <p:nvSpPr>
          <p:cNvPr id="20" name="Freeform 19"/>
          <p:cNvSpPr/>
          <p:nvPr/>
        </p:nvSpPr>
        <p:spPr>
          <a:xfrm>
            <a:off x="1836738" y="4516438"/>
            <a:ext cx="5486400" cy="719137"/>
          </a:xfrm>
          <a:custGeom>
            <a:avLst/>
            <a:gdLst>
              <a:gd name="connsiteX0" fmla="*/ 0 w 5487439"/>
              <a:gd name="connsiteY0" fmla="*/ 91696 h 916956"/>
              <a:gd name="connsiteX1" fmla="*/ 91696 w 5487439"/>
              <a:gd name="connsiteY1" fmla="*/ 0 h 916956"/>
              <a:gd name="connsiteX2" fmla="*/ 5395743 w 5487439"/>
              <a:gd name="connsiteY2" fmla="*/ 0 h 916956"/>
              <a:gd name="connsiteX3" fmla="*/ 5487439 w 5487439"/>
              <a:gd name="connsiteY3" fmla="*/ 91696 h 916956"/>
              <a:gd name="connsiteX4" fmla="*/ 5487439 w 5487439"/>
              <a:gd name="connsiteY4" fmla="*/ 825260 h 916956"/>
              <a:gd name="connsiteX5" fmla="*/ 5395743 w 5487439"/>
              <a:gd name="connsiteY5" fmla="*/ 916956 h 916956"/>
              <a:gd name="connsiteX6" fmla="*/ 91696 w 5487439"/>
              <a:gd name="connsiteY6" fmla="*/ 916956 h 916956"/>
              <a:gd name="connsiteX7" fmla="*/ 0 w 5487439"/>
              <a:gd name="connsiteY7" fmla="*/ 825260 h 916956"/>
              <a:gd name="connsiteX8" fmla="*/ 0 w 5487439"/>
              <a:gd name="connsiteY8" fmla="*/ 91696 h 916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87439" h="916956">
                <a:moveTo>
                  <a:pt x="0" y="91696"/>
                </a:moveTo>
                <a:cubicBezTo>
                  <a:pt x="0" y="41054"/>
                  <a:pt x="41054" y="0"/>
                  <a:pt x="91696" y="0"/>
                </a:cubicBezTo>
                <a:lnTo>
                  <a:pt x="5395743" y="0"/>
                </a:lnTo>
                <a:cubicBezTo>
                  <a:pt x="5446385" y="0"/>
                  <a:pt x="5487439" y="41054"/>
                  <a:pt x="5487439" y="91696"/>
                </a:cubicBezTo>
                <a:lnTo>
                  <a:pt x="5487439" y="825260"/>
                </a:lnTo>
                <a:cubicBezTo>
                  <a:pt x="5487439" y="875902"/>
                  <a:pt x="5446385" y="916956"/>
                  <a:pt x="5395743" y="916956"/>
                </a:cubicBezTo>
                <a:lnTo>
                  <a:pt x="91696" y="916956"/>
                </a:lnTo>
                <a:cubicBezTo>
                  <a:pt x="41054" y="916956"/>
                  <a:pt x="0" y="875902"/>
                  <a:pt x="0" y="825260"/>
                </a:cubicBezTo>
                <a:lnTo>
                  <a:pt x="0" y="91696"/>
                </a:lnTo>
                <a:close/>
              </a:path>
            </a:pathLst>
          </a:custGeom>
          <a:solidFill>
            <a:schemeClr val="bg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10677" tIns="110677" rIns="110677" bIns="110677" spcCol="1270" anchor="ctr"/>
          <a:lstStyle/>
          <a:p>
            <a:pPr algn="ctr" defTabSz="977900">
              <a:lnSpc>
                <a:spcPct val="90000"/>
              </a:lnSpc>
              <a:spcAft>
                <a:spcPct val="35000"/>
              </a:spcAft>
              <a:defRPr/>
            </a:pPr>
            <a:r>
              <a:rPr lang="de-DE" sz="2200" dirty="0">
                <a:solidFill>
                  <a:schemeClr val="tx1"/>
                </a:solidFill>
                <a:latin typeface="Cambria" panose="02040503050406030204" pitchFamily="18" charset="0"/>
              </a:rPr>
              <a:t>Single Resolution </a:t>
            </a:r>
            <a:r>
              <a:rPr lang="de-DE" sz="2200" dirty="0" err="1">
                <a:solidFill>
                  <a:schemeClr val="tx1"/>
                </a:solidFill>
                <a:latin typeface="Cambria" panose="02040503050406030204" pitchFamily="18" charset="0"/>
              </a:rPr>
              <a:t>Mechanism</a:t>
            </a:r>
            <a:endParaRPr lang="de-DE" sz="2200" dirty="0">
              <a:solidFill>
                <a:schemeClr val="tx1"/>
              </a:solidFill>
              <a:latin typeface="Cambria" panose="02040503050406030204" pitchFamily="18" charset="0"/>
            </a:endParaRPr>
          </a:p>
          <a:p>
            <a:pPr algn="ctr" defTabSz="977900">
              <a:lnSpc>
                <a:spcPct val="90000"/>
              </a:lnSpc>
              <a:spcAft>
                <a:spcPct val="35000"/>
              </a:spcAft>
              <a:defRPr/>
            </a:pPr>
            <a:r>
              <a:rPr lang="de-DE" sz="1000" i="1" dirty="0" err="1">
                <a:solidFill>
                  <a:schemeClr val="tx1"/>
                </a:solidFill>
                <a:latin typeface="Cambria" panose="02040503050406030204" pitchFamily="18" charset="0"/>
              </a:rPr>
              <a:t>January</a:t>
            </a:r>
            <a:r>
              <a:rPr lang="de-DE" sz="1000" i="1" dirty="0">
                <a:solidFill>
                  <a:schemeClr val="tx1"/>
                </a:solidFill>
                <a:latin typeface="Cambria" panose="02040503050406030204" pitchFamily="18" charset="0"/>
              </a:rPr>
              <a:t> 2015, SRM </a:t>
            </a:r>
            <a:r>
              <a:rPr lang="de-DE" sz="1000" i="1" dirty="0" err="1">
                <a:solidFill>
                  <a:schemeClr val="tx1"/>
                </a:solidFill>
                <a:latin typeface="Cambria" panose="02040503050406030204" pitchFamily="18" charset="0"/>
              </a:rPr>
              <a:t>takes</a:t>
            </a:r>
            <a:r>
              <a:rPr lang="de-DE" sz="1000" i="1" dirty="0">
                <a:solidFill>
                  <a:schemeClr val="tx1"/>
                </a:solidFill>
                <a:latin typeface="Cambria" panose="02040503050406030204" pitchFamily="18" charset="0"/>
              </a:rPr>
              <a:t> </a:t>
            </a:r>
            <a:r>
              <a:rPr lang="de-DE" sz="1000" i="1" dirty="0" err="1">
                <a:solidFill>
                  <a:schemeClr val="tx1"/>
                </a:solidFill>
                <a:latin typeface="Cambria" panose="02040503050406030204" pitchFamily="18" charset="0"/>
              </a:rPr>
              <a:t>over</a:t>
            </a:r>
            <a:r>
              <a:rPr lang="de-DE" sz="1000" i="1" dirty="0">
                <a:solidFill>
                  <a:schemeClr val="tx1"/>
                </a:solidFill>
                <a:latin typeface="Cambria" panose="02040503050406030204" pitchFamily="18" charset="0"/>
              </a:rPr>
              <a:t> </a:t>
            </a:r>
            <a:r>
              <a:rPr lang="de-DE" sz="1000" i="1" dirty="0" err="1">
                <a:solidFill>
                  <a:schemeClr val="tx1"/>
                </a:solidFill>
                <a:latin typeface="Cambria" panose="02040503050406030204" pitchFamily="18" charset="0"/>
              </a:rPr>
              <a:t>resolution</a:t>
            </a:r>
            <a:r>
              <a:rPr lang="de-DE" sz="1000" i="1" dirty="0">
                <a:solidFill>
                  <a:schemeClr val="tx1"/>
                </a:solidFill>
                <a:latin typeface="Cambria" panose="02040503050406030204" pitchFamily="18" charset="0"/>
              </a:rPr>
              <a:t> </a:t>
            </a:r>
            <a:endParaRPr lang="en-GB" sz="1000" i="1" dirty="0">
              <a:solidFill>
                <a:schemeClr val="tx1"/>
              </a:solidFill>
              <a:latin typeface="Cambria" panose="02040503050406030204" pitchFamily="18" charset="0"/>
            </a:endParaRPr>
          </a:p>
        </p:txBody>
      </p:sp>
      <p:sp>
        <p:nvSpPr>
          <p:cNvPr id="10" name="Freeform 9"/>
          <p:cNvSpPr/>
          <p:nvPr/>
        </p:nvSpPr>
        <p:spPr>
          <a:xfrm>
            <a:off x="1836738" y="5719763"/>
            <a:ext cx="5500687" cy="638175"/>
          </a:xfrm>
          <a:custGeom>
            <a:avLst/>
            <a:gdLst>
              <a:gd name="connsiteX0" fmla="*/ 0 w 5501733"/>
              <a:gd name="connsiteY0" fmla="*/ 91696 h 916956"/>
              <a:gd name="connsiteX1" fmla="*/ 91696 w 5501733"/>
              <a:gd name="connsiteY1" fmla="*/ 0 h 916956"/>
              <a:gd name="connsiteX2" fmla="*/ 5410037 w 5501733"/>
              <a:gd name="connsiteY2" fmla="*/ 0 h 916956"/>
              <a:gd name="connsiteX3" fmla="*/ 5501733 w 5501733"/>
              <a:gd name="connsiteY3" fmla="*/ 91696 h 916956"/>
              <a:gd name="connsiteX4" fmla="*/ 5501733 w 5501733"/>
              <a:gd name="connsiteY4" fmla="*/ 825260 h 916956"/>
              <a:gd name="connsiteX5" fmla="*/ 5410037 w 5501733"/>
              <a:gd name="connsiteY5" fmla="*/ 916956 h 916956"/>
              <a:gd name="connsiteX6" fmla="*/ 91696 w 5501733"/>
              <a:gd name="connsiteY6" fmla="*/ 916956 h 916956"/>
              <a:gd name="connsiteX7" fmla="*/ 0 w 5501733"/>
              <a:gd name="connsiteY7" fmla="*/ 825260 h 916956"/>
              <a:gd name="connsiteX8" fmla="*/ 0 w 5501733"/>
              <a:gd name="connsiteY8" fmla="*/ 91696 h 916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01733" h="916956">
                <a:moveTo>
                  <a:pt x="0" y="91696"/>
                </a:moveTo>
                <a:cubicBezTo>
                  <a:pt x="0" y="41054"/>
                  <a:pt x="41054" y="0"/>
                  <a:pt x="91696" y="0"/>
                </a:cubicBezTo>
                <a:lnTo>
                  <a:pt x="5410037" y="0"/>
                </a:lnTo>
                <a:cubicBezTo>
                  <a:pt x="5460679" y="0"/>
                  <a:pt x="5501733" y="41054"/>
                  <a:pt x="5501733" y="91696"/>
                </a:cubicBezTo>
                <a:lnTo>
                  <a:pt x="5501733" y="825260"/>
                </a:lnTo>
                <a:cubicBezTo>
                  <a:pt x="5501733" y="875902"/>
                  <a:pt x="5460679" y="916956"/>
                  <a:pt x="5410037" y="916956"/>
                </a:cubicBezTo>
                <a:lnTo>
                  <a:pt x="91696" y="916956"/>
                </a:lnTo>
                <a:cubicBezTo>
                  <a:pt x="41054" y="916956"/>
                  <a:pt x="0" y="875902"/>
                  <a:pt x="0" y="825260"/>
                </a:cubicBezTo>
                <a:lnTo>
                  <a:pt x="0" y="91696"/>
                </a:lnTo>
                <a:close/>
              </a:path>
            </a:pathLst>
          </a:custGeom>
          <a:solidFill>
            <a:schemeClr val="bg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14487" tIns="114487" rIns="114487" bIns="114487" spcCol="1270" anchor="ctr"/>
          <a:lstStyle/>
          <a:p>
            <a:pPr algn="ctr" defTabSz="1022350">
              <a:lnSpc>
                <a:spcPct val="90000"/>
              </a:lnSpc>
              <a:spcAft>
                <a:spcPct val="35000"/>
              </a:spcAft>
              <a:defRPr/>
            </a:pPr>
            <a:r>
              <a:rPr lang="de-DE" sz="2300" smtClean="0">
                <a:solidFill>
                  <a:schemeClr val="tx1"/>
                </a:solidFill>
                <a:latin typeface="Cambria" panose="02040503050406030204" pitchFamily="18" charset="0"/>
              </a:rPr>
              <a:t>EDIS / common backstop</a:t>
            </a:r>
            <a:endParaRPr lang="en-GB" sz="2300" dirty="0">
              <a:solidFill>
                <a:schemeClr val="tx1"/>
              </a:solidFill>
              <a:latin typeface="Cambria" panose="02040503050406030204" pitchFamily="18" charset="0"/>
            </a:endParaRPr>
          </a:p>
        </p:txBody>
      </p:sp>
      <p:sp>
        <p:nvSpPr>
          <p:cNvPr id="11" name="Freeform 10"/>
          <p:cNvSpPr/>
          <p:nvPr/>
        </p:nvSpPr>
        <p:spPr>
          <a:xfrm>
            <a:off x="4373563" y="5329238"/>
            <a:ext cx="412750" cy="344487"/>
          </a:xfrm>
          <a:custGeom>
            <a:avLst/>
            <a:gdLst>
              <a:gd name="connsiteX0" fmla="*/ 0 w 343858"/>
              <a:gd name="connsiteY0" fmla="*/ 82526 h 412630"/>
              <a:gd name="connsiteX1" fmla="*/ 171929 w 343858"/>
              <a:gd name="connsiteY1" fmla="*/ 82526 h 412630"/>
              <a:gd name="connsiteX2" fmla="*/ 171929 w 343858"/>
              <a:gd name="connsiteY2" fmla="*/ 0 h 412630"/>
              <a:gd name="connsiteX3" fmla="*/ 343858 w 343858"/>
              <a:gd name="connsiteY3" fmla="*/ 206315 h 412630"/>
              <a:gd name="connsiteX4" fmla="*/ 171929 w 343858"/>
              <a:gd name="connsiteY4" fmla="*/ 412630 h 412630"/>
              <a:gd name="connsiteX5" fmla="*/ 171929 w 343858"/>
              <a:gd name="connsiteY5" fmla="*/ 330104 h 412630"/>
              <a:gd name="connsiteX6" fmla="*/ 0 w 343858"/>
              <a:gd name="connsiteY6" fmla="*/ 330104 h 412630"/>
              <a:gd name="connsiteX7" fmla="*/ 0 w 343858"/>
              <a:gd name="connsiteY7" fmla="*/ 82526 h 41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858" h="412630">
                <a:moveTo>
                  <a:pt x="275086" y="0"/>
                </a:moveTo>
                <a:lnTo>
                  <a:pt x="275086" y="206315"/>
                </a:lnTo>
                <a:lnTo>
                  <a:pt x="343858" y="206315"/>
                </a:lnTo>
                <a:lnTo>
                  <a:pt x="171929" y="412630"/>
                </a:lnTo>
                <a:lnTo>
                  <a:pt x="0" y="206315"/>
                </a:lnTo>
                <a:lnTo>
                  <a:pt x="68772" y="206315"/>
                </a:lnTo>
                <a:lnTo>
                  <a:pt x="68772" y="0"/>
                </a:lnTo>
                <a:lnTo>
                  <a:pt x="275086" y="0"/>
                </a:lnTo>
                <a:close/>
              </a:path>
            </a:pathLst>
          </a:custGeom>
          <a:solidFill>
            <a:srgbClr val="0F5494"/>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txBody>
          <a:bodyPr lIns="82527" tIns="0" rIns="82525" bIns="103157" spcCol="1270" anchor="ctr"/>
          <a:lstStyle/>
          <a:p>
            <a:pPr algn="ctr" defTabSz="755650">
              <a:lnSpc>
                <a:spcPct val="90000"/>
              </a:lnSpc>
              <a:spcAft>
                <a:spcPct val="35000"/>
              </a:spcAft>
              <a:defRPr/>
            </a:pPr>
            <a:endParaRPr lang="en-GB" sz="1700"/>
          </a:p>
        </p:txBody>
      </p:sp>
    </p:spTree>
    <p:extLst>
      <p:ext uri="{BB962C8B-B14F-4D97-AF65-F5344CB8AC3E}">
        <p14:creationId xmlns:p14="http://schemas.microsoft.com/office/powerpoint/2010/main" val="3369799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fr-BE" altLang="en-US" sz="3000" smtClean="0">
                <a:latin typeface="Cambria" pitchFamily="18" charset="0"/>
                <a:ea typeface="ＭＳ Ｐゴシック" pitchFamily="34" charset="-128"/>
              </a:rPr>
              <a:t>Key Elements of the Banking Union</a:t>
            </a:r>
            <a:endParaRPr lang="en-GB" altLang="en-US" sz="3000" smtClean="0">
              <a:latin typeface="Cambria" pitchFamily="18" charset="0"/>
              <a:ea typeface="ＭＳ Ｐゴシック" pitchFamily="34" charset="-128"/>
            </a:endParaRPr>
          </a:p>
        </p:txBody>
      </p:sp>
      <p:sp>
        <p:nvSpPr>
          <p:cNvPr id="19460"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fld id="{BB4B1673-0D84-4320-940A-66C6F021A82E}" type="slidenum">
              <a:rPr lang="en-GB" altLang="en-US" sz="900" smtClean="0">
                <a:solidFill>
                  <a:srgbClr val="0F5494"/>
                </a:solidFill>
                <a:latin typeface="Verdana" pitchFamily="34" charset="0"/>
                <a:ea typeface="ＭＳ Ｐゴシック" pitchFamily="34" charset="-128"/>
              </a:rPr>
              <a:pPr eaLnBrk="1" hangingPunct="1">
                <a:spcBef>
                  <a:spcPct val="0"/>
                </a:spcBef>
                <a:buFontTx/>
                <a:buNone/>
              </a:pPr>
              <a:t>4</a:t>
            </a:fld>
            <a:endParaRPr lang="en-GB" altLang="en-US" sz="1400" smtClean="0">
              <a:solidFill>
                <a:srgbClr val="0F5494"/>
              </a:solidFill>
              <a:latin typeface="Arial" charset="0"/>
              <a:ea typeface="ＭＳ Ｐゴシック" pitchFamily="34" charset="-128"/>
            </a:endParaRPr>
          </a:p>
        </p:txBody>
      </p:sp>
      <p:sp>
        <p:nvSpPr>
          <p:cNvPr id="19461" name="Rectangle 6"/>
          <p:cNvSpPr>
            <a:spLocks noChangeArrowheads="1"/>
          </p:cNvSpPr>
          <p:nvPr/>
        </p:nvSpPr>
        <p:spPr bwMode="auto">
          <a:xfrm>
            <a:off x="723900" y="2411413"/>
            <a:ext cx="1852613"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7600">
              <a:solidFill>
                <a:srgbClr val="FFD624"/>
              </a:solidFill>
              <a:latin typeface="Verdana" pitchFamily="34" charset="0"/>
            </a:endParaRPr>
          </a:p>
        </p:txBody>
      </p:sp>
      <p:sp>
        <p:nvSpPr>
          <p:cNvPr id="11" name="Oval 10"/>
          <p:cNvSpPr/>
          <p:nvPr/>
        </p:nvSpPr>
        <p:spPr>
          <a:xfrm>
            <a:off x="450850" y="3771900"/>
            <a:ext cx="7867650" cy="2039938"/>
          </a:xfrm>
          <a:prstGeom prst="ellipse">
            <a:avLst/>
          </a:prstGeom>
          <a:solidFill>
            <a:schemeClr val="bg1">
              <a:lumMod val="65000"/>
            </a:schemeClr>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sz="3200" i="1" dirty="0">
              <a:solidFill>
                <a:schemeClr val="tx1"/>
              </a:solidFill>
            </a:endParaRPr>
          </a:p>
          <a:p>
            <a:pPr algn="ctr">
              <a:defRPr/>
            </a:pPr>
            <a:endParaRPr lang="fr-BE" sz="1400" i="1" dirty="0">
              <a:solidFill>
                <a:schemeClr val="tx1"/>
              </a:solidFill>
            </a:endParaRPr>
          </a:p>
          <a:p>
            <a:pPr algn="ctr">
              <a:defRPr/>
            </a:pPr>
            <a:r>
              <a:rPr lang="fr-BE" sz="4000" i="1" dirty="0">
                <a:solidFill>
                  <a:schemeClr val="tx1"/>
                </a:solidFill>
                <a:latin typeface="Cambria" panose="02040503050406030204" pitchFamily="18" charset="0"/>
              </a:rPr>
              <a:t>Single </a:t>
            </a:r>
            <a:r>
              <a:rPr lang="fr-BE" sz="4000" i="1" dirty="0" err="1">
                <a:solidFill>
                  <a:schemeClr val="tx1"/>
                </a:solidFill>
                <a:latin typeface="Cambria" panose="02040503050406030204" pitchFamily="18" charset="0"/>
              </a:rPr>
              <a:t>Rulebook</a:t>
            </a:r>
            <a:r>
              <a:rPr lang="fr-BE" sz="4000" i="1" dirty="0">
                <a:solidFill>
                  <a:schemeClr val="tx1"/>
                </a:solidFill>
                <a:latin typeface="Cambria" panose="02040503050406030204" pitchFamily="18" charset="0"/>
              </a:rPr>
              <a:t> EU28</a:t>
            </a:r>
          </a:p>
        </p:txBody>
      </p:sp>
      <p:sp>
        <p:nvSpPr>
          <p:cNvPr id="19463" name="Cube 2"/>
          <p:cNvSpPr>
            <a:spLocks noChangeArrowheads="1"/>
          </p:cNvSpPr>
          <p:nvPr/>
        </p:nvSpPr>
        <p:spPr bwMode="auto">
          <a:xfrm>
            <a:off x="2732088" y="2173288"/>
            <a:ext cx="1519237" cy="1246187"/>
          </a:xfrm>
          <a:prstGeom prst="cube">
            <a:avLst>
              <a:gd name="adj" fmla="val 250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7600">
              <a:solidFill>
                <a:srgbClr val="FFD624"/>
              </a:solidFill>
              <a:latin typeface="Verdana" pitchFamily="34" charset="0"/>
            </a:endParaRPr>
          </a:p>
        </p:txBody>
      </p:sp>
      <p:sp>
        <p:nvSpPr>
          <p:cNvPr id="13" name="Cube 12"/>
          <p:cNvSpPr/>
          <p:nvPr/>
        </p:nvSpPr>
        <p:spPr bwMode="auto">
          <a:xfrm>
            <a:off x="855663" y="2411413"/>
            <a:ext cx="2635250" cy="2327275"/>
          </a:xfrm>
          <a:prstGeom prst="cube">
            <a:avLst>
              <a:gd name="adj" fmla="val 17712"/>
            </a:avLst>
          </a:prstGeom>
          <a:solidFill>
            <a:schemeClr val="bg1">
              <a:lumMod val="75000"/>
            </a:schemeClr>
          </a:solidFill>
          <a:ln w="19050" cap="flat" cmpd="sng" algn="ctr">
            <a:solidFill>
              <a:schemeClr val="tx1"/>
            </a:solidFill>
            <a:prstDash val="solid"/>
            <a:round/>
            <a:headEnd type="none" w="med" len="med"/>
            <a:tailEnd type="none" w="med" len="med"/>
          </a:ln>
          <a:effectLst/>
          <a:extLst/>
        </p:spPr>
        <p:txBody>
          <a:bodyPr anchor="ctr"/>
          <a:lstStyle/>
          <a:p>
            <a:pPr marL="3175" algn="ctr">
              <a:defRPr/>
            </a:pPr>
            <a:r>
              <a:rPr lang="fr-BE" sz="2400" dirty="0">
                <a:solidFill>
                  <a:schemeClr val="tx1"/>
                </a:solidFill>
                <a:latin typeface="Cambria" panose="02040503050406030204" pitchFamily="18" charset="0"/>
              </a:rPr>
              <a:t>Single </a:t>
            </a:r>
            <a:r>
              <a:rPr lang="fr-BE" sz="2400" dirty="0" err="1">
                <a:solidFill>
                  <a:schemeClr val="tx1"/>
                </a:solidFill>
                <a:latin typeface="Cambria" panose="02040503050406030204" pitchFamily="18" charset="0"/>
              </a:rPr>
              <a:t>Supervisory</a:t>
            </a:r>
            <a:r>
              <a:rPr lang="fr-BE" sz="2400" dirty="0">
                <a:solidFill>
                  <a:schemeClr val="tx1"/>
                </a:solidFill>
                <a:latin typeface="Cambria" panose="02040503050406030204" pitchFamily="18" charset="0"/>
              </a:rPr>
              <a:t> </a:t>
            </a:r>
            <a:r>
              <a:rPr lang="fr-BE" sz="2400" dirty="0" err="1">
                <a:solidFill>
                  <a:schemeClr val="tx1"/>
                </a:solidFill>
                <a:latin typeface="Cambria" panose="02040503050406030204" pitchFamily="18" charset="0"/>
              </a:rPr>
              <a:t>Mechanism</a:t>
            </a:r>
            <a:endParaRPr lang="fr-BE" sz="2400" dirty="0">
              <a:solidFill>
                <a:schemeClr val="tx1"/>
              </a:solidFill>
              <a:latin typeface="Cambria" panose="02040503050406030204" pitchFamily="18" charset="0"/>
            </a:endParaRPr>
          </a:p>
          <a:p>
            <a:pPr marL="3175" algn="ctr">
              <a:defRPr/>
            </a:pPr>
            <a:r>
              <a:rPr lang="fr-BE" sz="2400" dirty="0">
                <a:solidFill>
                  <a:schemeClr val="tx1"/>
                </a:solidFill>
                <a:latin typeface="Cambria" panose="02040503050406030204" pitchFamily="18" charset="0"/>
              </a:rPr>
              <a:t>EU19+ </a:t>
            </a:r>
          </a:p>
        </p:txBody>
      </p:sp>
      <p:sp>
        <p:nvSpPr>
          <p:cNvPr id="16" name="Cube 15"/>
          <p:cNvSpPr/>
          <p:nvPr/>
        </p:nvSpPr>
        <p:spPr bwMode="auto">
          <a:xfrm>
            <a:off x="3221038" y="2411413"/>
            <a:ext cx="2589212" cy="2327275"/>
          </a:xfrm>
          <a:prstGeom prst="cube">
            <a:avLst>
              <a:gd name="adj" fmla="val 17712"/>
            </a:avLst>
          </a:prstGeom>
          <a:solidFill>
            <a:schemeClr val="bg1">
              <a:lumMod val="75000"/>
            </a:schemeClr>
          </a:solidFill>
          <a:ln w="19050" cap="flat" cmpd="sng" algn="ctr">
            <a:solidFill>
              <a:schemeClr val="tx1"/>
            </a:solidFill>
            <a:prstDash val="solid"/>
            <a:round/>
            <a:headEnd type="none" w="med" len="med"/>
            <a:tailEnd type="none" w="med" len="med"/>
          </a:ln>
          <a:effectLst/>
          <a:extLst/>
        </p:spPr>
        <p:txBody>
          <a:bodyPr anchor="ctr"/>
          <a:lstStyle/>
          <a:p>
            <a:pPr marL="3175" algn="ctr">
              <a:defRPr/>
            </a:pPr>
            <a:r>
              <a:rPr lang="fr-BE" sz="2400" dirty="0">
                <a:solidFill>
                  <a:schemeClr val="tx1"/>
                </a:solidFill>
                <a:latin typeface="Cambria" panose="02040503050406030204" pitchFamily="18" charset="0"/>
              </a:rPr>
              <a:t>Single </a:t>
            </a:r>
            <a:r>
              <a:rPr lang="fr-BE" sz="2400" dirty="0" err="1">
                <a:solidFill>
                  <a:schemeClr val="tx1"/>
                </a:solidFill>
                <a:latin typeface="Cambria" panose="02040503050406030204" pitchFamily="18" charset="0"/>
              </a:rPr>
              <a:t>Resolution</a:t>
            </a:r>
            <a:r>
              <a:rPr lang="fr-BE" sz="2400" dirty="0">
                <a:solidFill>
                  <a:schemeClr val="tx1"/>
                </a:solidFill>
                <a:latin typeface="Cambria" panose="02040503050406030204" pitchFamily="18" charset="0"/>
              </a:rPr>
              <a:t> </a:t>
            </a:r>
            <a:r>
              <a:rPr lang="fr-BE" sz="2400" dirty="0" err="1">
                <a:solidFill>
                  <a:schemeClr val="tx1"/>
                </a:solidFill>
                <a:latin typeface="Cambria" panose="02040503050406030204" pitchFamily="18" charset="0"/>
              </a:rPr>
              <a:t>Board</a:t>
            </a:r>
            <a:r>
              <a:rPr lang="fr-BE" sz="2400" dirty="0">
                <a:solidFill>
                  <a:schemeClr val="tx1"/>
                </a:solidFill>
                <a:latin typeface="Cambria" panose="02040503050406030204" pitchFamily="18" charset="0"/>
              </a:rPr>
              <a:t> and SRF</a:t>
            </a:r>
          </a:p>
          <a:p>
            <a:pPr marL="3175" algn="ctr">
              <a:defRPr/>
            </a:pPr>
            <a:r>
              <a:rPr lang="fr-BE" sz="2400" dirty="0">
                <a:solidFill>
                  <a:schemeClr val="tx1"/>
                </a:solidFill>
                <a:latin typeface="Cambria" panose="02040503050406030204" pitchFamily="18" charset="0"/>
              </a:rPr>
              <a:t>EU19+</a:t>
            </a:r>
          </a:p>
        </p:txBody>
      </p:sp>
      <p:sp>
        <p:nvSpPr>
          <p:cNvPr id="12" name="Cube 11"/>
          <p:cNvSpPr/>
          <p:nvPr/>
        </p:nvSpPr>
        <p:spPr bwMode="auto">
          <a:xfrm>
            <a:off x="5526088" y="2411413"/>
            <a:ext cx="2655887" cy="2327275"/>
          </a:xfrm>
          <a:prstGeom prst="cube">
            <a:avLst>
              <a:gd name="adj" fmla="val 17712"/>
            </a:avLst>
          </a:prstGeom>
          <a:solidFill>
            <a:schemeClr val="bg1">
              <a:lumMod val="75000"/>
            </a:schemeClr>
          </a:solidFill>
          <a:ln w="19050" cap="flat" cmpd="sng" algn="ctr">
            <a:solidFill>
              <a:schemeClr val="tx1"/>
            </a:solidFill>
            <a:prstDash val="solid"/>
            <a:round/>
            <a:headEnd type="none" w="med" len="med"/>
            <a:tailEnd type="none" w="med" len="med"/>
          </a:ln>
          <a:effectLst/>
          <a:extLst/>
        </p:spPr>
        <p:txBody>
          <a:bodyPr anchor="ctr"/>
          <a:lstStyle/>
          <a:p>
            <a:pPr marL="3175" algn="ctr">
              <a:defRPr/>
            </a:pPr>
            <a:r>
              <a:rPr lang="fr-BE" sz="2400" dirty="0">
                <a:solidFill>
                  <a:schemeClr val="tx1"/>
                </a:solidFill>
                <a:latin typeface="Cambria" panose="02040503050406030204" pitchFamily="18" charset="0"/>
              </a:rPr>
              <a:t>European </a:t>
            </a:r>
            <a:r>
              <a:rPr lang="fr-BE" sz="2400" dirty="0" err="1">
                <a:solidFill>
                  <a:schemeClr val="tx1"/>
                </a:solidFill>
                <a:latin typeface="Cambria" panose="02040503050406030204" pitchFamily="18" charset="0"/>
              </a:rPr>
              <a:t>Deposit</a:t>
            </a:r>
            <a:r>
              <a:rPr lang="fr-BE" sz="2400" dirty="0">
                <a:solidFill>
                  <a:schemeClr val="tx1"/>
                </a:solidFill>
                <a:latin typeface="Cambria" panose="02040503050406030204" pitchFamily="18" charset="0"/>
              </a:rPr>
              <a:t> </a:t>
            </a:r>
            <a:r>
              <a:rPr lang="fr-BE" sz="2400" dirty="0" err="1">
                <a:solidFill>
                  <a:schemeClr val="tx1"/>
                </a:solidFill>
                <a:latin typeface="Cambria" panose="02040503050406030204" pitchFamily="18" charset="0"/>
              </a:rPr>
              <a:t>Insurance</a:t>
            </a:r>
            <a:r>
              <a:rPr lang="fr-BE" sz="2400" dirty="0">
                <a:solidFill>
                  <a:schemeClr val="tx1"/>
                </a:solidFill>
                <a:latin typeface="Cambria" panose="02040503050406030204" pitchFamily="18" charset="0"/>
              </a:rPr>
              <a:t> </a:t>
            </a:r>
            <a:r>
              <a:rPr lang="fr-BE" sz="2400" dirty="0" err="1">
                <a:solidFill>
                  <a:schemeClr val="tx1"/>
                </a:solidFill>
                <a:latin typeface="Cambria" panose="02040503050406030204" pitchFamily="18" charset="0"/>
              </a:rPr>
              <a:t>Scheme</a:t>
            </a:r>
            <a:endParaRPr lang="fr-BE" sz="2400" dirty="0">
              <a:solidFill>
                <a:schemeClr val="tx1"/>
              </a:solidFill>
              <a:latin typeface="Cambria" panose="02040503050406030204" pitchFamily="18" charset="0"/>
            </a:endParaRPr>
          </a:p>
          <a:p>
            <a:pPr marL="3175" algn="ctr">
              <a:defRPr/>
            </a:pPr>
            <a:r>
              <a:rPr lang="fr-BE" sz="2400" dirty="0">
                <a:solidFill>
                  <a:schemeClr val="tx1"/>
                </a:solidFill>
                <a:latin typeface="Cambria" panose="02040503050406030204" pitchFamily="18" charset="0"/>
              </a:rPr>
              <a:t>EU19+</a:t>
            </a:r>
          </a:p>
        </p:txBody>
      </p:sp>
      <p:sp>
        <p:nvSpPr>
          <p:cNvPr id="19467" name="TextBox 1"/>
          <p:cNvSpPr txBox="1">
            <a:spLocks noChangeArrowheads="1"/>
          </p:cNvSpPr>
          <p:nvPr/>
        </p:nvSpPr>
        <p:spPr bwMode="auto">
          <a:xfrm>
            <a:off x="2732088" y="5321300"/>
            <a:ext cx="39131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de-DE" altLang="en-US" sz="2000">
                <a:latin typeface="Cambria" pitchFamily="18" charset="0"/>
                <a:ea typeface="ＭＳ Ｐゴシック" pitchFamily="34" charset="-128"/>
              </a:rPr>
              <a:t>CRR/CRD IV     BRRD	DGSD</a:t>
            </a:r>
            <a:endParaRPr lang="en-GB" altLang="en-US" sz="2000">
              <a:latin typeface="Cambria" pitchFamily="18" charset="0"/>
              <a:ea typeface="ＭＳ Ｐゴシック" pitchFamily="34" charset="-128"/>
            </a:endParaRPr>
          </a:p>
        </p:txBody>
      </p:sp>
    </p:spTree>
    <p:extLst>
      <p:ext uri="{BB962C8B-B14F-4D97-AF65-F5344CB8AC3E}">
        <p14:creationId xmlns:p14="http://schemas.microsoft.com/office/powerpoint/2010/main" val="1423204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71488" y="3041650"/>
            <a:ext cx="8229600" cy="936625"/>
          </a:xfrm>
        </p:spPr>
        <p:txBody>
          <a:bodyPr/>
          <a:lstStyle/>
          <a:p>
            <a:pPr marL="0" algn="ctr" eaLnBrk="1" hangingPunct="1"/>
            <a:r>
              <a:rPr lang="en-GB" altLang="en-US" sz="3200" smtClean="0">
                <a:latin typeface="Cambria" panose="02040503050406030204" pitchFamily="18" charset="0"/>
                <a:ea typeface="ＭＳ Ｐゴシック" pitchFamily="34" charset="-128"/>
              </a:rPr>
              <a:t>SSM</a:t>
            </a:r>
            <a:endParaRPr lang="en-GB" altLang="en-US" sz="2800" dirty="0" smtClean="0">
              <a:latin typeface="Cambria" panose="02040503050406030204" pitchFamily="18" charset="0"/>
              <a:ea typeface="ＭＳ Ｐゴシック" pitchFamily="34" charset="-128"/>
            </a:endParaRPr>
          </a:p>
        </p:txBody>
      </p:sp>
      <p:sp>
        <p:nvSpPr>
          <p:cNvPr id="19461" name="Rectangle 6"/>
          <p:cNvSpPr>
            <a:spLocks noChangeArrowheads="1"/>
          </p:cNvSpPr>
          <p:nvPr/>
        </p:nvSpPr>
        <p:spPr bwMode="auto">
          <a:xfrm>
            <a:off x="723900" y="2411413"/>
            <a:ext cx="1852613"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7600">
              <a:solidFill>
                <a:srgbClr val="FFD624"/>
              </a:solidFill>
              <a:latin typeface="Verdana" pitchFamily="34" charset="0"/>
            </a:endParaRP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5</a:t>
            </a:fld>
            <a:endParaRPr lang="en-GB" altLang="en-US">
              <a:solidFill>
                <a:srgbClr val="0F5494"/>
              </a:solidFill>
            </a:endParaRPr>
          </a:p>
        </p:txBody>
      </p:sp>
    </p:spTree>
    <p:extLst>
      <p:ext uri="{BB962C8B-B14F-4D97-AF65-F5344CB8AC3E}">
        <p14:creationId xmlns:p14="http://schemas.microsoft.com/office/powerpoint/2010/main" val="16823537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31788" y="4772025"/>
            <a:ext cx="8275637" cy="1409700"/>
          </a:xfrm>
          <a:prstGeom prst="ellipse">
            <a:avLst/>
          </a:prstGeom>
          <a:solidFill>
            <a:schemeClr val="bg1">
              <a:lumMod val="65000"/>
            </a:schemeClr>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sz="3200" i="1" dirty="0">
              <a:solidFill>
                <a:srgbClr val="2D5EC1"/>
              </a:solidFill>
              <a:latin typeface="Calibri" pitchFamily="34" charset="0"/>
            </a:endParaRPr>
          </a:p>
          <a:p>
            <a:pPr algn="ctr">
              <a:defRPr/>
            </a:pPr>
            <a:r>
              <a:rPr lang="fr-BE" sz="4400" i="1" dirty="0">
                <a:solidFill>
                  <a:schemeClr val="tx1"/>
                </a:solidFill>
                <a:latin typeface="Cambria" panose="02040503050406030204" pitchFamily="18" charset="0"/>
              </a:rPr>
              <a:t>Single </a:t>
            </a:r>
            <a:r>
              <a:rPr lang="fr-BE" sz="4400" i="1" dirty="0" err="1">
                <a:solidFill>
                  <a:schemeClr val="tx1"/>
                </a:solidFill>
                <a:latin typeface="Cambria" panose="02040503050406030204" pitchFamily="18" charset="0"/>
              </a:rPr>
              <a:t>Rulebook</a:t>
            </a:r>
            <a:endParaRPr lang="fr-BE" sz="4400" i="1" dirty="0">
              <a:solidFill>
                <a:schemeClr val="tx1"/>
              </a:solidFill>
              <a:latin typeface="Cambria" panose="02040503050406030204" pitchFamily="18" charset="0"/>
            </a:endParaRPr>
          </a:p>
        </p:txBody>
      </p:sp>
      <p:sp>
        <p:nvSpPr>
          <p:cNvPr id="51202" name="Rectangle 13"/>
          <p:cNvSpPr>
            <a:spLocks noChangeArrowheads="1"/>
          </p:cNvSpPr>
          <p:nvPr/>
        </p:nvSpPr>
        <p:spPr bwMode="auto">
          <a:xfrm>
            <a:off x="835025" y="2293938"/>
            <a:ext cx="7269163" cy="3049587"/>
          </a:xfrm>
          <a:prstGeom prst="rect">
            <a:avLst/>
          </a:prstGeom>
          <a:solidFill>
            <a:schemeClr val="bg1"/>
          </a:solidFill>
          <a:ln w="9525">
            <a:solidFill>
              <a:schemeClr val="tx1"/>
            </a:solidFill>
            <a:miter lim="800000"/>
            <a:headEnd/>
            <a:tailEnd/>
          </a:ln>
        </p:spPr>
        <p:txBody>
          <a:bodyPr>
            <a:prstTxWarp prst="textNoShape">
              <a:avLst/>
            </a:prstTxWarp>
          </a:bodyPr>
          <a:lstStyle/>
          <a:p>
            <a:pPr algn="ctr"/>
            <a:endParaRPr lang="en-US" sz="2000">
              <a:solidFill>
                <a:srgbClr val="2D5EC1"/>
              </a:solidFill>
              <a:latin typeface="Calibri" pitchFamily="-72" charset="0"/>
            </a:endParaRPr>
          </a:p>
        </p:txBody>
      </p:sp>
      <p:sp>
        <p:nvSpPr>
          <p:cNvPr id="6" name="Rectangle 7"/>
          <p:cNvSpPr>
            <a:spLocks noChangeArrowheads="1"/>
          </p:cNvSpPr>
          <p:nvPr/>
        </p:nvSpPr>
        <p:spPr bwMode="auto">
          <a:xfrm>
            <a:off x="5330620" y="2622366"/>
            <a:ext cx="553823" cy="2271998"/>
          </a:xfrm>
          <a:prstGeom prst="rect">
            <a:avLst/>
          </a:prstGeom>
          <a:solidFill>
            <a:schemeClr val="bg1"/>
          </a:solidFill>
          <a:ln w="9525">
            <a:noFill/>
            <a:miter lim="800000"/>
            <a:headEnd/>
            <a:tailEnd/>
          </a:ln>
          <a:effectLst/>
        </p:spPr>
        <p:txBody>
          <a:bodyPr vert="vert270"/>
          <a:lstStyle/>
          <a:p>
            <a:pPr algn="ctr">
              <a:defRPr/>
            </a:pPr>
            <a:r>
              <a:rPr lang="fr-BE" sz="1600" i="1" dirty="0">
                <a:solidFill>
                  <a:schemeClr val="tx1"/>
                </a:solidFill>
                <a:latin typeface="Cambria" panose="02040503050406030204" pitchFamily="18" charset="0"/>
                <a:ea typeface="+mn-ea"/>
                <a:cs typeface="+mn-cs"/>
              </a:rPr>
              <a:t>Coordination by EBA</a:t>
            </a:r>
          </a:p>
        </p:txBody>
      </p:sp>
      <p:sp>
        <p:nvSpPr>
          <p:cNvPr id="4" name="Rectangle 7"/>
          <p:cNvSpPr>
            <a:spLocks noChangeArrowheads="1"/>
          </p:cNvSpPr>
          <p:nvPr/>
        </p:nvSpPr>
        <p:spPr bwMode="auto">
          <a:xfrm>
            <a:off x="1073150" y="2470150"/>
            <a:ext cx="4257675" cy="2727325"/>
          </a:xfrm>
          <a:prstGeom prst="rect">
            <a:avLst/>
          </a:prstGeom>
          <a:solidFill>
            <a:schemeClr val="bg2">
              <a:lumMod val="20000"/>
              <a:lumOff val="80000"/>
            </a:schemeClr>
          </a:solidFill>
          <a:ln w="9525">
            <a:solidFill>
              <a:schemeClr val="tx1"/>
            </a:solidFill>
            <a:miter lim="800000"/>
            <a:headEnd/>
            <a:tailEnd/>
          </a:ln>
          <a:effectLst/>
        </p:spPr>
        <p:txBody>
          <a:bodyPr/>
          <a:lstStyle/>
          <a:p>
            <a:pPr algn="ctr">
              <a:defRPr/>
            </a:pPr>
            <a:r>
              <a:rPr lang="fr-BE" sz="1600" u="sng" dirty="0">
                <a:solidFill>
                  <a:schemeClr val="tx1"/>
                </a:solidFill>
                <a:latin typeface="Cambria" panose="02040503050406030204" pitchFamily="18" charset="0"/>
                <a:ea typeface="+mn-ea"/>
                <a:cs typeface="+mn-cs"/>
              </a:rPr>
              <a:t>Single </a:t>
            </a:r>
            <a:r>
              <a:rPr lang="fr-BE" sz="1600" u="sng" dirty="0" err="1">
                <a:solidFill>
                  <a:schemeClr val="tx1"/>
                </a:solidFill>
                <a:latin typeface="Cambria" panose="02040503050406030204" pitchFamily="18" charset="0"/>
                <a:ea typeface="+mn-ea"/>
                <a:cs typeface="+mn-cs"/>
              </a:rPr>
              <a:t>Supervisory</a:t>
            </a:r>
            <a:r>
              <a:rPr lang="fr-BE" sz="1600" u="sng" dirty="0">
                <a:solidFill>
                  <a:schemeClr val="tx1"/>
                </a:solidFill>
                <a:latin typeface="Cambria" panose="02040503050406030204" pitchFamily="18" charset="0"/>
                <a:ea typeface="+mn-ea"/>
                <a:cs typeface="+mn-cs"/>
              </a:rPr>
              <a:t> </a:t>
            </a:r>
            <a:r>
              <a:rPr lang="fr-BE" sz="1600" u="sng" dirty="0" err="1">
                <a:solidFill>
                  <a:schemeClr val="tx1"/>
                </a:solidFill>
                <a:latin typeface="Cambria" panose="02040503050406030204" pitchFamily="18" charset="0"/>
                <a:ea typeface="+mn-ea"/>
                <a:cs typeface="+mn-cs"/>
              </a:rPr>
              <a:t>Mechanism</a:t>
            </a:r>
            <a:endParaRPr lang="fr-BE" sz="1600" u="sng" dirty="0">
              <a:solidFill>
                <a:schemeClr val="tx1"/>
              </a:solidFill>
              <a:latin typeface="Cambria" panose="02040503050406030204" pitchFamily="18" charset="0"/>
              <a:ea typeface="+mn-ea"/>
              <a:cs typeface="+mn-cs"/>
            </a:endParaRPr>
          </a:p>
        </p:txBody>
      </p:sp>
      <p:sp>
        <p:nvSpPr>
          <p:cNvPr id="8" name="Rectangle 7"/>
          <p:cNvSpPr>
            <a:spLocks noChangeArrowheads="1"/>
          </p:cNvSpPr>
          <p:nvPr/>
        </p:nvSpPr>
        <p:spPr bwMode="auto">
          <a:xfrm>
            <a:off x="5884863" y="2468563"/>
            <a:ext cx="1922462" cy="2698750"/>
          </a:xfrm>
          <a:prstGeom prst="rect">
            <a:avLst/>
          </a:prstGeom>
          <a:solidFill>
            <a:schemeClr val="bg2">
              <a:lumMod val="20000"/>
              <a:lumOff val="80000"/>
            </a:schemeClr>
          </a:solidFill>
          <a:ln w="9525">
            <a:solidFill>
              <a:schemeClr val="tx1"/>
            </a:solidFill>
            <a:miter lim="800000"/>
            <a:headEnd/>
            <a:tailEnd/>
          </a:ln>
          <a:effectLst/>
        </p:spPr>
        <p:txBody>
          <a:bodyPr anchor="ctr"/>
          <a:lstStyle/>
          <a:p>
            <a:pPr algn="ctr">
              <a:defRPr/>
            </a:pPr>
            <a:r>
              <a:rPr lang="fr-BE" sz="1600" dirty="0" err="1">
                <a:solidFill>
                  <a:schemeClr val="tx1"/>
                </a:solidFill>
                <a:latin typeface="Cambria" panose="02040503050406030204" pitchFamily="18" charset="0"/>
                <a:ea typeface="+mn-ea"/>
                <a:cs typeface="+mn-cs"/>
              </a:rPr>
              <a:t>Supervisors</a:t>
            </a:r>
            <a:r>
              <a:rPr lang="fr-BE" sz="1600" dirty="0">
                <a:solidFill>
                  <a:schemeClr val="tx1"/>
                </a:solidFill>
                <a:latin typeface="Cambria" panose="02040503050406030204" pitchFamily="18" charset="0"/>
                <a:ea typeface="+mn-ea"/>
                <a:cs typeface="+mn-cs"/>
              </a:rPr>
              <a:t> of </a:t>
            </a:r>
            <a:r>
              <a:rPr lang="fr-BE" sz="1600" dirty="0" err="1">
                <a:solidFill>
                  <a:schemeClr val="tx1"/>
                </a:solidFill>
                <a:latin typeface="Cambria" panose="02040503050406030204" pitchFamily="18" charset="0"/>
                <a:ea typeface="+mn-ea"/>
                <a:cs typeface="+mn-cs"/>
              </a:rPr>
              <a:t>non-participating</a:t>
            </a:r>
            <a:r>
              <a:rPr lang="fr-BE" sz="1600" dirty="0">
                <a:solidFill>
                  <a:schemeClr val="tx1"/>
                </a:solidFill>
                <a:latin typeface="Cambria" panose="02040503050406030204" pitchFamily="18" charset="0"/>
                <a:ea typeface="+mn-ea"/>
                <a:cs typeface="+mn-cs"/>
              </a:rPr>
              <a:t> </a:t>
            </a:r>
            <a:r>
              <a:rPr lang="fr-BE" sz="1600" dirty="0" err="1">
                <a:solidFill>
                  <a:schemeClr val="tx1"/>
                </a:solidFill>
                <a:latin typeface="Cambria" panose="02040503050406030204" pitchFamily="18" charset="0"/>
                <a:ea typeface="+mn-ea"/>
                <a:cs typeface="+mn-cs"/>
              </a:rPr>
              <a:t>Member</a:t>
            </a:r>
            <a:r>
              <a:rPr lang="fr-BE" sz="1600" dirty="0">
                <a:solidFill>
                  <a:schemeClr val="tx1"/>
                </a:solidFill>
                <a:latin typeface="Cambria" panose="02040503050406030204" pitchFamily="18" charset="0"/>
                <a:ea typeface="+mn-ea"/>
                <a:cs typeface="+mn-cs"/>
              </a:rPr>
              <a:t> States</a:t>
            </a:r>
          </a:p>
        </p:txBody>
      </p:sp>
      <p:sp>
        <p:nvSpPr>
          <p:cNvPr id="51206" name="Rectangle 8"/>
          <p:cNvSpPr>
            <a:spLocks noChangeArrowheads="1"/>
          </p:cNvSpPr>
          <p:nvPr/>
        </p:nvSpPr>
        <p:spPr bwMode="auto">
          <a:xfrm>
            <a:off x="1227138" y="4179888"/>
            <a:ext cx="3981450" cy="876300"/>
          </a:xfrm>
          <a:prstGeom prst="rect">
            <a:avLst/>
          </a:prstGeom>
          <a:solidFill>
            <a:schemeClr val="bg1"/>
          </a:solidFill>
          <a:ln w="9525">
            <a:solidFill>
              <a:schemeClr val="tx1"/>
            </a:solidFill>
            <a:miter lim="800000"/>
            <a:headEnd/>
            <a:tailEnd/>
          </a:ln>
        </p:spPr>
        <p:txBody>
          <a:bodyPr>
            <a:prstTxWarp prst="textNoShape">
              <a:avLst/>
            </a:prstTxWarp>
          </a:bodyPr>
          <a:lstStyle/>
          <a:p>
            <a:pPr algn="ctr"/>
            <a:r>
              <a:rPr lang="fr-BE" sz="2000">
                <a:solidFill>
                  <a:schemeClr val="tx1"/>
                </a:solidFill>
                <a:latin typeface="Cambria" pitchFamily="-72" charset="0"/>
              </a:rPr>
              <a:t>Supervisors of </a:t>
            </a:r>
            <a:br>
              <a:rPr lang="fr-BE" sz="2000">
                <a:solidFill>
                  <a:schemeClr val="tx1"/>
                </a:solidFill>
                <a:latin typeface="Cambria" pitchFamily="-72" charset="0"/>
              </a:rPr>
            </a:br>
            <a:r>
              <a:rPr lang="fr-BE" sz="2000">
                <a:solidFill>
                  <a:schemeClr val="tx1"/>
                </a:solidFill>
                <a:latin typeface="Cambria" pitchFamily="-72" charset="0"/>
              </a:rPr>
              <a:t>participating Member States</a:t>
            </a:r>
          </a:p>
        </p:txBody>
      </p:sp>
      <p:sp>
        <p:nvSpPr>
          <p:cNvPr id="51207" name="Rectangle 9"/>
          <p:cNvSpPr>
            <a:spLocks noChangeArrowheads="1"/>
          </p:cNvSpPr>
          <p:nvPr/>
        </p:nvSpPr>
        <p:spPr bwMode="auto">
          <a:xfrm>
            <a:off x="2633663" y="2849563"/>
            <a:ext cx="1023937" cy="617537"/>
          </a:xfrm>
          <a:prstGeom prst="rect">
            <a:avLst/>
          </a:prstGeom>
          <a:solidFill>
            <a:schemeClr val="bg1"/>
          </a:solidFill>
          <a:ln w="9525">
            <a:solidFill>
              <a:schemeClr val="tx1"/>
            </a:solidFill>
            <a:miter lim="800000"/>
            <a:headEnd/>
            <a:tailEnd/>
          </a:ln>
        </p:spPr>
        <p:txBody>
          <a:bodyPr>
            <a:prstTxWarp prst="textNoShape">
              <a:avLst/>
            </a:prstTxWarp>
          </a:bodyPr>
          <a:lstStyle/>
          <a:p>
            <a:pPr algn="ctr"/>
            <a:r>
              <a:rPr lang="fr-BE" sz="3600">
                <a:solidFill>
                  <a:schemeClr val="tx1"/>
                </a:solidFill>
                <a:latin typeface="Cambria" pitchFamily="-72" charset="0"/>
              </a:rPr>
              <a:t>ECB</a:t>
            </a:r>
          </a:p>
        </p:txBody>
      </p:sp>
      <p:sp>
        <p:nvSpPr>
          <p:cNvPr id="51208" name="Line 19"/>
          <p:cNvSpPr>
            <a:spLocks noChangeShapeType="1"/>
          </p:cNvSpPr>
          <p:nvPr/>
        </p:nvSpPr>
        <p:spPr bwMode="auto">
          <a:xfrm>
            <a:off x="2981325" y="3603625"/>
            <a:ext cx="0" cy="431800"/>
          </a:xfrm>
          <a:prstGeom prst="line">
            <a:avLst/>
          </a:prstGeom>
          <a:noFill/>
          <a:ln w="76200">
            <a:solidFill>
              <a:schemeClr val="tx1"/>
            </a:solidFill>
            <a:round/>
            <a:headEnd type="triangle" w="med" len="med"/>
            <a:tailEnd/>
          </a:ln>
        </p:spPr>
        <p:txBody>
          <a:bodyPr>
            <a:prstTxWarp prst="textNoShape">
              <a:avLst/>
            </a:prstTxWarp>
          </a:bodyPr>
          <a:lstStyle/>
          <a:p>
            <a:endParaRPr lang="en-US"/>
          </a:p>
        </p:txBody>
      </p:sp>
      <p:sp>
        <p:nvSpPr>
          <p:cNvPr id="51209" name="Text Box 16"/>
          <p:cNvSpPr txBox="1">
            <a:spLocks noChangeArrowheads="1"/>
          </p:cNvSpPr>
          <p:nvPr/>
        </p:nvSpPr>
        <p:spPr bwMode="auto">
          <a:xfrm>
            <a:off x="1173163" y="3603625"/>
            <a:ext cx="4127500" cy="517525"/>
          </a:xfrm>
          <a:prstGeom prst="rect">
            <a:avLst/>
          </a:prstGeom>
          <a:noFill/>
          <a:ln w="9525">
            <a:noFill/>
            <a:miter lim="800000"/>
            <a:headEnd/>
            <a:tailEnd/>
          </a:ln>
        </p:spPr>
        <p:txBody>
          <a:bodyPr>
            <a:prstTxWarp prst="textNoShape">
              <a:avLst/>
            </a:prstTxWarp>
            <a:spAutoFit/>
          </a:bodyPr>
          <a:lstStyle/>
          <a:p>
            <a:pPr algn="ctr">
              <a:spcBef>
                <a:spcPct val="50000"/>
              </a:spcBef>
            </a:pPr>
            <a:r>
              <a:rPr lang="fr-BE" sz="1400" i="1">
                <a:solidFill>
                  <a:srgbClr val="2D5EC1"/>
                </a:solidFill>
                <a:latin typeface="Calibri" pitchFamily="-72" charset="0"/>
                <a:ea typeface="Arial" pitchFamily="-72" charset="0"/>
                <a:cs typeface="Arial" pitchFamily="-72" charset="0"/>
              </a:rPr>
              <a:t>          </a:t>
            </a:r>
            <a:r>
              <a:rPr lang="fr-BE" sz="1400" i="1">
                <a:solidFill>
                  <a:schemeClr val="tx1"/>
                </a:solidFill>
                <a:latin typeface="Cambria" pitchFamily="-72" charset="0"/>
                <a:ea typeface="Arial" pitchFamily="-72" charset="0"/>
                <a:cs typeface="Arial" pitchFamily="-72" charset="0"/>
              </a:rPr>
              <a:t>Send                           Preparation and</a:t>
            </a:r>
            <a:br>
              <a:rPr lang="fr-BE" sz="1400" i="1">
                <a:solidFill>
                  <a:schemeClr val="tx1"/>
                </a:solidFill>
                <a:latin typeface="Cambria" pitchFamily="-72" charset="0"/>
                <a:ea typeface="Arial" pitchFamily="-72" charset="0"/>
                <a:cs typeface="Arial" pitchFamily="-72" charset="0"/>
              </a:rPr>
            </a:br>
            <a:r>
              <a:rPr lang="fr-BE" sz="1400" i="1">
                <a:solidFill>
                  <a:schemeClr val="tx1"/>
                </a:solidFill>
                <a:latin typeface="Cambria" pitchFamily="-72" charset="0"/>
                <a:ea typeface="Arial" pitchFamily="-72" charset="0"/>
                <a:cs typeface="Arial" pitchFamily="-72" charset="0"/>
              </a:rPr>
              <a:t> SB Members                  Execution of Tasks </a:t>
            </a:r>
            <a:endParaRPr lang="en-GB" sz="1400" i="1">
              <a:solidFill>
                <a:schemeClr val="tx1"/>
              </a:solidFill>
              <a:latin typeface="Cambria" pitchFamily="-72" charset="0"/>
              <a:ea typeface="Arial" pitchFamily="-72" charset="0"/>
              <a:cs typeface="Arial" pitchFamily="-72" charset="0"/>
            </a:endParaRPr>
          </a:p>
        </p:txBody>
      </p:sp>
      <p:sp>
        <p:nvSpPr>
          <p:cNvPr id="51210" name="Line 18"/>
          <p:cNvSpPr>
            <a:spLocks noChangeShapeType="1"/>
          </p:cNvSpPr>
          <p:nvPr/>
        </p:nvSpPr>
        <p:spPr bwMode="auto">
          <a:xfrm>
            <a:off x="3236913" y="3617913"/>
            <a:ext cx="0" cy="431800"/>
          </a:xfrm>
          <a:prstGeom prst="line">
            <a:avLst/>
          </a:prstGeom>
          <a:noFill/>
          <a:ln w="76200">
            <a:solidFill>
              <a:schemeClr val="tx1"/>
            </a:solidFill>
            <a:round/>
            <a:headEnd/>
            <a:tailEnd type="triangle" w="med" len="med"/>
          </a:ln>
        </p:spPr>
        <p:txBody>
          <a:bodyPr>
            <a:prstTxWarp prst="textNoShape">
              <a:avLst/>
            </a:prstTxWarp>
          </a:bodyPr>
          <a:lstStyle/>
          <a:p>
            <a:endParaRPr lang="en-US"/>
          </a:p>
        </p:txBody>
      </p:sp>
      <p:sp>
        <p:nvSpPr>
          <p:cNvPr id="20492" name="Title 1"/>
          <p:cNvSpPr txBox="1">
            <a:spLocks/>
          </p:cNvSpPr>
          <p:nvPr/>
        </p:nvSpPr>
        <p:spPr bwMode="auto">
          <a:xfrm>
            <a:off x="585788" y="1419225"/>
            <a:ext cx="8461375" cy="874713"/>
          </a:xfrm>
          <a:prstGeom prst="rect">
            <a:avLst/>
          </a:prstGeom>
          <a:noFill/>
          <a:ln>
            <a:noFill/>
          </a:ln>
          <a:extLst/>
        </p:spPr>
        <p:txBody>
          <a:bodyPr lIns="0" tIns="0" rIns="0" bIns="0" anchor="ctr"/>
          <a:lstStyle>
            <a:lvl1pPr marL="358775" indent="-358775" eaLnBrk="0" hangingPunct="0">
              <a:defRPr sz="7600" b="1">
                <a:solidFill>
                  <a:srgbClr val="FFD624"/>
                </a:solidFill>
                <a:latin typeface="Verdana" pitchFamily="34" charset="0"/>
                <a:cs typeface="Arial" charset="0"/>
              </a:defRPr>
            </a:lvl1pPr>
            <a:lvl2pPr marL="742950" indent="-285750" eaLnBrk="0" hangingPunct="0">
              <a:defRPr sz="7600" b="1">
                <a:solidFill>
                  <a:srgbClr val="FFD624"/>
                </a:solidFill>
                <a:latin typeface="Verdana" pitchFamily="34" charset="0"/>
                <a:cs typeface="Arial" charset="0"/>
              </a:defRPr>
            </a:lvl2pPr>
            <a:lvl3pPr marL="1143000" indent="-228600" eaLnBrk="0" hangingPunct="0">
              <a:defRPr sz="7600" b="1">
                <a:solidFill>
                  <a:srgbClr val="FFD624"/>
                </a:solidFill>
                <a:latin typeface="Verdana" pitchFamily="34" charset="0"/>
                <a:cs typeface="Arial" charset="0"/>
              </a:defRPr>
            </a:lvl3pPr>
            <a:lvl4pPr marL="1600200" indent="-228600" eaLnBrk="0" hangingPunct="0">
              <a:defRPr sz="7600" b="1">
                <a:solidFill>
                  <a:srgbClr val="FFD624"/>
                </a:solidFill>
                <a:latin typeface="Verdana" pitchFamily="34" charset="0"/>
                <a:cs typeface="Arial" charset="0"/>
              </a:defRPr>
            </a:lvl4pPr>
            <a:lvl5pPr marL="2057400" indent="-228600" eaLnBrk="0" hangingPunct="0">
              <a:defRPr sz="7600" b="1">
                <a:solidFill>
                  <a:srgbClr val="FFD624"/>
                </a:solidFill>
                <a:latin typeface="Verdana" pitchFamily="34" charset="0"/>
                <a:cs typeface="Arial" charset="0"/>
              </a:defRPr>
            </a:lvl5pPr>
            <a:lvl6pPr marL="2514600" indent="-228600" eaLnBrk="0" fontAlgn="base" hangingPunct="0">
              <a:spcBef>
                <a:spcPct val="0"/>
              </a:spcBef>
              <a:spcAft>
                <a:spcPct val="0"/>
              </a:spcAft>
              <a:defRPr sz="7600" b="1">
                <a:solidFill>
                  <a:srgbClr val="FFD624"/>
                </a:solidFill>
                <a:latin typeface="Verdana" pitchFamily="34" charset="0"/>
                <a:cs typeface="Arial" charset="0"/>
              </a:defRPr>
            </a:lvl6pPr>
            <a:lvl7pPr marL="2971800" indent="-228600" eaLnBrk="0" fontAlgn="base" hangingPunct="0">
              <a:spcBef>
                <a:spcPct val="0"/>
              </a:spcBef>
              <a:spcAft>
                <a:spcPct val="0"/>
              </a:spcAft>
              <a:defRPr sz="7600" b="1">
                <a:solidFill>
                  <a:srgbClr val="FFD624"/>
                </a:solidFill>
                <a:latin typeface="Verdana" pitchFamily="34" charset="0"/>
                <a:cs typeface="Arial" charset="0"/>
              </a:defRPr>
            </a:lvl7pPr>
            <a:lvl8pPr marL="3429000" indent="-228600" eaLnBrk="0" fontAlgn="base" hangingPunct="0">
              <a:spcBef>
                <a:spcPct val="0"/>
              </a:spcBef>
              <a:spcAft>
                <a:spcPct val="0"/>
              </a:spcAft>
              <a:defRPr sz="7600" b="1">
                <a:solidFill>
                  <a:srgbClr val="FFD624"/>
                </a:solidFill>
                <a:latin typeface="Verdana" pitchFamily="34" charset="0"/>
                <a:cs typeface="Arial" charset="0"/>
              </a:defRPr>
            </a:lvl8pPr>
            <a:lvl9pPr marL="3886200" indent="-228600" eaLnBrk="0" fontAlgn="base" hangingPunct="0">
              <a:spcBef>
                <a:spcPct val="0"/>
              </a:spcBef>
              <a:spcAft>
                <a:spcPct val="0"/>
              </a:spcAft>
              <a:defRPr sz="7600" b="1">
                <a:solidFill>
                  <a:srgbClr val="FFD624"/>
                </a:solidFill>
                <a:latin typeface="Verdana" pitchFamily="34" charset="0"/>
                <a:cs typeface="Arial" charset="0"/>
              </a:defRPr>
            </a:lvl9pPr>
          </a:lstStyle>
          <a:p>
            <a:pPr eaLnBrk="1" hangingPunct="1">
              <a:defRPr/>
            </a:pPr>
            <a:r>
              <a:rPr lang="fi-FI" altLang="en-US" sz="2800" dirty="0" err="1">
                <a:solidFill>
                  <a:srgbClr val="0F5494"/>
                </a:solidFill>
                <a:latin typeface="Cambria" panose="02040503050406030204" pitchFamily="18" charset="0"/>
                <a:ea typeface="+mj-ea"/>
                <a:cs typeface="+mj-cs"/>
              </a:rPr>
              <a:t>Overview</a:t>
            </a:r>
            <a:r>
              <a:rPr lang="fi-FI" altLang="en-US" sz="2800" dirty="0">
                <a:solidFill>
                  <a:srgbClr val="0F5494"/>
                </a:solidFill>
                <a:latin typeface="Cambria" panose="02040503050406030204" pitchFamily="18" charset="0"/>
                <a:ea typeface="+mj-ea"/>
                <a:cs typeface="+mj-cs"/>
              </a:rPr>
              <a:t> of the Single </a:t>
            </a:r>
            <a:r>
              <a:rPr lang="fi-FI" altLang="en-US" sz="2800" dirty="0" err="1" smtClean="0">
                <a:solidFill>
                  <a:srgbClr val="0F5494"/>
                </a:solidFill>
                <a:latin typeface="Cambria" panose="02040503050406030204" pitchFamily="18" charset="0"/>
                <a:ea typeface="+mj-ea"/>
                <a:cs typeface="+mj-cs"/>
              </a:rPr>
              <a:t>Supervisory</a:t>
            </a:r>
            <a:r>
              <a:rPr lang="fi-FI" altLang="en-US" sz="2800" dirty="0">
                <a:solidFill>
                  <a:srgbClr val="0F5494"/>
                </a:solidFill>
                <a:latin typeface="Cambria" panose="02040503050406030204" pitchFamily="18" charset="0"/>
                <a:ea typeface="+mj-ea"/>
                <a:cs typeface="+mj-cs"/>
              </a:rPr>
              <a:t> </a:t>
            </a:r>
            <a:r>
              <a:rPr lang="fi-FI" altLang="en-US" sz="2800" dirty="0" err="1" smtClean="0">
                <a:solidFill>
                  <a:srgbClr val="0F5494"/>
                </a:solidFill>
                <a:latin typeface="Cambria" panose="02040503050406030204" pitchFamily="18" charset="0"/>
                <a:ea typeface="+mj-ea"/>
                <a:cs typeface="+mj-cs"/>
              </a:rPr>
              <a:t>Mechanism</a:t>
            </a:r>
            <a:r>
              <a:rPr lang="fi-FI" altLang="en-US" sz="2800" dirty="0" smtClean="0">
                <a:solidFill>
                  <a:srgbClr val="0F5494"/>
                </a:solidFill>
                <a:latin typeface="Cambria" panose="02040503050406030204" pitchFamily="18" charset="0"/>
                <a:ea typeface="+mj-ea"/>
                <a:cs typeface="+mj-cs"/>
              </a:rPr>
              <a:t> </a:t>
            </a:r>
            <a:endParaRPr lang="en-GB" altLang="en-US" sz="2800" dirty="0">
              <a:solidFill>
                <a:srgbClr val="0F5494"/>
              </a:solidFill>
              <a:latin typeface="Cambria" panose="02040503050406030204" pitchFamily="18" charset="0"/>
              <a:ea typeface="+mj-ea"/>
              <a:cs typeface="+mj-cs"/>
            </a:endParaRPr>
          </a:p>
        </p:txBody>
      </p:sp>
      <p:sp>
        <p:nvSpPr>
          <p:cNvPr id="51212" name="Rounded Rectangle 1"/>
          <p:cNvSpPr>
            <a:spLocks noChangeArrowheads="1"/>
          </p:cNvSpPr>
          <p:nvPr/>
        </p:nvSpPr>
        <p:spPr bwMode="auto">
          <a:xfrm>
            <a:off x="5932488" y="6567488"/>
            <a:ext cx="914400" cy="914400"/>
          </a:xfrm>
          <a:prstGeom prst="roundRect">
            <a:avLst>
              <a:gd name="adj" fmla="val 16667"/>
            </a:avLst>
          </a:prstGeom>
          <a:noFill/>
          <a:ln w="9525">
            <a:noFill/>
            <a:round/>
            <a:headEnd/>
            <a:tailEnd/>
          </a:ln>
        </p:spPr>
        <p:txBody>
          <a:bodyPr anchor="ctr">
            <a:prstTxWarp prst="textNoShape">
              <a:avLst/>
            </a:prstTxWarp>
          </a:bodyPr>
          <a:lstStyle/>
          <a:p>
            <a:pPr marL="3175"/>
            <a:endParaRPr lang="en-US"/>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6</a:t>
            </a:fld>
            <a:endParaRPr lang="en-GB" altLang="en-US">
              <a:solidFill>
                <a:srgbClr val="0F5494"/>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300038" y="1092200"/>
            <a:ext cx="8229600" cy="936625"/>
          </a:xfrm>
        </p:spPr>
        <p:txBody>
          <a:bodyPr/>
          <a:lstStyle/>
          <a:p>
            <a:pPr eaLnBrk="1" hangingPunct="1"/>
            <a:r>
              <a:rPr lang="fr-BE" sz="2800" smtClean="0">
                <a:latin typeface="Cambria" pitchFamily="-72" charset="0"/>
              </a:rPr>
              <a:t>Key tasks conferred on the ECB</a:t>
            </a:r>
            <a:endParaRPr lang="en-GB" sz="2800" smtClean="0">
              <a:latin typeface="Cambria" pitchFamily="-72" charset="0"/>
            </a:endParaRPr>
          </a:p>
        </p:txBody>
      </p:sp>
      <p:sp>
        <p:nvSpPr>
          <p:cNvPr id="53250" name="Content Placeholder 6"/>
          <p:cNvSpPr>
            <a:spLocks noGrp="1"/>
          </p:cNvSpPr>
          <p:nvPr>
            <p:ph idx="1"/>
          </p:nvPr>
        </p:nvSpPr>
        <p:spPr>
          <a:xfrm>
            <a:off x="492125" y="1930401"/>
            <a:ext cx="8229600" cy="3492499"/>
          </a:xfrm>
        </p:spPr>
        <p:txBody>
          <a:bodyPr/>
          <a:lstStyle/>
          <a:p>
            <a:pPr marL="457200" lvl="1" indent="-457200" algn="just" eaLnBrk="1" hangingPunct="1">
              <a:spcBef>
                <a:spcPts val="1200"/>
              </a:spcBef>
              <a:spcAft>
                <a:spcPts val="600"/>
              </a:spcAft>
              <a:buClrTx/>
              <a:buNone/>
            </a:pPr>
            <a:r>
              <a:rPr lang="en-US" sz="1800" smtClean="0">
                <a:latin typeface="Cambria" pitchFamily="-72" charset="0"/>
              </a:rPr>
              <a:t>Significant </a:t>
            </a:r>
            <a:r>
              <a:rPr lang="en-US" sz="1800" dirty="0" smtClean="0">
                <a:latin typeface="Cambria" pitchFamily="-72" charset="0"/>
              </a:rPr>
              <a:t>banks </a:t>
            </a:r>
            <a:r>
              <a:rPr lang="en-US" sz="1800" b="0" smtClean="0">
                <a:latin typeface="Cambria" pitchFamily="-72" charset="0"/>
              </a:rPr>
              <a:t>- </a:t>
            </a:r>
            <a:r>
              <a:rPr lang="en-GB" sz="1800" b="0" smtClean="0">
                <a:latin typeface="Cambria" pitchFamily="-72" charset="0"/>
              </a:rPr>
              <a:t>&gt;30bn assets; &gt;</a:t>
            </a:r>
            <a:r>
              <a:rPr lang="en-GB" sz="1800" b="0" dirty="0">
                <a:latin typeface="Cambria" pitchFamily="-72" charset="0"/>
              </a:rPr>
              <a:t>20% national GDP</a:t>
            </a:r>
            <a:r>
              <a:rPr lang="en-GB" sz="1800" b="0">
                <a:latin typeface="Cambria" pitchFamily="-72" charset="0"/>
              </a:rPr>
              <a:t>; </a:t>
            </a:r>
            <a:r>
              <a:rPr lang="en-GB" sz="1800" b="0" smtClean="0">
                <a:latin typeface="Cambria" pitchFamily="-72" charset="0"/>
              </a:rPr>
              <a:t>3 </a:t>
            </a:r>
            <a:r>
              <a:rPr lang="en-GB" sz="1800" b="0" dirty="0">
                <a:latin typeface="Cambria" pitchFamily="-72" charset="0"/>
              </a:rPr>
              <a:t>most </a:t>
            </a:r>
            <a:r>
              <a:rPr lang="en-GB" sz="1800" b="0">
                <a:latin typeface="Cambria" pitchFamily="-72" charset="0"/>
              </a:rPr>
              <a:t>important </a:t>
            </a:r>
            <a:r>
              <a:rPr lang="en-GB" sz="1800" b="0" smtClean="0">
                <a:latin typeface="Cambria" pitchFamily="-72" charset="0"/>
              </a:rPr>
              <a:t>banks</a:t>
            </a:r>
            <a:r>
              <a:rPr lang="it-IT" sz="1800" b="0" smtClean="0">
                <a:latin typeface="Cambria" pitchFamily="-72" charset="0"/>
              </a:rPr>
              <a:t>, </a:t>
            </a:r>
            <a:r>
              <a:rPr lang="it-IT" sz="1800" b="0" dirty="0" err="1">
                <a:latin typeface="Cambria" pitchFamily="-72" charset="0"/>
              </a:rPr>
              <a:t>significance</a:t>
            </a:r>
            <a:r>
              <a:rPr lang="it-IT" sz="1800" b="0" dirty="0">
                <a:latin typeface="Cambria" pitchFamily="-72" charset="0"/>
              </a:rPr>
              <a:t> of </a:t>
            </a:r>
            <a:r>
              <a:rPr lang="it-IT" sz="1800" b="0">
                <a:latin typeface="Cambria" pitchFamily="-72" charset="0"/>
              </a:rPr>
              <a:t>cross-</a:t>
            </a:r>
            <a:r>
              <a:rPr lang="it-IT" sz="1800" b="0" err="1">
                <a:latin typeface="Cambria" pitchFamily="-72" charset="0"/>
              </a:rPr>
              <a:t>border</a:t>
            </a:r>
            <a:r>
              <a:rPr lang="it-IT" sz="1800" b="0">
                <a:latin typeface="Cambria" pitchFamily="-72" charset="0"/>
              </a:rPr>
              <a:t> </a:t>
            </a:r>
            <a:r>
              <a:rPr lang="it-IT" sz="1800" b="0" smtClean="0">
                <a:latin typeface="Cambria" pitchFamily="-72" charset="0"/>
              </a:rPr>
              <a:t>activites</a:t>
            </a:r>
            <a:endParaRPr lang="en-GB" sz="1800" b="0" dirty="0">
              <a:latin typeface="Cambria" pitchFamily="-72" charset="0"/>
            </a:endParaRPr>
          </a:p>
          <a:p>
            <a:pPr marL="457200" lvl="1" indent="-457200" eaLnBrk="1" hangingPunct="1">
              <a:spcBef>
                <a:spcPts val="1200"/>
              </a:spcBef>
              <a:spcAft>
                <a:spcPts val="600"/>
              </a:spcAft>
              <a:buClrTx/>
              <a:buNone/>
            </a:pPr>
            <a:r>
              <a:rPr lang="en-GB" sz="1800" smtClean="0">
                <a:latin typeface="Cambria" pitchFamily="-72" charset="0"/>
              </a:rPr>
              <a:t>Licence authorization </a:t>
            </a:r>
            <a:r>
              <a:rPr lang="en-GB" sz="1800" b="0" smtClean="0">
                <a:latin typeface="Cambria" pitchFamily="-72" charset="0"/>
              </a:rPr>
              <a:t>and withdrawal</a:t>
            </a:r>
            <a:endParaRPr lang="en-GB" sz="1800" b="0" dirty="0" smtClean="0">
              <a:latin typeface="Cambria" pitchFamily="-72" charset="0"/>
            </a:endParaRPr>
          </a:p>
          <a:p>
            <a:pPr marL="457200" lvl="1" indent="-457200" eaLnBrk="1" hangingPunct="1">
              <a:spcBef>
                <a:spcPts val="1200"/>
              </a:spcBef>
              <a:spcAft>
                <a:spcPts val="600"/>
              </a:spcAft>
              <a:buClrTx/>
              <a:buNone/>
            </a:pPr>
            <a:r>
              <a:rPr lang="en-GB" sz="1800" smtClean="0">
                <a:latin typeface="Cambria" pitchFamily="-72" charset="0"/>
              </a:rPr>
              <a:t>Requirements</a:t>
            </a:r>
            <a:r>
              <a:rPr lang="en-GB" sz="1800" b="0" smtClean="0">
                <a:latin typeface="Cambria" pitchFamily="-72" charset="0"/>
              </a:rPr>
              <a:t> </a:t>
            </a:r>
            <a:r>
              <a:rPr lang="en-GB" sz="1800" b="0" dirty="0" smtClean="0">
                <a:latin typeface="Cambria" pitchFamily="-72" charset="0"/>
              </a:rPr>
              <a:t>on capital, leverage, liquidity, </a:t>
            </a:r>
            <a:r>
              <a:rPr lang="en-GB" sz="1800" b="0" smtClean="0">
                <a:latin typeface="Cambria" pitchFamily="-72" charset="0"/>
              </a:rPr>
              <a:t>and governance</a:t>
            </a:r>
            <a:endParaRPr lang="en-GB" sz="1800" b="0" dirty="0" smtClean="0">
              <a:latin typeface="Cambria" pitchFamily="-72" charset="0"/>
            </a:endParaRPr>
          </a:p>
          <a:p>
            <a:pPr marL="457200" lvl="1" indent="-457200" eaLnBrk="1" hangingPunct="1">
              <a:spcBef>
                <a:spcPts val="1200"/>
              </a:spcBef>
              <a:spcAft>
                <a:spcPts val="600"/>
              </a:spcAft>
              <a:buClrTx/>
              <a:buNone/>
            </a:pPr>
            <a:r>
              <a:rPr lang="en-GB" sz="1800" smtClean="0">
                <a:latin typeface="Cambria" pitchFamily="-72" charset="0"/>
              </a:rPr>
              <a:t>Consolidated </a:t>
            </a:r>
            <a:r>
              <a:rPr lang="en-GB" sz="1800" dirty="0" smtClean="0">
                <a:latin typeface="Cambria" pitchFamily="-72" charset="0"/>
              </a:rPr>
              <a:t>supervision </a:t>
            </a:r>
            <a:r>
              <a:rPr lang="en-GB" sz="1800" b="0" dirty="0" smtClean="0">
                <a:latin typeface="Cambria" pitchFamily="-72" charset="0"/>
              </a:rPr>
              <a:t>and supervision </a:t>
            </a:r>
            <a:r>
              <a:rPr lang="en-GB" sz="1800" b="0" smtClean="0">
                <a:latin typeface="Cambria" pitchFamily="-72" charset="0"/>
              </a:rPr>
              <a:t>of conglomerates</a:t>
            </a:r>
            <a:endParaRPr lang="en-GB" sz="1800" b="0" dirty="0" smtClean="0">
              <a:latin typeface="Cambria" pitchFamily="-72" charset="0"/>
            </a:endParaRPr>
          </a:p>
          <a:p>
            <a:pPr marL="457200" lvl="1" indent="-457200" eaLnBrk="1" hangingPunct="1">
              <a:spcBef>
                <a:spcPts val="1200"/>
              </a:spcBef>
              <a:buClrTx/>
              <a:buNone/>
            </a:pPr>
            <a:r>
              <a:rPr lang="en-GB" sz="1800" smtClean="0">
                <a:latin typeface="Cambria" pitchFamily="-72" charset="0"/>
              </a:rPr>
              <a:t>Intervention </a:t>
            </a:r>
            <a:r>
              <a:rPr lang="en-GB" sz="1800" dirty="0" smtClean="0">
                <a:latin typeface="Cambria" pitchFamily="-72" charset="0"/>
              </a:rPr>
              <a:t>measures </a:t>
            </a:r>
            <a:r>
              <a:rPr lang="en-GB" sz="1800" b="0" dirty="0" smtClean="0">
                <a:latin typeface="Cambria" pitchFamily="-72" charset="0"/>
              </a:rPr>
              <a:t>where a bank breaches requirements (coordinating with resolution </a:t>
            </a:r>
            <a:r>
              <a:rPr lang="en-GB" sz="1800" b="0" smtClean="0">
                <a:latin typeface="Cambria" pitchFamily="-72" charset="0"/>
              </a:rPr>
              <a:t>authorities)</a:t>
            </a:r>
            <a:endParaRPr lang="en-GB" sz="1800" b="0" dirty="0" smtClean="0">
              <a:latin typeface="Cambria" pitchFamily="-72" charset="0"/>
            </a:endParaRPr>
          </a:p>
          <a:p>
            <a:pPr marL="457200" lvl="1" indent="-457200" eaLnBrk="1" hangingPunct="1">
              <a:spcBef>
                <a:spcPts val="1200"/>
              </a:spcBef>
              <a:buClrTx/>
              <a:buNone/>
            </a:pPr>
            <a:r>
              <a:rPr lang="en-GB" sz="1800" err="1" smtClean="0">
                <a:latin typeface="Cambria" pitchFamily="-72" charset="0"/>
              </a:rPr>
              <a:t>Macroprudential</a:t>
            </a:r>
            <a:r>
              <a:rPr lang="en-GB" sz="1800" b="0" smtClean="0">
                <a:latin typeface="Cambria" pitchFamily="-72" charset="0"/>
              </a:rPr>
              <a:t> tasks</a:t>
            </a:r>
            <a:endParaRPr lang="en-GB" sz="1800" b="0" dirty="0" smtClean="0">
              <a:latin typeface="Cambria" pitchFamily="-72" charset="0"/>
            </a:endParaRPr>
          </a:p>
          <a:p>
            <a:pPr marL="457200" lvl="1" indent="-457200" eaLnBrk="1" hangingPunct="1">
              <a:spcBef>
                <a:spcPts val="1200"/>
              </a:spcBef>
              <a:buClrTx/>
              <a:buNone/>
            </a:pPr>
            <a:r>
              <a:rPr lang="en-GB" sz="1800" dirty="0" smtClean="0">
                <a:latin typeface="Cambria" pitchFamily="-72" charset="0"/>
              </a:rPr>
              <a:t>Structural </a:t>
            </a:r>
            <a:r>
              <a:rPr lang="en-GB" sz="1800" b="0" dirty="0" smtClean="0">
                <a:latin typeface="Cambria" pitchFamily="-72" charset="0"/>
              </a:rPr>
              <a:t>reforms: Mandate separation of trading activities.</a:t>
            </a:r>
          </a:p>
          <a:p>
            <a:pPr lvl="1" eaLnBrk="1" hangingPunct="1"/>
            <a:endParaRPr lang="en-GB" dirty="0" smtClean="0">
              <a:latin typeface="Verdana" pitchFamily="-72" charset="0"/>
            </a:endParaRP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7</a:t>
            </a:fld>
            <a:endParaRPr lang="en-GB" altLang="en-US">
              <a:solidFill>
                <a:srgbClr val="0F5494"/>
              </a:solidFill>
            </a:endParaRPr>
          </a:p>
        </p:txBody>
      </p:sp>
      <p:sp>
        <p:nvSpPr>
          <p:cNvPr id="5" name="Content Placeholder 6"/>
          <p:cNvSpPr txBox="1">
            <a:spLocks/>
          </p:cNvSpPr>
          <p:nvPr/>
        </p:nvSpPr>
        <p:spPr bwMode="auto">
          <a:xfrm>
            <a:off x="657225" y="5816604"/>
            <a:ext cx="8229600" cy="838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lvl="1">
              <a:spcBef>
                <a:spcPts val="2400"/>
              </a:spcBef>
              <a:buClrTx/>
              <a:buFont typeface="Wingdings" panose="05000000000000000000" pitchFamily="2" charset="2"/>
              <a:buChar char="Ø"/>
            </a:pPr>
            <a:r>
              <a:rPr lang="en-GB" sz="1800" b="0" kern="0" smtClean="0">
                <a:latin typeface="Cambria" pitchFamily="-72" charset="0"/>
              </a:rPr>
              <a:t>All tasks not explicitly conferred on the ECB are exercised by national supervisors</a:t>
            </a:r>
            <a:endParaRPr lang="en-GB" sz="1600" b="0" kern="0" smtClean="0">
              <a:latin typeface="Cambria" pitchFamily="-72" charset="0"/>
            </a:endParaRPr>
          </a:p>
          <a:p>
            <a:pPr lvl="1"/>
            <a:endParaRPr lang="en-GB" kern="0" dirty="0" smtClean="0">
              <a:latin typeface="Verdana" pitchFamily="-72"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71488" y="3041650"/>
            <a:ext cx="8229600" cy="936625"/>
          </a:xfrm>
        </p:spPr>
        <p:txBody>
          <a:bodyPr/>
          <a:lstStyle/>
          <a:p>
            <a:pPr marL="0" algn="ctr" eaLnBrk="1" hangingPunct="1"/>
            <a:r>
              <a:rPr lang="en-GB" altLang="en-US" sz="3200" smtClean="0">
                <a:latin typeface="Cambria" panose="02040503050406030204" pitchFamily="18" charset="0"/>
                <a:ea typeface="ＭＳ Ｐゴシック" pitchFamily="34" charset="-128"/>
              </a:rPr>
              <a:t>SRM</a:t>
            </a:r>
            <a:endParaRPr lang="en-GB" altLang="en-US" sz="2800" dirty="0" smtClean="0">
              <a:latin typeface="Cambria" panose="02040503050406030204" pitchFamily="18" charset="0"/>
              <a:ea typeface="ＭＳ Ｐゴシック" pitchFamily="34" charset="-128"/>
            </a:endParaRPr>
          </a:p>
        </p:txBody>
      </p:sp>
      <p:sp>
        <p:nvSpPr>
          <p:cNvPr id="19461" name="Rectangle 6"/>
          <p:cNvSpPr>
            <a:spLocks noChangeArrowheads="1"/>
          </p:cNvSpPr>
          <p:nvPr/>
        </p:nvSpPr>
        <p:spPr bwMode="auto">
          <a:xfrm>
            <a:off x="723900" y="2411413"/>
            <a:ext cx="1852613"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7600">
              <a:solidFill>
                <a:srgbClr val="FFD624"/>
              </a:solidFill>
              <a:latin typeface="Verdana" pitchFamily="34" charset="0"/>
            </a:endParaRPr>
          </a:p>
        </p:txBody>
      </p:sp>
      <p:sp>
        <p:nvSpPr>
          <p:cNvPr id="2" name="Slide Number Placeholder 1"/>
          <p:cNvSpPr>
            <a:spLocks noGrp="1"/>
          </p:cNvSpPr>
          <p:nvPr>
            <p:ph type="sldNum" sz="quarter" idx="12"/>
          </p:nvPr>
        </p:nvSpPr>
        <p:spPr/>
        <p:txBody>
          <a:bodyPr/>
          <a:lstStyle/>
          <a:p>
            <a:fld id="{27912945-CFB7-464F-B225-E2185AEE3B51}" type="slidenum">
              <a:rPr lang="en-GB" altLang="en-US" smtClean="0">
                <a:solidFill>
                  <a:srgbClr val="0F5494"/>
                </a:solidFill>
              </a:rPr>
              <a:pPr/>
              <a:t>8</a:t>
            </a:fld>
            <a:endParaRPr lang="en-GB" altLang="en-US">
              <a:solidFill>
                <a:srgbClr val="0F5494"/>
              </a:solidFill>
            </a:endParaRPr>
          </a:p>
        </p:txBody>
      </p:sp>
    </p:spTree>
    <p:extLst>
      <p:ext uri="{BB962C8B-B14F-4D97-AF65-F5344CB8AC3E}">
        <p14:creationId xmlns:p14="http://schemas.microsoft.com/office/powerpoint/2010/main" val="6238693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r>
              <a:rPr lang="fi-FI" sz="2800" smtClean="0">
                <a:latin typeface="Cambria" pitchFamily="-72" charset="0"/>
              </a:rPr>
              <a:t>Scope of Single Resolution Mechanism</a:t>
            </a:r>
            <a:endParaRPr lang="en-GB" sz="2800" smtClean="0">
              <a:latin typeface="Cambria" pitchFamily="-72" charset="0"/>
            </a:endParaRPr>
          </a:p>
        </p:txBody>
      </p:sp>
      <p:sp>
        <p:nvSpPr>
          <p:cNvPr id="57346" name="Content Placeholder 2"/>
          <p:cNvSpPr>
            <a:spLocks noGrp="1"/>
          </p:cNvSpPr>
          <p:nvPr>
            <p:ph idx="1"/>
          </p:nvPr>
        </p:nvSpPr>
        <p:spPr/>
        <p:txBody>
          <a:bodyPr/>
          <a:lstStyle/>
          <a:p>
            <a:pPr marL="457200" indent="-914400">
              <a:spcBef>
                <a:spcPts val="1200"/>
              </a:spcBef>
              <a:buClrTx/>
              <a:buNone/>
            </a:pPr>
            <a:r>
              <a:rPr lang="en-GB" sz="2000" b="1" i="0" smtClean="0">
                <a:latin typeface="Cambria" pitchFamily="-72" charset="0"/>
              </a:rPr>
              <a:t>Mirrors the SSM: </a:t>
            </a:r>
            <a:r>
              <a:rPr lang="en-GB" sz="2000" i="0" u="sng" smtClean="0">
                <a:latin typeface="Cambria" pitchFamily="-72" charset="0"/>
              </a:rPr>
              <a:t>all banks </a:t>
            </a:r>
            <a:r>
              <a:rPr lang="en-GB" sz="2000" i="0" smtClean="0">
                <a:latin typeface="Cambria" pitchFamily="-72" charset="0"/>
              </a:rPr>
              <a:t>established in the Euro Area and other participating Member States</a:t>
            </a:r>
          </a:p>
          <a:p>
            <a:pPr marL="0" indent="0">
              <a:spcBef>
                <a:spcPts val="1800"/>
              </a:spcBef>
              <a:buClrTx/>
              <a:buNone/>
            </a:pPr>
            <a:r>
              <a:rPr lang="en-GB" sz="2000" b="1" i="0" smtClean="0">
                <a:latin typeface="Cambria" pitchFamily="-72" charset="0"/>
              </a:rPr>
              <a:t>Distribution of tasks between SRB and NRAs</a:t>
            </a:r>
            <a:r>
              <a:rPr lang="en-GB" sz="2000" i="0" smtClean="0">
                <a:latin typeface="Cambria" pitchFamily="-72" charset="0"/>
              </a:rPr>
              <a:t>:</a:t>
            </a:r>
          </a:p>
          <a:p>
            <a:pPr lvl="1">
              <a:lnSpc>
                <a:spcPct val="110000"/>
              </a:lnSpc>
              <a:spcBef>
                <a:spcPts val="1200"/>
              </a:spcBef>
              <a:buClrTx/>
              <a:buFont typeface="Wingdings" pitchFamily="-72" charset="2"/>
              <a:buChar char="§"/>
            </a:pPr>
            <a:r>
              <a:rPr lang="en-US" sz="1800" b="0" smtClean="0">
                <a:latin typeface="Cambria" pitchFamily="-72" charset="0"/>
              </a:rPr>
              <a:t>Board directly responsible for </a:t>
            </a:r>
            <a:r>
              <a:rPr lang="en-US" sz="1800" b="0" u="sng" smtClean="0">
                <a:latin typeface="Cambria" pitchFamily="-72" charset="0"/>
              </a:rPr>
              <a:t>cross-border</a:t>
            </a:r>
            <a:r>
              <a:rPr lang="en-US" sz="1800" b="0" smtClean="0">
                <a:latin typeface="Cambria" pitchFamily="-72" charset="0"/>
              </a:rPr>
              <a:t> and </a:t>
            </a:r>
            <a:r>
              <a:rPr lang="en-US" sz="1800" b="0" u="sng" smtClean="0">
                <a:latin typeface="Cambria" pitchFamily="-72" charset="0"/>
              </a:rPr>
              <a:t>significant banks</a:t>
            </a:r>
            <a:r>
              <a:rPr lang="en-US" sz="1800" b="0" smtClean="0">
                <a:latin typeface="Cambria" pitchFamily="-72" charset="0"/>
              </a:rPr>
              <a:t> (›30bn; about 200 banks)</a:t>
            </a:r>
          </a:p>
          <a:p>
            <a:pPr lvl="1">
              <a:lnSpc>
                <a:spcPct val="110000"/>
              </a:lnSpc>
              <a:spcBef>
                <a:spcPts val="1200"/>
              </a:spcBef>
              <a:buClrTx/>
              <a:buFont typeface="Wingdings" pitchFamily="-72" charset="2"/>
              <a:buChar char="§"/>
            </a:pPr>
            <a:r>
              <a:rPr lang="en-US" sz="1800" b="0" smtClean="0">
                <a:latin typeface="Cambria" pitchFamily="-72" charset="0"/>
              </a:rPr>
              <a:t>NRAs responsible for </a:t>
            </a:r>
            <a:r>
              <a:rPr lang="en-US" sz="1800" b="0" u="sng" smtClean="0">
                <a:latin typeface="Cambria" pitchFamily="-72" charset="0"/>
              </a:rPr>
              <a:t>all other banks</a:t>
            </a:r>
            <a:r>
              <a:rPr lang="en-US" sz="1800" b="0" smtClean="0">
                <a:latin typeface="Cambria" pitchFamily="-72" charset="0"/>
              </a:rPr>
              <a:t> (also to adopt resolution decisions if no use of the Fund is required)</a:t>
            </a:r>
            <a:endParaRPr lang="en-GB" sz="1800" smtClean="0">
              <a:latin typeface="Cambria" pitchFamily="-72" charset="0"/>
            </a:endParaRPr>
          </a:p>
          <a:p>
            <a:pPr marL="0" indent="0">
              <a:spcBef>
                <a:spcPts val="1800"/>
              </a:spcBef>
              <a:buClrTx/>
              <a:buNone/>
            </a:pPr>
            <a:r>
              <a:rPr lang="fr-BE" sz="2000" i="0" smtClean="0">
                <a:latin typeface="Cambria" pitchFamily="-72" charset="0"/>
              </a:rPr>
              <a:t>SRB ultimately </a:t>
            </a:r>
            <a:r>
              <a:rPr lang="fr-BE" sz="2000" i="0">
                <a:latin typeface="Cambria" pitchFamily="-72" charset="0"/>
              </a:rPr>
              <a:t>responsible for </a:t>
            </a:r>
            <a:r>
              <a:rPr lang="fr-BE" sz="2000" b="1" i="0">
                <a:latin typeface="Cambria" pitchFamily="-72" charset="0"/>
              </a:rPr>
              <a:t>all </a:t>
            </a:r>
            <a:r>
              <a:rPr lang="fr-BE" sz="2000" b="1" i="0" smtClean="0">
                <a:latin typeface="Cambria" pitchFamily="-72" charset="0"/>
              </a:rPr>
              <a:t>banks</a:t>
            </a:r>
            <a:endParaRPr lang="en-GB" sz="2000" i="0">
              <a:latin typeface="Cambria" pitchFamily="-72" charset="0"/>
            </a:endParaRPr>
          </a:p>
        </p:txBody>
      </p:sp>
      <p:sp>
        <p:nvSpPr>
          <p:cNvPr id="57347" name="Slide Number Placeholder 4"/>
          <p:cNvSpPr>
            <a:spLocks noGrp="1"/>
          </p:cNvSpPr>
          <p:nvPr>
            <p:ph type="sldNum" sz="quarter" idx="12"/>
          </p:nvPr>
        </p:nvSpPr>
        <p:spPr>
          <a:noFill/>
          <a:ln>
            <a:miter lim="800000"/>
            <a:headEnd/>
            <a:tailEnd/>
          </a:ln>
        </p:spPr>
        <p:txBody>
          <a:bodyPr/>
          <a:lstStyle/>
          <a:p>
            <a:fld id="{16F3A049-96CF-4F68-9878-34BA498989D8}" type="slidenum">
              <a:rPr lang="en-GB" smtClean="0">
                <a:solidFill>
                  <a:srgbClr val="0F5494"/>
                </a:solidFill>
                <a:latin typeface="Verdana" pitchFamily="-72" charset="0"/>
                <a:ea typeface="ＭＳ Ｐゴシック" pitchFamily="-72" charset="-128"/>
                <a:cs typeface="ＭＳ Ｐゴシック" pitchFamily="-72" charset="-128"/>
              </a:rPr>
              <a:pPr/>
              <a:t>9</a:t>
            </a:fld>
            <a:endParaRPr lang="en-GB" sz="1400" smtClean="0">
              <a:solidFill>
                <a:srgbClr val="0F5494"/>
              </a:solidFill>
              <a:latin typeface="Arial" pitchFamily="-72" charset="0"/>
              <a:ea typeface="ＭＳ Ｐゴシック" pitchFamily="-72" charset="-128"/>
              <a:cs typeface="ＭＳ Ｐゴシック" pitchFamily="-72"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5649</TotalTime>
  <Words>973</Words>
  <Application>Microsoft Office PowerPoint</Application>
  <PresentationFormat>On-screen Show (4:3)</PresentationFormat>
  <Paragraphs>190</Paragraphs>
  <Slides>21</Slides>
  <Notes>16</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21</vt:i4>
      </vt:variant>
    </vt:vector>
  </HeadingPairs>
  <TitlesOfParts>
    <vt:vector size="32" baseType="lpstr">
      <vt:lpstr>ＭＳ Ｐゴシック</vt:lpstr>
      <vt:lpstr>Arial</vt:lpstr>
      <vt:lpstr>Calibri</vt:lpstr>
      <vt:lpstr>Cambria</vt:lpstr>
      <vt:lpstr>Courier New</vt:lpstr>
      <vt:lpstr>Times New Roman</vt:lpstr>
      <vt:lpstr>Verdana</vt:lpstr>
      <vt:lpstr>Wingdings</vt:lpstr>
      <vt:lpstr>Wingdings 3</vt:lpstr>
      <vt:lpstr>Blank</vt:lpstr>
      <vt:lpstr>Office Theme</vt:lpstr>
      <vt:lpstr> Banking Union  December 11, 2014 | Brussels  Emiliano Tornese Financial Stability  |  European Commission  The views expressed in this document are those of the author and may not in any circumstances be regarded as stating an official position of the European Commission </vt:lpstr>
      <vt:lpstr>Outline</vt:lpstr>
      <vt:lpstr>The Eurozone and the Banking Union</vt:lpstr>
      <vt:lpstr>Key Elements of the Banking Union</vt:lpstr>
      <vt:lpstr>SSM</vt:lpstr>
      <vt:lpstr>PowerPoint Presentation</vt:lpstr>
      <vt:lpstr>Key tasks conferred on the ECB</vt:lpstr>
      <vt:lpstr>SRM</vt:lpstr>
      <vt:lpstr>Scope of Single Resolution Mechanism</vt:lpstr>
      <vt:lpstr>PowerPoint Presentation</vt:lpstr>
      <vt:lpstr>SRB: Triggering resolution in practice</vt:lpstr>
      <vt:lpstr>SRF: Bridge financing</vt:lpstr>
      <vt:lpstr>EDIS</vt:lpstr>
      <vt:lpstr>Key Principles of the Proposal</vt:lpstr>
      <vt:lpstr>Gradual approach for EDIS</vt:lpstr>
      <vt:lpstr>Re-Insurance</vt:lpstr>
      <vt:lpstr>Co-Insurance</vt:lpstr>
      <vt:lpstr>Development of EDIS and national funds </vt:lpstr>
      <vt:lpstr>Summary: Risk-reduction in the Banking Union</vt:lpstr>
      <vt:lpstr>PowerPoint Presentation</vt:lpstr>
      <vt:lpstr>PowerPoint Presentation</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 Resolution and Resolution An European Framework</dc:title>
  <dc:creator>Moritz.QUECKE@ec.europa.eu</dc:creator>
  <cp:lastModifiedBy>Svjetlana Čolak</cp:lastModifiedBy>
  <cp:revision>559</cp:revision>
  <cp:lastPrinted>2013-11-06T10:14:09Z</cp:lastPrinted>
  <dcterms:created xsi:type="dcterms:W3CDTF">2012-03-26T17:12:40Z</dcterms:created>
  <dcterms:modified xsi:type="dcterms:W3CDTF">2016-05-19T09:00:41Z</dcterms:modified>
</cp:coreProperties>
</file>