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13"/>
  </p:notesMasterIdLst>
  <p:handoutMasterIdLst>
    <p:handoutMasterId r:id="rId14"/>
  </p:handoutMasterIdLst>
  <p:sldIdLst>
    <p:sldId id="256" r:id="rId2"/>
    <p:sldId id="353" r:id="rId3"/>
    <p:sldId id="354" r:id="rId4"/>
    <p:sldId id="362" r:id="rId5"/>
    <p:sldId id="355" r:id="rId6"/>
    <p:sldId id="358" r:id="rId7"/>
    <p:sldId id="364" r:id="rId8"/>
    <p:sldId id="357" r:id="rId9"/>
    <p:sldId id="363" r:id="rId10"/>
    <p:sldId id="359" r:id="rId11"/>
    <p:sldId id="360" r:id="rId12"/>
  </p:sldIdLst>
  <p:sldSz cx="9144000" cy="6858000" type="screen4x3"/>
  <p:notesSz cx="6797675" cy="987425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4D4D4D"/>
    <a:srgbClr val="EAEAEA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08" autoAdjust="0"/>
    <p:restoredTop sz="84767" autoAdjust="0"/>
  </p:normalViewPr>
  <p:slideViewPr>
    <p:cSldViewPr>
      <p:cViewPr varScale="1">
        <p:scale>
          <a:sx n="95" d="100"/>
          <a:sy n="95" d="100"/>
        </p:scale>
        <p:origin x="16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t" anchorCtr="0" compatLnSpc="1">
            <a:prstTxWarp prst="textNoShape">
              <a:avLst/>
            </a:prstTxWarp>
          </a:bodyPr>
          <a:lstStyle>
            <a:lvl1pPr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1" y="0"/>
            <a:ext cx="2946575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t" anchorCtr="0" compatLnSpc="1">
            <a:prstTxWarp prst="textNoShape">
              <a:avLst/>
            </a:prstTxWarp>
          </a:bodyPr>
          <a:lstStyle>
            <a:lvl1pPr algn="r"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06"/>
            <a:ext cx="2946576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b" anchorCtr="0" compatLnSpc="1">
            <a:prstTxWarp prst="textNoShape">
              <a:avLst/>
            </a:prstTxWarp>
          </a:bodyPr>
          <a:lstStyle>
            <a:lvl1pPr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1" y="9378406"/>
            <a:ext cx="2946575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b" anchorCtr="0" compatLnSpc="1">
            <a:prstTxWarp prst="textNoShape">
              <a:avLst/>
            </a:prstTxWarp>
          </a:bodyPr>
          <a:lstStyle>
            <a:lvl1pPr algn="r"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fld id="{44F7A291-FD71-4597-9C21-CEED68F0CF2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2753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t" anchorCtr="0" compatLnSpc="1">
            <a:prstTxWarp prst="textNoShape">
              <a:avLst/>
            </a:prstTxWarp>
          </a:bodyPr>
          <a:lstStyle>
            <a:lvl1pPr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81" y="0"/>
            <a:ext cx="2946575" cy="49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t" anchorCtr="0" compatLnSpc="1">
            <a:prstTxWarp prst="textNoShape">
              <a:avLst/>
            </a:prstTxWarp>
          </a:bodyPr>
          <a:lstStyle>
            <a:lvl1pPr algn="r"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691573"/>
            <a:ext cx="5438464" cy="4442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Click to edit Master text styles</a:t>
            </a:r>
          </a:p>
          <a:p>
            <a:pPr lvl="1"/>
            <a:r>
              <a:rPr lang="hr-HR" noProof="0" smtClean="0"/>
              <a:t>Second level</a:t>
            </a:r>
          </a:p>
          <a:p>
            <a:pPr lvl="2"/>
            <a:r>
              <a:rPr lang="hr-HR" noProof="0" smtClean="0"/>
              <a:t>Third level</a:t>
            </a:r>
          </a:p>
          <a:p>
            <a:pPr lvl="3"/>
            <a:r>
              <a:rPr lang="hr-HR" noProof="0" smtClean="0"/>
              <a:t>Fourth level</a:t>
            </a:r>
          </a:p>
          <a:p>
            <a:pPr lvl="4"/>
            <a:r>
              <a:rPr lang="hr-HR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06"/>
            <a:ext cx="2946576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b" anchorCtr="0" compatLnSpc="1">
            <a:prstTxWarp prst="textNoShape">
              <a:avLst/>
            </a:prstTxWarp>
          </a:bodyPr>
          <a:lstStyle>
            <a:lvl1pPr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81" y="9378406"/>
            <a:ext cx="2946575" cy="49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2" tIns="45731" rIns="91462" bIns="45731" numCol="1" anchor="b" anchorCtr="0" compatLnSpc="1">
            <a:prstTxWarp prst="textNoShape">
              <a:avLst/>
            </a:prstTxWarp>
          </a:bodyPr>
          <a:lstStyle>
            <a:lvl1pPr algn="r" defTabSz="913896">
              <a:defRPr sz="1200">
                <a:latin typeface="Arial" charset="0"/>
              </a:defRPr>
            </a:lvl1pPr>
          </a:lstStyle>
          <a:p>
            <a:pPr>
              <a:defRPr/>
            </a:pPr>
            <a:fld id="{C173C25D-375C-40BA-B270-D2850FC9749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9668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zervirano mjesto slike slajd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smtClean="0"/>
          </a:p>
        </p:txBody>
      </p:sp>
      <p:sp>
        <p:nvSpPr>
          <p:cNvPr id="24580" name="Rezervirano mjesto broja slajd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EE769-157E-46CB-985B-A6C68AEC6355}" type="slidenum">
              <a:rPr lang="hr-HR" smtClean="0"/>
              <a:pPr/>
              <a:t>1</a:t>
            </a:fld>
            <a:endParaRPr lang="hr-HR" smtClean="0"/>
          </a:p>
        </p:txBody>
      </p:sp>
    </p:spTree>
    <p:extLst>
      <p:ext uri="{BB962C8B-B14F-4D97-AF65-F5344CB8AC3E}">
        <p14:creationId xmlns:p14="http://schemas.microsoft.com/office/powerpoint/2010/main" val="625752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3C25D-375C-40BA-B270-D2850FC97491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5215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3C25D-375C-40BA-B270-D2850FC97491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6766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3C25D-375C-40BA-B270-D2850FC97491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9324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3C25D-375C-40BA-B270-D2850FC97491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478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3C25D-375C-40BA-B270-D2850FC97491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1658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3C25D-375C-40BA-B270-D2850FC97491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427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0" y="6629400"/>
            <a:ext cx="9144000" cy="304800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</p:grpSp>
      <p:pic>
        <p:nvPicPr>
          <p:cNvPr id="8" name="Picture 11" descr="HNB logo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2213" y="1219200"/>
            <a:ext cx="42545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0" y="3200400"/>
            <a:ext cx="914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3263" y="3733800"/>
            <a:ext cx="7772400" cy="984250"/>
          </a:xfrm>
        </p:spPr>
        <p:txBody>
          <a:bodyPr/>
          <a:lstStyle>
            <a:lvl1pPr>
              <a:defRPr sz="4300"/>
            </a:lvl1pPr>
          </a:lstStyle>
          <a:p>
            <a:r>
              <a:rPr lang="hr-HR"/>
              <a:t>Click to edit Master title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25538" y="5257800"/>
            <a:ext cx="68580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hr-HR"/>
              <a:t>Click to edit Master subtitle or name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6840F-9A0E-4E8D-BE09-BF81B6024E3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EDD66-10B2-4B53-8E96-14AD2035AE1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56388" y="381000"/>
            <a:ext cx="2065337" cy="57499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46788" cy="57499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094DF-C981-4E5C-8A83-94844B0FEE6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tekst i 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2125" y="381000"/>
            <a:ext cx="8229600" cy="9906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FAA30-1ABB-43A2-BFBC-CDF64860789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D1F15-D749-482B-8B5B-3B60D760DCC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B2F5A-BD4B-4437-B17B-5A0B19FF5EB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8F5E2-B226-4A4F-9867-FC032134D1A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9426-51B3-4DA8-A125-DD1DD11ACB1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DCF53-3FFC-4B1E-9F6C-CF12FBB4F24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AC6B6-FA97-4D2B-80EC-72DF47A0BB6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84E45-33E7-486D-A6D2-D9BCEE059CC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728F8-59FA-46D1-B9C9-258AD336F05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C3B68-955A-4A0B-8CFA-767CD3A3F1D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2125" y="3810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AF73D894-C2FC-4C14-B094-97EB21DDC16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0" y="1447800"/>
            <a:ext cx="914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/>
          </a:p>
        </p:txBody>
      </p:sp>
      <p:pic>
        <p:nvPicPr>
          <p:cNvPr id="1032" name="Picture 8" descr="HNB Traka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67488"/>
            <a:ext cx="91440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p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n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p"/>
        <a:defRPr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6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573463"/>
            <a:ext cx="8207375" cy="3023889"/>
          </a:xfrm>
        </p:spPr>
        <p:txBody>
          <a:bodyPr/>
          <a:lstStyle/>
          <a:p>
            <a:pPr eaLnBrk="1" hangingPunct="1"/>
            <a:r>
              <a:rPr lang="hr-HR" sz="2800" b="1" dirty="0" smtClean="0"/>
              <a:t>Bankovna unija iz perspektive </a:t>
            </a:r>
            <a:br>
              <a:rPr lang="hr-HR" sz="2800" b="1" dirty="0" smtClean="0"/>
            </a:br>
            <a:r>
              <a:rPr lang="hr-HR" sz="2800" b="1" dirty="0" smtClean="0"/>
              <a:t>države članice izvan </a:t>
            </a:r>
            <a:r>
              <a:rPr lang="hr-HR" sz="2800" b="1" dirty="0" err="1" smtClean="0"/>
              <a:t>europodručja</a:t>
            </a:r>
            <a:endParaRPr lang="hr-HR" sz="2800" b="1" dirty="0" smtClean="0"/>
          </a:p>
          <a:p>
            <a:pPr eaLnBrk="1" hangingPunct="1"/>
            <a:endParaRPr lang="hr-HR" b="1" dirty="0" smtClean="0"/>
          </a:p>
          <a:p>
            <a:pPr eaLnBrk="1" hangingPunct="1"/>
            <a:r>
              <a:rPr lang="hr-HR" sz="1600" dirty="0" smtClean="0"/>
              <a:t/>
            </a:r>
            <a:br>
              <a:rPr lang="hr-HR" sz="1600" dirty="0" smtClean="0"/>
            </a:br>
            <a:r>
              <a:rPr lang="hr-HR" sz="1600" dirty="0" smtClean="0"/>
              <a:t>Konferencija </a:t>
            </a:r>
            <a:br>
              <a:rPr lang="hr-HR" sz="1600" dirty="0" smtClean="0"/>
            </a:br>
            <a:r>
              <a:rPr lang="hr-HR" sz="1600" dirty="0" smtClean="0"/>
              <a:t>Bankovna unija: ostvarenja i izazovi</a:t>
            </a:r>
          </a:p>
          <a:p>
            <a:pPr eaLnBrk="1" hangingPunct="1"/>
            <a:r>
              <a:rPr lang="hr-HR" sz="1600" dirty="0" smtClean="0"/>
              <a:t>Zagreb, 18. svibnja 2016.</a:t>
            </a:r>
          </a:p>
          <a:p>
            <a:pPr eaLnBrk="1" hangingPunct="1"/>
            <a:endParaRPr lang="hr-HR" sz="1600" dirty="0" smtClean="0"/>
          </a:p>
          <a:p>
            <a:pPr eaLnBrk="1" hangingPunct="1"/>
            <a:r>
              <a:rPr lang="hr-HR" sz="1600" dirty="0" smtClean="0"/>
              <a:t>Vedran Šošić, viceguverner</a:t>
            </a:r>
          </a:p>
          <a:p>
            <a:pPr eaLnBrk="1" hangingPunct="1"/>
            <a:endParaRPr lang="hr-HR" sz="1400" b="1" dirty="0" smtClean="0"/>
          </a:p>
          <a:p>
            <a:pPr eaLnBrk="1" hangingPunct="1"/>
            <a:endParaRPr lang="hr-HR" sz="1400" b="1" dirty="0" smtClean="0"/>
          </a:p>
          <a:p>
            <a:pPr eaLnBrk="1" hangingPunct="1"/>
            <a:endParaRPr lang="hr-HR" sz="1400" b="1" dirty="0" smtClean="0"/>
          </a:p>
          <a:p>
            <a:pPr eaLnBrk="1" hangingPunct="1"/>
            <a:endParaRPr lang="hr-HR" sz="1400" b="1" dirty="0" smtClean="0"/>
          </a:p>
          <a:p>
            <a:pPr eaLnBrk="1" hangingPunct="1"/>
            <a:endParaRPr lang="hr-HR" sz="1400" b="1" dirty="0" smtClean="0"/>
          </a:p>
          <a:p>
            <a:pPr eaLnBrk="1" hangingPunct="1"/>
            <a:endParaRPr lang="hr-HR" sz="1400" b="1" dirty="0" smtClean="0"/>
          </a:p>
          <a:p>
            <a:pPr eaLnBrk="1" hangingPunct="1"/>
            <a:endParaRPr lang="hr-HR" sz="1400" b="1" dirty="0" smtClean="0"/>
          </a:p>
          <a:p>
            <a:pPr eaLnBrk="1" hangingPunct="1"/>
            <a:r>
              <a:rPr lang="hr-HR" sz="1400" b="1" dirty="0" smtClean="0"/>
              <a:t/>
            </a:r>
            <a:br>
              <a:rPr lang="hr-HR" sz="1400" b="1" dirty="0" smtClean="0"/>
            </a:br>
            <a:endParaRPr lang="hr-HR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611560" y="5445224"/>
            <a:ext cx="82073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rgbClr val="FF3300"/>
              </a:buClr>
              <a:buSzPct val="80000"/>
              <a:buFont typeface="Wingdings" pitchFamily="2" charset="2"/>
              <a:buNone/>
            </a:pPr>
            <a:endParaRPr lang="sr-Latn-CS" sz="2000">
              <a:solidFill>
                <a:srgbClr val="4D4D4D"/>
              </a:solidFill>
              <a:latin typeface="Life L2" pitchFamily="18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 smtClean="0"/>
              <a:t>Hrvatski bankovni sustav i </a:t>
            </a:r>
            <a:r>
              <a:rPr lang="hr-HR" sz="2400" dirty="0" err="1" smtClean="0"/>
              <a:t>BU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4464496"/>
          </a:xfrm>
        </p:spPr>
        <p:txBody>
          <a:bodyPr/>
          <a:lstStyle/>
          <a:p>
            <a:r>
              <a:rPr lang="hr-HR" sz="2000" dirty="0" smtClean="0"/>
              <a:t>Pozitivno iskustvo sa SSM-om</a:t>
            </a:r>
          </a:p>
          <a:p>
            <a:pPr lvl="1"/>
            <a:r>
              <a:rPr lang="hr-HR" sz="1800" dirty="0" smtClean="0"/>
              <a:t>kratko iskustvo rada s </a:t>
            </a:r>
            <a:r>
              <a:rPr lang="hr-HR" sz="1800" dirty="0" err="1" smtClean="0"/>
              <a:t>ESB</a:t>
            </a:r>
            <a:r>
              <a:rPr lang="hr-HR" sz="1800" dirty="0" smtClean="0"/>
              <a:t>-om kao supervizorom</a:t>
            </a:r>
          </a:p>
          <a:p>
            <a:pPr lvl="1"/>
            <a:r>
              <a:rPr lang="hr-HR" sz="1800" dirty="0" smtClean="0"/>
              <a:t>suradnja u okviru kolegija, priprema zajedničkih odluka </a:t>
            </a:r>
          </a:p>
          <a:p>
            <a:pPr lvl="1"/>
            <a:r>
              <a:rPr lang="hr-HR" sz="1800" dirty="0" smtClean="0"/>
              <a:t>trilateralna suradnja u okviru </a:t>
            </a:r>
            <a:r>
              <a:rPr lang="hr-HR" sz="1800" i="1" dirty="0" smtClean="0"/>
              <a:t>on-site </a:t>
            </a:r>
            <a:r>
              <a:rPr lang="hr-HR" sz="1800" dirty="0" smtClean="0"/>
              <a:t>inspekcija</a:t>
            </a:r>
            <a:br>
              <a:rPr lang="hr-HR" sz="1800" dirty="0" smtClean="0"/>
            </a:br>
            <a:endParaRPr lang="hr-HR" dirty="0" smtClean="0"/>
          </a:p>
          <a:p>
            <a:r>
              <a:rPr lang="hr-HR" sz="2000" dirty="0" smtClean="0"/>
              <a:t>Gotovo nepostojeće iskustvo sa </a:t>
            </a:r>
            <a:r>
              <a:rPr lang="hr-HR" sz="2000" dirty="0" err="1" smtClean="0"/>
              <a:t>SRM</a:t>
            </a:r>
            <a:r>
              <a:rPr lang="hr-HR" sz="2000" dirty="0" smtClean="0"/>
              <a:t>-om </a:t>
            </a:r>
          </a:p>
          <a:p>
            <a:pPr lvl="1"/>
            <a:r>
              <a:rPr lang="hr-HR" sz="1800" dirty="0" err="1" smtClean="0"/>
              <a:t>BRRD</a:t>
            </a:r>
            <a:r>
              <a:rPr lang="hr-HR" sz="1800" dirty="0" smtClean="0"/>
              <a:t>* transponiran i u primjeni, no brojni </a:t>
            </a:r>
            <a:r>
              <a:rPr lang="hr-HR" sz="1800" dirty="0" err="1" smtClean="0"/>
              <a:t>RTS</a:t>
            </a:r>
            <a:r>
              <a:rPr lang="hr-HR" sz="1800" dirty="0"/>
              <a:t>-ovi</a:t>
            </a:r>
            <a:r>
              <a:rPr lang="hr-HR" sz="1800" dirty="0" smtClean="0"/>
              <a:t>** i smjernice još se izrađuju</a:t>
            </a:r>
          </a:p>
          <a:p>
            <a:pPr lvl="1"/>
            <a:r>
              <a:rPr lang="hr-HR" sz="1800" dirty="0" smtClean="0"/>
              <a:t>pitanja oko izrade sanacijskih planova</a:t>
            </a:r>
          </a:p>
          <a:p>
            <a:pPr lvl="1"/>
            <a:r>
              <a:rPr lang="hr-HR" sz="1800" dirty="0" smtClean="0"/>
              <a:t>sanacijski kolegiji za banke iz </a:t>
            </a:r>
            <a:r>
              <a:rPr lang="hr-HR" sz="1800" dirty="0" err="1" smtClean="0"/>
              <a:t>europodručja</a:t>
            </a:r>
            <a:r>
              <a:rPr lang="hr-HR" sz="1800" dirty="0" smtClean="0"/>
              <a:t> još </a:t>
            </a:r>
            <a:r>
              <a:rPr lang="hr-HR" sz="1800" i="1" dirty="0" smtClean="0"/>
              <a:t>de facto </a:t>
            </a:r>
            <a:r>
              <a:rPr lang="hr-HR" sz="1800" dirty="0" smtClean="0"/>
              <a:t>nisu započeli s radom</a:t>
            </a:r>
            <a:br>
              <a:rPr lang="hr-HR" sz="1800" dirty="0" smtClean="0"/>
            </a:br>
            <a:endParaRPr lang="hr-HR" sz="1800" dirty="0" smtClean="0"/>
          </a:p>
          <a:p>
            <a:r>
              <a:rPr lang="hr-HR" sz="2000" dirty="0" err="1" smtClean="0"/>
              <a:t>DGS</a:t>
            </a:r>
            <a:r>
              <a:rPr lang="hr-HR" sz="2000" dirty="0" smtClean="0"/>
              <a:t>***/budući Europski sustav za osiguranje depozita (</a:t>
            </a:r>
            <a:r>
              <a:rPr lang="hr-HR" sz="2000" dirty="0" err="1" smtClean="0"/>
              <a:t>EDIS</a:t>
            </a:r>
            <a:r>
              <a:rPr lang="hr-HR" sz="2000" dirty="0" smtClean="0"/>
              <a:t>)</a:t>
            </a:r>
          </a:p>
          <a:p>
            <a:pPr lvl="1"/>
            <a:r>
              <a:rPr lang="hr-HR" sz="1800" dirty="0" smtClean="0"/>
              <a:t>nacionalni sustav za osiguranje depozita dobro kapitaliziran, </a:t>
            </a:r>
            <a:br>
              <a:rPr lang="hr-HR" sz="1800" dirty="0" smtClean="0"/>
            </a:br>
            <a:r>
              <a:rPr lang="hr-HR" sz="1800" i="1" dirty="0" smtClean="0"/>
              <a:t>ex-ante</a:t>
            </a:r>
            <a:r>
              <a:rPr lang="hr-HR" sz="1800" dirty="0" smtClean="0"/>
              <a:t> uplate banaka</a:t>
            </a:r>
          </a:p>
          <a:p>
            <a:pPr lvl="1"/>
            <a:r>
              <a:rPr lang="hr-HR" sz="1800" dirty="0" smtClean="0"/>
              <a:t>definiranje </a:t>
            </a:r>
            <a:r>
              <a:rPr lang="hr-HR" sz="1800" dirty="0" err="1" smtClean="0"/>
              <a:t>EDIS</a:t>
            </a:r>
            <a:r>
              <a:rPr lang="hr-HR" sz="1800" dirty="0" smtClean="0"/>
              <a:t>-a u tijeku</a:t>
            </a:r>
          </a:p>
          <a:p>
            <a:pPr lvl="1"/>
            <a:endParaRPr lang="hr-HR" sz="1800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sp>
        <p:nvSpPr>
          <p:cNvPr id="5" name="TekstniOkvir 4"/>
          <p:cNvSpPr txBox="1"/>
          <p:nvPr/>
        </p:nvSpPr>
        <p:spPr>
          <a:xfrm>
            <a:off x="323528" y="6338500"/>
            <a:ext cx="84969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dirty="0" smtClean="0">
                <a:solidFill>
                  <a:srgbClr val="4D4D4D"/>
                </a:solidFill>
                <a:latin typeface="+mn-lt"/>
              </a:rPr>
              <a:t>*</a:t>
            </a:r>
            <a:r>
              <a:rPr lang="hr-HR" sz="1100" dirty="0" err="1" smtClean="0">
                <a:solidFill>
                  <a:srgbClr val="4D4D4D"/>
                </a:solidFill>
                <a:latin typeface="+mn-lt"/>
              </a:rPr>
              <a:t>BRRD</a:t>
            </a:r>
            <a:r>
              <a:rPr lang="hr-HR" sz="1100" dirty="0" smtClean="0">
                <a:solidFill>
                  <a:srgbClr val="4D4D4D"/>
                </a:solidFill>
                <a:latin typeface="+mn-lt"/>
              </a:rPr>
              <a:t>- </a:t>
            </a:r>
            <a:r>
              <a:rPr lang="hr-HR" sz="1100" dirty="0">
                <a:solidFill>
                  <a:srgbClr val="4D4D4D"/>
                </a:solidFill>
                <a:latin typeface="+mn-lt"/>
              </a:rPr>
              <a:t>Direktiva o oporavku i sanaciji kreditnih institucija; </a:t>
            </a:r>
            <a:r>
              <a:rPr lang="hr-HR" sz="1100" dirty="0" smtClean="0">
                <a:solidFill>
                  <a:srgbClr val="4D4D4D"/>
                </a:solidFill>
                <a:latin typeface="+mn-lt"/>
              </a:rPr>
              <a:t>** </a:t>
            </a:r>
            <a:r>
              <a:rPr lang="hr-HR" sz="1100" dirty="0" err="1" smtClean="0">
                <a:solidFill>
                  <a:srgbClr val="4D4D4D"/>
                </a:solidFill>
                <a:latin typeface="+mn-lt"/>
              </a:rPr>
              <a:t>RTS</a:t>
            </a:r>
            <a:r>
              <a:rPr lang="hr-HR" sz="1100" dirty="0" smtClean="0">
                <a:solidFill>
                  <a:srgbClr val="4D4D4D"/>
                </a:solidFill>
                <a:latin typeface="+mn-lt"/>
              </a:rPr>
              <a:t> </a:t>
            </a:r>
            <a:r>
              <a:rPr lang="hr-HR" sz="1100" dirty="0">
                <a:solidFill>
                  <a:srgbClr val="4D4D4D"/>
                </a:solidFill>
                <a:latin typeface="+mn-lt"/>
              </a:rPr>
              <a:t>– regulatorni tehnički </a:t>
            </a:r>
            <a:r>
              <a:rPr lang="hr-HR" sz="1100" dirty="0" smtClean="0">
                <a:solidFill>
                  <a:srgbClr val="4D4D4D"/>
                </a:solidFill>
                <a:latin typeface="+mn-lt"/>
              </a:rPr>
              <a:t>standardi; ***</a:t>
            </a:r>
            <a:r>
              <a:rPr lang="hr-HR" sz="1100" dirty="0" err="1" smtClean="0">
                <a:solidFill>
                  <a:srgbClr val="4D4D4D"/>
                </a:solidFill>
                <a:latin typeface="+mn-lt"/>
              </a:rPr>
              <a:t>DGS</a:t>
            </a:r>
            <a:r>
              <a:rPr lang="hr-HR" sz="1100" dirty="0" smtClean="0">
                <a:solidFill>
                  <a:srgbClr val="4D4D4D"/>
                </a:solidFill>
                <a:latin typeface="+mn-lt"/>
              </a:rPr>
              <a:t> – shema osiguranja depozita</a:t>
            </a:r>
            <a:endParaRPr lang="hr-HR" sz="1100" dirty="0">
              <a:solidFill>
                <a:srgbClr val="4D4D4D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Hrvatska i </a:t>
            </a:r>
            <a:r>
              <a:rPr lang="hr-HR" dirty="0" err="1" smtClean="0"/>
              <a:t>BU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HNB podržava stvaranje </a:t>
            </a:r>
            <a:r>
              <a:rPr lang="hr-HR" dirty="0" err="1" smtClean="0"/>
              <a:t>BU</a:t>
            </a:r>
            <a:r>
              <a:rPr lang="hr-HR" dirty="0" smtClean="0"/>
              <a:t>-a</a:t>
            </a:r>
          </a:p>
          <a:p>
            <a:pPr lvl="1"/>
            <a:r>
              <a:rPr lang="hr-HR" dirty="0" smtClean="0"/>
              <a:t>no njezin trenutni dizajn povećava opcijsku vrijednost čekanja za države članice izvan </a:t>
            </a:r>
            <a:r>
              <a:rPr lang="hr-HR" dirty="0" err="1" smtClean="0"/>
              <a:t>europodručja</a:t>
            </a:r>
            <a:r>
              <a:rPr lang="hr-HR" dirty="0" smtClean="0"/>
              <a:t> – odgađanje odluke o ranijem ulasku nema visoke troškove, ali donošenje odluke danas može imati</a:t>
            </a:r>
          </a:p>
          <a:p>
            <a:pPr lvl="1"/>
            <a:r>
              <a:rPr lang="hr-HR" dirty="0" smtClean="0"/>
              <a:t>poticaji poput pristupa zajedničkom zaštitnom mehanizmu ili instrumentu za likvidnost su dobrodošli</a:t>
            </a:r>
          </a:p>
          <a:p>
            <a:pPr lvl="2"/>
            <a:endParaRPr lang="hr-HR" dirty="0" smtClean="0"/>
          </a:p>
          <a:p>
            <a:r>
              <a:rPr lang="hr-HR" dirty="0" smtClean="0"/>
              <a:t>Uvođenje eura je strateški cilj, što onda implicira i članstvo u </a:t>
            </a:r>
            <a:r>
              <a:rPr lang="hr-HR" dirty="0" err="1" smtClean="0"/>
              <a:t>BU</a:t>
            </a:r>
            <a:r>
              <a:rPr lang="hr-HR" dirty="0" smtClean="0"/>
              <a:t>-u</a:t>
            </a:r>
          </a:p>
          <a:p>
            <a:pPr lvl="1"/>
            <a:r>
              <a:rPr lang="hr-HR" dirty="0" smtClean="0"/>
              <a:t>ali do tada </a:t>
            </a:r>
            <a:r>
              <a:rPr lang="hr-HR" i="1" dirty="0" smtClean="0"/>
              <a:t>“</a:t>
            </a:r>
            <a:r>
              <a:rPr lang="hr-HR" i="1" dirty="0" err="1" smtClean="0"/>
              <a:t>wait</a:t>
            </a:r>
            <a:r>
              <a:rPr lang="hr-HR" i="1" dirty="0" smtClean="0"/>
              <a:t>-</a:t>
            </a:r>
            <a:r>
              <a:rPr lang="hr-HR" i="1" dirty="0" err="1" smtClean="0"/>
              <a:t>and</a:t>
            </a:r>
            <a:r>
              <a:rPr lang="hr-HR" i="1" dirty="0" smtClean="0"/>
              <a:t>-</a:t>
            </a:r>
            <a:r>
              <a:rPr lang="hr-HR" i="1" dirty="0" err="1" smtClean="0"/>
              <a:t>see</a:t>
            </a:r>
            <a:r>
              <a:rPr lang="hr-HR" i="1" dirty="0" smtClean="0"/>
              <a:t>”</a:t>
            </a:r>
            <a:r>
              <a:rPr lang="hr-HR" dirty="0" smtClean="0"/>
              <a:t> pristup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broja slajd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915C51-19DC-4027-B3C0-1505D369CAD0}" type="slidenum">
              <a:rPr lang="hr-HR" smtClean="0"/>
              <a:pPr/>
              <a:t>2</a:t>
            </a:fld>
            <a:endParaRPr lang="hr-HR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dirty="0" smtClean="0"/>
              <a:t>Pregled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hr-HR" sz="2000" dirty="0" smtClean="0"/>
          </a:p>
          <a:p>
            <a:pPr eaLnBrk="1" hangingPunct="1"/>
            <a:r>
              <a:rPr lang="hr-HR" dirty="0" smtClean="0"/>
              <a:t>Potencijalni učinci bankovne unije (</a:t>
            </a:r>
            <a:r>
              <a:rPr lang="hr-HR" dirty="0" err="1" smtClean="0"/>
              <a:t>BU</a:t>
            </a:r>
            <a:r>
              <a:rPr lang="hr-HR" dirty="0" smtClean="0"/>
              <a:t>): općenito i za države članice izvan </a:t>
            </a:r>
            <a:r>
              <a:rPr lang="hr-HR" dirty="0" err="1" smtClean="0"/>
              <a:t>europodručja</a:t>
            </a:r>
            <a:r>
              <a:rPr lang="hr-HR" dirty="0" smtClean="0"/>
              <a:t> </a:t>
            </a:r>
          </a:p>
          <a:p>
            <a:pPr eaLnBrk="1" hangingPunct="1"/>
            <a:r>
              <a:rPr lang="hr-HR" dirty="0" smtClean="0"/>
              <a:t>Izazovi sudjelovanja u mehanizmu bliske suradnje</a:t>
            </a:r>
          </a:p>
          <a:p>
            <a:pPr marL="342900" lvl="1" indent="-342900" eaLnBrk="1" hangingPunct="1">
              <a:buFont typeface="Wingdings" pitchFamily="2" charset="2"/>
              <a:buChar char="p"/>
            </a:pPr>
            <a:r>
              <a:rPr lang="hr-HR" sz="2400" dirty="0" smtClean="0">
                <a:ea typeface="+mn-ea"/>
                <a:cs typeface="+mn-cs"/>
              </a:rPr>
              <a:t>Dosadašnja iskustva i stavovi HNB-a prema </a:t>
            </a:r>
            <a:r>
              <a:rPr lang="hr-HR" sz="2400" dirty="0" err="1" smtClean="0">
                <a:ea typeface="+mn-ea"/>
                <a:cs typeface="+mn-cs"/>
              </a:rPr>
              <a:t>BU</a:t>
            </a:r>
            <a:r>
              <a:rPr lang="hr-HR" sz="2400" dirty="0" smtClean="0">
                <a:ea typeface="+mn-ea"/>
                <a:cs typeface="+mn-cs"/>
              </a:rPr>
              <a:t>-u</a:t>
            </a:r>
          </a:p>
          <a:p>
            <a:pPr eaLnBrk="1" hangingPunct="1"/>
            <a:endParaRPr lang="hr-HR" dirty="0" smtClean="0"/>
          </a:p>
          <a:p>
            <a:pPr eaLnBrk="1" hangingPunct="1"/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Potencijalne koristi </a:t>
            </a:r>
            <a:r>
              <a:rPr lang="hr-HR" dirty="0" err="1" smtClean="0"/>
              <a:t>BU</a:t>
            </a:r>
            <a:r>
              <a:rPr lang="hr-HR" dirty="0" smtClean="0"/>
              <a:t>-a...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040560"/>
          </a:xfrm>
        </p:spPr>
        <p:txBody>
          <a:bodyPr/>
          <a:lstStyle/>
          <a:p>
            <a:r>
              <a:rPr lang="hr-HR" dirty="0" smtClean="0"/>
              <a:t>Usklađena bankovna regulativa i konvergencija supervizorske prakse</a:t>
            </a:r>
          </a:p>
          <a:p>
            <a:r>
              <a:rPr lang="hr-HR" dirty="0" smtClean="0"/>
              <a:t>Poboljšani regulatorni okvir</a:t>
            </a:r>
          </a:p>
          <a:p>
            <a:r>
              <a:rPr lang="hr-HR" dirty="0" smtClean="0"/>
              <a:t>Zajednički fiskalni zaštitni mehanizam </a:t>
            </a:r>
          </a:p>
          <a:p>
            <a:r>
              <a:rPr lang="hr-HR" dirty="0" smtClean="0"/>
              <a:t>Otklanjanje potrebe za koordinacijom </a:t>
            </a:r>
            <a:r>
              <a:rPr lang="hr-HR" i="1" dirty="0" smtClean="0"/>
              <a:t>home</a:t>
            </a:r>
            <a:r>
              <a:rPr lang="hr-HR" dirty="0" smtClean="0"/>
              <a:t> i </a:t>
            </a:r>
            <a:r>
              <a:rPr lang="hr-HR" i="1" dirty="0" err="1" smtClean="0"/>
              <a:t>host</a:t>
            </a:r>
            <a:r>
              <a:rPr lang="hr-HR" dirty="0" smtClean="0"/>
              <a:t> supervizora</a:t>
            </a:r>
          </a:p>
          <a:p>
            <a:r>
              <a:rPr lang="hr-HR" dirty="0" smtClean="0"/>
              <a:t>Niži troškovi usklađivanja s regulativom za banke</a:t>
            </a:r>
          </a:p>
          <a:p>
            <a:r>
              <a:rPr lang="hr-HR" dirty="0" smtClean="0"/>
              <a:t>Koristi i troškovi </a:t>
            </a:r>
            <a:r>
              <a:rPr lang="hr-HR" dirty="0" err="1" smtClean="0"/>
              <a:t>makroprudencijalne</a:t>
            </a:r>
            <a:r>
              <a:rPr lang="hr-HR" dirty="0" smtClean="0"/>
              <a:t> politike internalizirani na razini BU</a:t>
            </a:r>
          </a:p>
          <a:p>
            <a:pPr lvl="1"/>
            <a:r>
              <a:rPr lang="hr-HR" sz="1800" dirty="0" smtClean="0">
                <a:ea typeface="+mn-ea"/>
                <a:cs typeface="+mn-cs"/>
              </a:rPr>
              <a:t>Ukidanje barijera bankama za prekogranične aktivnosti </a:t>
            </a:r>
          </a:p>
          <a:p>
            <a:pPr lvl="1"/>
            <a:r>
              <a:rPr lang="hr-HR" sz="1800" dirty="0" smtClean="0">
                <a:ea typeface="+mn-ea"/>
                <a:cs typeface="+mn-cs"/>
              </a:rPr>
              <a:t>Veća uključenost Europske središnje banke (</a:t>
            </a:r>
            <a:r>
              <a:rPr lang="hr-HR" sz="1800" dirty="0" err="1" smtClean="0">
                <a:ea typeface="+mn-ea"/>
                <a:cs typeface="+mn-cs"/>
              </a:rPr>
              <a:t>ESB</a:t>
            </a:r>
            <a:r>
              <a:rPr lang="hr-HR" sz="1800" dirty="0" smtClean="0">
                <a:ea typeface="+mn-ea"/>
                <a:cs typeface="+mn-cs"/>
              </a:rPr>
              <a:t>) – aktivno praćenje i mogućnost intervencija u slučaju da kretanja u jednima generiraju </a:t>
            </a:r>
            <a:r>
              <a:rPr lang="hr-HR" sz="1800" dirty="0" smtClean="0"/>
              <a:t>neravnoteže u drugim članicama </a:t>
            </a:r>
            <a:endParaRPr lang="hr-HR" sz="1800" dirty="0" smtClean="0">
              <a:ea typeface="+mn-ea"/>
              <a:cs typeface="+mn-cs"/>
            </a:endParaRPr>
          </a:p>
          <a:p>
            <a:r>
              <a:rPr lang="hr-HR" dirty="0" smtClean="0"/>
              <a:t>Potencijalno niži troškovi financiranja za banke unutar </a:t>
            </a:r>
            <a:r>
              <a:rPr lang="hr-HR" dirty="0" err="1" smtClean="0"/>
              <a:t>BU</a:t>
            </a:r>
            <a:r>
              <a:rPr lang="hr-HR" dirty="0" smtClean="0"/>
              <a:t>-a</a:t>
            </a:r>
          </a:p>
          <a:p>
            <a:pPr lvl="1"/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..</a:t>
            </a:r>
            <a:r>
              <a:rPr lang="hr-HR" dirty="0" smtClean="0"/>
              <a:t>. doći će do izražaja tek izgradnjom </a:t>
            </a:r>
            <a:br>
              <a:rPr lang="hr-HR" dirty="0" smtClean="0"/>
            </a:br>
            <a:r>
              <a:rPr lang="hr-HR" dirty="0" smtClean="0"/>
              <a:t>svih elemenata </a:t>
            </a:r>
            <a:r>
              <a:rPr lang="hr-HR" dirty="0" err="1" smtClean="0"/>
              <a:t>BU</a:t>
            </a:r>
            <a:r>
              <a:rPr lang="hr-HR" dirty="0" smtClean="0"/>
              <a:t>-a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Jačanje financijske stabilnosti, pod pretpostavkom: </a:t>
            </a:r>
          </a:p>
          <a:p>
            <a:pPr lvl="1"/>
            <a:r>
              <a:rPr lang="hr-HR" sz="1800" dirty="0" smtClean="0">
                <a:ea typeface="+mn-ea"/>
                <a:cs typeface="+mn-cs"/>
              </a:rPr>
              <a:t>jedinstvene i u nekim slučajevima strože supervizije</a:t>
            </a:r>
          </a:p>
          <a:p>
            <a:pPr lvl="1"/>
            <a:r>
              <a:rPr lang="hr-HR" sz="1800" dirty="0" smtClean="0">
                <a:ea typeface="+mn-ea"/>
                <a:cs typeface="+mn-cs"/>
              </a:rPr>
              <a:t>konzistentne prevencije/sanacije</a:t>
            </a:r>
          </a:p>
          <a:p>
            <a:pPr lvl="1"/>
            <a:r>
              <a:rPr lang="hr-HR" sz="1800" dirty="0" smtClean="0">
                <a:ea typeface="+mn-ea"/>
                <a:cs typeface="+mn-cs"/>
              </a:rPr>
              <a:t>solidarnog dijeljenja rizika – potpuno uspostavljanje mehanizma za sanaciju i zajednički sustav osiguranja depozita</a:t>
            </a:r>
          </a:p>
          <a:p>
            <a:pPr lvl="1"/>
            <a:r>
              <a:rPr lang="hr-HR" sz="1800" dirty="0" smtClean="0">
                <a:ea typeface="+mn-ea"/>
                <a:cs typeface="+mn-cs"/>
              </a:rPr>
              <a:t>otklanjanja negativne povratne veze između banaka i države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Potencijalne koristi ranog ulaska u </a:t>
            </a:r>
            <a:r>
              <a:rPr lang="hr-HR" dirty="0" err="1" smtClean="0"/>
              <a:t>BU</a:t>
            </a:r>
            <a:r>
              <a:rPr lang="hr-HR" dirty="0" smtClean="0"/>
              <a:t> ovise o više čimbenika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412776"/>
            <a:ext cx="8686800" cy="5112568"/>
          </a:xfrm>
        </p:spPr>
        <p:txBody>
          <a:bodyPr/>
          <a:lstStyle/>
          <a:p>
            <a:pPr>
              <a:buNone/>
            </a:pPr>
            <a:endParaRPr lang="hr-HR" sz="1200" dirty="0" smtClean="0"/>
          </a:p>
          <a:p>
            <a:r>
              <a:rPr lang="hr-HR" sz="2000" dirty="0" smtClean="0"/>
              <a:t>Koristi ranog ulaska u </a:t>
            </a:r>
            <a:r>
              <a:rPr lang="hr-HR" sz="2000" dirty="0" err="1" smtClean="0"/>
              <a:t>BU</a:t>
            </a:r>
            <a:r>
              <a:rPr lang="hr-HR" sz="2000" dirty="0" smtClean="0"/>
              <a:t> ovise o:</a:t>
            </a:r>
          </a:p>
          <a:p>
            <a:pPr lvl="1"/>
            <a:r>
              <a:rPr lang="hr-HR" sz="1800" dirty="0" smtClean="0"/>
              <a:t>Karakteristikama zemlje </a:t>
            </a:r>
          </a:p>
          <a:p>
            <a:pPr lvl="2"/>
            <a:r>
              <a:rPr lang="hr-HR" sz="1600" dirty="0"/>
              <a:t>npr. u slučaju višeg stupnja integracije i banaka u stranom vlasništvu (iz </a:t>
            </a:r>
            <a:r>
              <a:rPr lang="hr-HR" sz="1600" dirty="0" err="1"/>
              <a:t>BU</a:t>
            </a:r>
            <a:r>
              <a:rPr lang="hr-HR" sz="1600" dirty="0"/>
              <a:t>-a) veća je korist od usklađene regulative i supervizorske prakse, kao i od </a:t>
            </a:r>
            <a:r>
              <a:rPr lang="hr-HR" sz="1600" dirty="0" smtClean="0"/>
              <a:t>internaliziranja koristi </a:t>
            </a:r>
            <a:r>
              <a:rPr lang="hr-HR" sz="1600" dirty="0"/>
              <a:t>i troškova </a:t>
            </a:r>
            <a:r>
              <a:rPr lang="hr-HR" sz="1600" dirty="0" err="1"/>
              <a:t>makroprudencijalne</a:t>
            </a:r>
            <a:r>
              <a:rPr lang="hr-HR" sz="1600" dirty="0"/>
              <a:t> politike </a:t>
            </a:r>
          </a:p>
          <a:p>
            <a:pPr lvl="1"/>
            <a:r>
              <a:rPr lang="hr-HR" sz="1800" dirty="0" smtClean="0"/>
              <a:t>Karakteristikama nacionalne supervizije</a:t>
            </a:r>
          </a:p>
          <a:p>
            <a:pPr lvl="2"/>
            <a:r>
              <a:rPr lang="hr-HR" sz="1600" dirty="0" smtClean="0"/>
              <a:t>Jedinstveni nadzorni mehanizam (</a:t>
            </a:r>
            <a:r>
              <a:rPr lang="hr-HR" sz="1600" dirty="0" err="1" smtClean="0"/>
              <a:t>SSM</a:t>
            </a:r>
            <a:r>
              <a:rPr lang="hr-HR" sz="1600" dirty="0" smtClean="0"/>
              <a:t>) može doprinijeti kvaliteti i vjerodostojnosti u slučaju slabe domaće supervizije</a:t>
            </a:r>
          </a:p>
          <a:p>
            <a:pPr lvl="2"/>
            <a:r>
              <a:rPr lang="hr-HR" sz="1600" dirty="0" err="1" smtClean="0"/>
              <a:t>SSM</a:t>
            </a:r>
            <a:r>
              <a:rPr lang="hr-HR" sz="1600" dirty="0" smtClean="0"/>
              <a:t> doprinosi boljoj konzistentnosti supervizorske prakse između država članica</a:t>
            </a:r>
          </a:p>
          <a:p>
            <a:pPr lvl="1"/>
            <a:r>
              <a:rPr lang="hr-HR" sz="1800" dirty="0" smtClean="0"/>
              <a:t>Uključenosti ESB-a u </a:t>
            </a:r>
            <a:r>
              <a:rPr lang="hr-HR" sz="1800" dirty="0" err="1" smtClean="0"/>
              <a:t>makroprudencijalnu</a:t>
            </a:r>
            <a:r>
              <a:rPr lang="hr-HR" sz="1800" dirty="0" smtClean="0"/>
              <a:t> politiku</a:t>
            </a:r>
          </a:p>
          <a:p>
            <a:pPr lvl="2"/>
            <a:r>
              <a:rPr lang="hr-HR" sz="1600" dirty="0" smtClean="0"/>
              <a:t>aktivno praćenje i mogućnost intervencija u slučaju da su neravnoteže generirane kretanjima u drugim članicama</a:t>
            </a:r>
          </a:p>
          <a:p>
            <a:pPr lvl="1">
              <a:buNone/>
            </a:pPr>
            <a:endParaRPr lang="hr-HR" sz="1800" dirty="0" smtClean="0"/>
          </a:p>
          <a:p>
            <a:endParaRPr lang="hr-HR" sz="2000" dirty="0" smtClean="0"/>
          </a:p>
          <a:p>
            <a:endParaRPr lang="hr-HR" dirty="0" smtClean="0">
              <a:solidFill>
                <a:schemeClr val="tx1"/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5</a:t>
            </a:fld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 smtClean="0"/>
              <a:t>Stupanj integracije država Srednje i istočne Europe (</a:t>
            </a:r>
            <a:r>
              <a:rPr lang="hr-HR" sz="2400" dirty="0" err="1" smtClean="0"/>
              <a:t>SIE</a:t>
            </a:r>
            <a:r>
              <a:rPr lang="hr-HR" sz="2400" dirty="0" smtClean="0"/>
              <a:t>) i </a:t>
            </a:r>
            <a:r>
              <a:rPr lang="hr-HR" sz="2400" dirty="0" err="1" smtClean="0"/>
              <a:t>europodručja</a:t>
            </a:r>
            <a:r>
              <a:rPr lang="hr-HR" sz="2400" dirty="0" smtClean="0"/>
              <a:t> utječe na stavove o ranijem uključenju u </a:t>
            </a:r>
            <a:r>
              <a:rPr lang="hr-HR" sz="2400" dirty="0" err="1" smtClean="0"/>
              <a:t>BU</a:t>
            </a:r>
            <a:r>
              <a:rPr lang="hr-HR" sz="2400" dirty="0" smtClean="0"/>
              <a:t>-u</a:t>
            </a:r>
            <a:endParaRPr lang="hr-HR" sz="24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sz="2000" dirty="0" smtClean="0"/>
              <a:t>Visok stupanj integracije </a:t>
            </a:r>
            <a:r>
              <a:rPr lang="hr-HR" sz="2000" dirty="0" err="1" smtClean="0"/>
              <a:t>SIE</a:t>
            </a:r>
            <a:r>
              <a:rPr lang="hr-HR" sz="2000" dirty="0" smtClean="0"/>
              <a:t>-a i </a:t>
            </a:r>
            <a:r>
              <a:rPr lang="hr-HR" sz="2000" dirty="0" err="1" smtClean="0"/>
              <a:t>europodručja</a:t>
            </a:r>
            <a:r>
              <a:rPr lang="hr-HR" sz="2000" dirty="0" smtClean="0"/>
              <a:t> – argument u prilog bliske suradnje</a:t>
            </a:r>
          </a:p>
          <a:p>
            <a:pPr lvl="1"/>
            <a:r>
              <a:rPr lang="hr-HR" sz="1800" dirty="0" smtClean="0"/>
              <a:t>banke majke iz </a:t>
            </a:r>
            <a:r>
              <a:rPr lang="hr-HR" sz="1800" dirty="0" err="1" smtClean="0"/>
              <a:t>BU</a:t>
            </a:r>
            <a:r>
              <a:rPr lang="hr-HR" sz="1800" dirty="0" smtClean="0"/>
              <a:t>-a: domaće banke uglavnom su u vlasništvu banaka iz </a:t>
            </a:r>
            <a:r>
              <a:rPr lang="hr-HR" sz="1800" dirty="0" err="1" smtClean="0"/>
              <a:t>europodručja</a:t>
            </a:r>
            <a:r>
              <a:rPr lang="hr-HR" sz="1800" dirty="0" smtClean="0"/>
              <a:t> – od oko 40% u Madžarskoj do 90% u Hrvatskoj</a:t>
            </a:r>
          </a:p>
          <a:p>
            <a:r>
              <a:rPr lang="hr-HR" sz="2000" dirty="0" smtClean="0"/>
              <a:t>Međutim, financijski sustavi i sada solidno funkcioniraju</a:t>
            </a:r>
          </a:p>
          <a:p>
            <a:pPr lvl="1"/>
            <a:r>
              <a:rPr lang="hr-HR" sz="1800" dirty="0" smtClean="0"/>
              <a:t>dobro kapitalizirane i razmjerno profitabilne banke</a:t>
            </a:r>
          </a:p>
          <a:p>
            <a:pPr lvl="1"/>
            <a:r>
              <a:rPr lang="hr-HR" sz="1800" dirty="0" smtClean="0"/>
              <a:t>uglavnom </a:t>
            </a:r>
            <a:r>
              <a:rPr lang="hr-HR" sz="1800" dirty="0" err="1" smtClean="0"/>
              <a:t>subsidijari</a:t>
            </a:r>
            <a:r>
              <a:rPr lang="hr-HR" sz="1800" dirty="0" smtClean="0"/>
              <a:t> koji su postupno postali financijski samodostatni – omjer kredita i depozita spustio se ispod </a:t>
            </a:r>
            <a:r>
              <a:rPr lang="hr-HR" sz="1800" dirty="0" err="1" smtClean="0"/>
              <a:t>100</a:t>
            </a:r>
            <a:r>
              <a:rPr lang="hr-HR" sz="1800" dirty="0" smtClean="0"/>
              <a:t>%</a:t>
            </a:r>
          </a:p>
          <a:p>
            <a:pPr lvl="1"/>
            <a:r>
              <a:rPr lang="hr-HR" sz="1800" dirty="0" smtClean="0"/>
              <a:t>nije bilo potresa tijekom krize</a:t>
            </a:r>
          </a:p>
          <a:p>
            <a:pPr lvl="1"/>
            <a:r>
              <a:rPr lang="hr-HR" sz="1800" dirty="0" smtClean="0"/>
              <a:t>povišena razina loših kredita je najslabija točka – no, ulazak u </a:t>
            </a:r>
            <a:r>
              <a:rPr lang="hr-HR" sz="1800" dirty="0" err="1" smtClean="0"/>
              <a:t>BU</a:t>
            </a:r>
            <a:r>
              <a:rPr lang="hr-HR" sz="1800" dirty="0" smtClean="0"/>
              <a:t> ne pomaže rješavanju </a:t>
            </a:r>
            <a:r>
              <a:rPr lang="hr-HR" sz="1800" smtClean="0"/>
              <a:t>tog problema</a:t>
            </a:r>
            <a:endParaRPr lang="hr-HR" sz="1800" dirty="0" smtClean="0"/>
          </a:p>
          <a:p>
            <a:pPr lvl="1"/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Bankovni sustavi u državama </a:t>
            </a:r>
            <a:r>
              <a:rPr lang="hr-HR" dirty="0" err="1" smtClean="0"/>
              <a:t>SIE</a:t>
            </a:r>
            <a:r>
              <a:rPr lang="hr-HR" dirty="0" smtClean="0"/>
              <a:t>-a stabilni i dobro kapitalizirani </a:t>
            </a: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58883" y="1600200"/>
            <a:ext cx="6826234" cy="4530725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375250"/>
              </p:ext>
            </p:extLst>
          </p:nvPr>
        </p:nvGraphicFramePr>
        <p:xfrm>
          <a:off x="251520" y="6130925"/>
          <a:ext cx="8229599" cy="2766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0471"/>
                <a:gridCol w="484094"/>
                <a:gridCol w="484094"/>
                <a:gridCol w="484094"/>
                <a:gridCol w="484094"/>
                <a:gridCol w="484094"/>
                <a:gridCol w="484094"/>
                <a:gridCol w="484094"/>
                <a:gridCol w="484094"/>
                <a:gridCol w="484094"/>
                <a:gridCol w="484094"/>
                <a:gridCol w="484094"/>
                <a:gridCol w="484094"/>
              </a:tblGrid>
              <a:tr h="13831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Izvor: ECB - Consolidated Banking Data, HNB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</a:tr>
              <a:tr h="138313">
                <a:tc gridSpan="13"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 dirty="0" err="1">
                          <a:effectLst/>
                        </a:rPr>
                        <a:t>Napomena</a:t>
                      </a:r>
                      <a:r>
                        <a:rPr lang="pl-PL" sz="800" u="none" strike="noStrike" dirty="0">
                          <a:effectLst/>
                        </a:rPr>
                        <a:t>: </a:t>
                      </a:r>
                      <a:r>
                        <a:rPr lang="pl-PL" sz="800" u="none" strike="noStrike" dirty="0" err="1">
                          <a:effectLst/>
                        </a:rPr>
                        <a:t>Prikazani</a:t>
                      </a:r>
                      <a:r>
                        <a:rPr lang="pl-PL" sz="800" u="none" strike="noStrike" dirty="0">
                          <a:effectLst/>
                        </a:rPr>
                        <a:t> </a:t>
                      </a:r>
                      <a:r>
                        <a:rPr lang="pl-PL" sz="800" u="none" strike="noStrike" dirty="0" err="1">
                          <a:effectLst/>
                        </a:rPr>
                        <a:t>su</a:t>
                      </a:r>
                      <a:r>
                        <a:rPr lang="pl-PL" sz="800" u="none" strike="noStrike" dirty="0">
                          <a:effectLst/>
                        </a:rPr>
                        <a:t> </a:t>
                      </a:r>
                      <a:r>
                        <a:rPr lang="pl-PL" sz="800" u="none" strike="noStrike" dirty="0" err="1">
                          <a:effectLst/>
                        </a:rPr>
                        <a:t>pokazatelji</a:t>
                      </a:r>
                      <a:r>
                        <a:rPr lang="pl-PL" sz="800" u="none" strike="noStrike" dirty="0">
                          <a:effectLst/>
                        </a:rPr>
                        <a:t> na dan 30.9.2015. Kod </a:t>
                      </a:r>
                      <a:r>
                        <a:rPr lang="pl-PL" sz="800" u="none" strike="noStrike" dirty="0" err="1">
                          <a:effectLst/>
                        </a:rPr>
                        <a:t>pokazatelja</a:t>
                      </a:r>
                      <a:r>
                        <a:rPr lang="pl-PL" sz="800" u="none" strike="noStrike" dirty="0">
                          <a:effectLst/>
                        </a:rPr>
                        <a:t> </a:t>
                      </a:r>
                      <a:r>
                        <a:rPr lang="pl-PL" sz="800" u="none" strike="noStrike" dirty="0" err="1">
                          <a:effectLst/>
                        </a:rPr>
                        <a:t>povrata</a:t>
                      </a:r>
                      <a:r>
                        <a:rPr lang="pl-PL" sz="800" u="none" strike="noStrike" dirty="0">
                          <a:effectLst/>
                        </a:rPr>
                        <a:t> na </a:t>
                      </a:r>
                      <a:r>
                        <a:rPr lang="pl-PL" sz="800" u="none" strike="noStrike" dirty="0" err="1">
                          <a:effectLst/>
                        </a:rPr>
                        <a:t>kapital</a:t>
                      </a:r>
                      <a:r>
                        <a:rPr lang="pl-PL" sz="800" u="none" strike="noStrike" dirty="0">
                          <a:effectLst/>
                        </a:rPr>
                        <a:t> </a:t>
                      </a:r>
                      <a:r>
                        <a:rPr lang="pl-PL" sz="800" u="none" strike="noStrike" dirty="0" err="1">
                          <a:effectLst/>
                        </a:rPr>
                        <a:t>prikazan</a:t>
                      </a:r>
                      <a:r>
                        <a:rPr lang="pl-PL" sz="800" u="none" strike="noStrike" dirty="0">
                          <a:effectLst/>
                        </a:rPr>
                        <a:t> je efekt </a:t>
                      </a:r>
                      <a:r>
                        <a:rPr lang="pl-PL" sz="800" u="none" strike="noStrike" dirty="0" err="1">
                          <a:effectLst/>
                        </a:rPr>
                        <a:t>konverzije</a:t>
                      </a:r>
                      <a:r>
                        <a:rPr lang="pl-PL" sz="800" u="none" strike="noStrike" dirty="0">
                          <a:effectLst/>
                        </a:rPr>
                        <a:t> na </a:t>
                      </a:r>
                      <a:r>
                        <a:rPr lang="pl-PL" sz="800" u="none" strike="noStrike" dirty="0" err="1">
                          <a:effectLst/>
                        </a:rPr>
                        <a:t>zarade</a:t>
                      </a:r>
                      <a:r>
                        <a:rPr lang="pl-PL" sz="800" u="none" strike="noStrike" dirty="0">
                          <a:effectLst/>
                        </a:rPr>
                        <a:t> na kraju </a:t>
                      </a:r>
                      <a:r>
                        <a:rPr lang="pl-PL" sz="800" u="none" strike="noStrike" dirty="0" err="1">
                          <a:effectLst/>
                        </a:rPr>
                        <a:t>godine</a:t>
                      </a:r>
                      <a:r>
                        <a:rPr lang="pl-PL" sz="800" u="none" strike="noStrike" dirty="0">
                          <a:effectLst/>
                        </a:rPr>
                        <a:t> </a:t>
                      </a:r>
                      <a:r>
                        <a:rPr lang="pl-PL" sz="800" u="none" strike="noStrike" dirty="0" err="1">
                          <a:effectLst/>
                        </a:rPr>
                        <a:t>odnosno</a:t>
                      </a:r>
                      <a:r>
                        <a:rPr lang="pl-PL" sz="800" u="none" strike="noStrike" dirty="0">
                          <a:effectLst/>
                        </a:rPr>
                        <a:t> na 31.12.2015.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>Izazovi sudjelovanja u mehanizmu bliske suradnje uglavnom proistječu iz manjka iskustva i nepotpunosti </a:t>
            </a:r>
            <a:r>
              <a:rPr lang="hr-HR" sz="2400" dirty="0" err="1" smtClean="0"/>
              <a:t>BU</a:t>
            </a:r>
            <a:r>
              <a:rPr lang="hr-HR" sz="2400" dirty="0" smtClean="0"/>
              <a:t>-a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r>
              <a:rPr lang="hr-HR" sz="2000" dirty="0" err="1" smtClean="0"/>
              <a:t>BU</a:t>
            </a:r>
            <a:r>
              <a:rPr lang="hr-HR" sz="2000" dirty="0" smtClean="0"/>
              <a:t> je nedovršen i uz dosta nepoznanica</a:t>
            </a:r>
            <a:endParaRPr lang="en-US" sz="2000" dirty="0" smtClean="0"/>
          </a:p>
          <a:p>
            <a:pPr lvl="1"/>
            <a:r>
              <a:rPr lang="hr-HR" sz="1800" dirty="0" smtClean="0">
                <a:ea typeface="+mn-ea"/>
                <a:cs typeface="+mn-cs"/>
              </a:rPr>
              <a:t>na papiru 2 od 3 stupa, u praksi  1</a:t>
            </a:r>
            <a:r>
              <a:rPr lang="en-US" sz="1800" dirty="0" smtClean="0">
                <a:ea typeface="+mn-ea"/>
                <a:cs typeface="+mn-cs"/>
              </a:rPr>
              <a:t>½ </a:t>
            </a:r>
            <a:r>
              <a:rPr lang="hr-HR" sz="1800" dirty="0" smtClean="0">
                <a:ea typeface="+mn-ea"/>
                <a:cs typeface="+mn-cs"/>
              </a:rPr>
              <a:t>od 3</a:t>
            </a:r>
            <a:r>
              <a:rPr lang="en-US" sz="1800" dirty="0" smtClean="0">
                <a:ea typeface="+mn-ea"/>
                <a:cs typeface="+mn-cs"/>
              </a:rPr>
              <a:t>!</a:t>
            </a:r>
          </a:p>
          <a:p>
            <a:r>
              <a:rPr lang="hr-HR" sz="2000" dirty="0" smtClean="0"/>
              <a:t>Sudjelovanje u postupku odlučivanja – SSM i Jedinstveni sanacijski mehanizam (</a:t>
            </a:r>
            <a:r>
              <a:rPr lang="hr-HR" sz="2000" dirty="0" err="1" smtClean="0"/>
              <a:t>SRM</a:t>
            </a:r>
            <a:r>
              <a:rPr lang="hr-HR" sz="2000" dirty="0" smtClean="0"/>
              <a:t>)</a:t>
            </a:r>
          </a:p>
          <a:p>
            <a:r>
              <a:rPr lang="hr-HR" sz="2000" dirty="0" smtClean="0"/>
              <a:t>Bez pristupa zajedničkom fiskalnom zaštitnom mehanizmu / koji bi mehanizam mogao igrati tu ulogu?</a:t>
            </a:r>
          </a:p>
          <a:p>
            <a:r>
              <a:rPr lang="hr-HR" sz="2000" dirty="0" smtClean="0"/>
              <a:t>Bez pristupa instrumentu za likvidnost </a:t>
            </a:r>
            <a:r>
              <a:rPr lang="hr-HR" sz="2000" dirty="0" err="1" smtClean="0"/>
              <a:t>ESB</a:t>
            </a:r>
            <a:r>
              <a:rPr lang="hr-HR" sz="2000" dirty="0" smtClean="0"/>
              <a:t>-a (ELA*)</a:t>
            </a:r>
          </a:p>
          <a:p>
            <a:r>
              <a:rPr lang="hr-HR" sz="2000" dirty="0" smtClean="0"/>
              <a:t>Ovlasti i potencijalni troškovi kao glavni problem</a:t>
            </a:r>
            <a:endParaRPr lang="en-US" sz="2000" dirty="0" smtClean="0"/>
          </a:p>
          <a:p>
            <a:pPr lvl="1"/>
            <a:r>
              <a:rPr lang="hr-HR" sz="1800" dirty="0" smtClean="0">
                <a:ea typeface="+mn-ea"/>
                <a:cs typeface="+mn-cs"/>
              </a:rPr>
              <a:t>Odluke se donose na razini </a:t>
            </a:r>
            <a:r>
              <a:rPr lang="hr-HR" sz="1800" dirty="0" err="1" smtClean="0">
                <a:ea typeface="+mn-ea"/>
                <a:cs typeface="+mn-cs"/>
              </a:rPr>
              <a:t>SSM</a:t>
            </a:r>
            <a:r>
              <a:rPr lang="hr-HR" sz="1800" dirty="0" smtClean="0">
                <a:ea typeface="+mn-ea"/>
                <a:cs typeface="+mn-cs"/>
              </a:rPr>
              <a:t>-a/</a:t>
            </a:r>
            <a:r>
              <a:rPr lang="hr-HR" sz="1800" dirty="0" err="1" smtClean="0">
                <a:ea typeface="+mn-ea"/>
                <a:cs typeface="+mn-cs"/>
              </a:rPr>
              <a:t>SRM</a:t>
            </a:r>
            <a:r>
              <a:rPr lang="hr-HR" sz="1800" dirty="0" smtClean="0">
                <a:ea typeface="+mn-ea"/>
                <a:cs typeface="+mn-cs"/>
              </a:rPr>
              <a:t>-a, ali troškovi se snose na nacionalnoj razini</a:t>
            </a:r>
            <a:endParaRPr lang="en-US" sz="1800" dirty="0" smtClean="0">
              <a:ea typeface="+mn-ea"/>
              <a:cs typeface="+mn-cs"/>
            </a:endParaRPr>
          </a:p>
          <a:p>
            <a:r>
              <a:rPr lang="hr-HR" sz="2000" dirty="0" smtClean="0"/>
              <a:t>Potencijalni troškovi povezani s prijelaznim financiranjem Jedinstvenog sanacijskog fonda (</a:t>
            </a:r>
            <a:r>
              <a:rPr lang="hr-HR" sz="2000" dirty="0" err="1" smtClean="0"/>
              <a:t>SRF</a:t>
            </a:r>
            <a:r>
              <a:rPr lang="hr-HR" sz="2000" dirty="0" smtClean="0"/>
              <a:t>)</a:t>
            </a:r>
          </a:p>
          <a:p>
            <a:pPr lvl="1"/>
            <a:r>
              <a:rPr lang="hr-HR" sz="1800" dirty="0">
                <a:ea typeface="+mn-ea"/>
                <a:cs typeface="+mn-cs"/>
              </a:rPr>
              <a:t>kreditne linije država </a:t>
            </a:r>
            <a:r>
              <a:rPr lang="hr-HR" sz="1800" dirty="0" smtClean="0">
                <a:ea typeface="+mn-ea"/>
                <a:cs typeface="+mn-cs"/>
              </a:rPr>
              <a:t>članica </a:t>
            </a:r>
            <a:r>
              <a:rPr lang="hr-HR" sz="1800" dirty="0" err="1" smtClean="0">
                <a:ea typeface="+mn-ea"/>
                <a:cs typeface="+mn-cs"/>
              </a:rPr>
              <a:t>BU</a:t>
            </a:r>
            <a:r>
              <a:rPr lang="hr-HR" sz="1800" smtClean="0">
                <a:ea typeface="+mn-ea"/>
                <a:cs typeface="+mn-cs"/>
              </a:rPr>
              <a:t>-a</a:t>
            </a:r>
            <a:endParaRPr lang="hr-HR" sz="1800" dirty="0">
              <a:ea typeface="+mn-ea"/>
              <a:cs typeface="+mn-cs"/>
            </a:endParaRPr>
          </a:p>
          <a:p>
            <a:pPr marL="457200" lvl="1" indent="0">
              <a:buNone/>
            </a:pPr>
            <a:endParaRPr lang="hr-HR" sz="18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sp>
        <p:nvSpPr>
          <p:cNvPr id="5" name="TekstniOkvir 4"/>
          <p:cNvSpPr txBox="1"/>
          <p:nvPr/>
        </p:nvSpPr>
        <p:spPr>
          <a:xfrm>
            <a:off x="495744" y="6248400"/>
            <a:ext cx="47999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 smtClean="0">
                <a:solidFill>
                  <a:srgbClr val="4D4D4D"/>
                </a:solidFill>
                <a:latin typeface="+mn-lt"/>
              </a:rPr>
              <a:t>* ELA </a:t>
            </a:r>
            <a:r>
              <a:rPr lang="hr-HR" sz="1200" dirty="0">
                <a:solidFill>
                  <a:srgbClr val="4D4D4D"/>
                </a:solidFill>
                <a:latin typeface="+mn-lt"/>
              </a:rPr>
              <a:t>– </a:t>
            </a:r>
            <a:r>
              <a:rPr lang="hr-HR" sz="1200" dirty="0" err="1">
                <a:solidFill>
                  <a:srgbClr val="4D4D4D"/>
                </a:solidFill>
                <a:latin typeface="+mn-lt"/>
              </a:rPr>
              <a:t>Emergency</a:t>
            </a:r>
            <a:r>
              <a:rPr lang="hr-HR" sz="1200" dirty="0">
                <a:solidFill>
                  <a:srgbClr val="4D4D4D"/>
                </a:solidFill>
                <a:latin typeface="+mn-lt"/>
              </a:rPr>
              <a:t> </a:t>
            </a:r>
            <a:r>
              <a:rPr lang="hr-HR" sz="1200" dirty="0" err="1">
                <a:solidFill>
                  <a:srgbClr val="4D4D4D"/>
                </a:solidFill>
                <a:latin typeface="+mn-lt"/>
              </a:rPr>
              <a:t>Liquidity</a:t>
            </a:r>
            <a:r>
              <a:rPr lang="hr-HR" sz="1200" dirty="0">
                <a:solidFill>
                  <a:srgbClr val="4D4D4D"/>
                </a:solidFill>
                <a:latin typeface="+mn-lt"/>
              </a:rPr>
              <a:t> </a:t>
            </a:r>
            <a:r>
              <a:rPr lang="hr-HR" sz="1200" dirty="0" err="1">
                <a:solidFill>
                  <a:srgbClr val="4D4D4D"/>
                </a:solidFill>
                <a:latin typeface="+mn-lt"/>
              </a:rPr>
              <a:t>Assistance</a:t>
            </a:r>
            <a:endParaRPr lang="hr-HR" sz="1200" dirty="0">
              <a:solidFill>
                <a:srgbClr val="4D4D4D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 smtClean="0"/>
              <a:t>Izazovi sudjelovanja u mehanizmu bliske suradnje uglavnom proistječu iz manjka iskustva i nepotpunosti </a:t>
            </a:r>
            <a:r>
              <a:rPr lang="hr-HR" sz="2400" dirty="0" err="1" smtClean="0"/>
              <a:t>BU</a:t>
            </a:r>
            <a:r>
              <a:rPr lang="hr-HR" sz="2400" dirty="0" smtClean="0"/>
              <a:t>-a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>
              <a:solidFill>
                <a:schemeClr val="tx1"/>
              </a:solidFill>
            </a:endParaRPr>
          </a:p>
          <a:p>
            <a:r>
              <a:rPr lang="hr-HR" sz="2000" dirty="0" smtClean="0"/>
              <a:t>Rizik za funkcioniranje nacionalnih </a:t>
            </a:r>
            <a:r>
              <a:rPr lang="hr-HR" sz="2000" dirty="0" err="1" smtClean="0"/>
              <a:t>makroprudencijalnih</a:t>
            </a:r>
            <a:r>
              <a:rPr lang="hr-HR" sz="2000" dirty="0" smtClean="0"/>
              <a:t> politika</a:t>
            </a:r>
            <a:endParaRPr lang="en-US" sz="2000" dirty="0" smtClean="0"/>
          </a:p>
          <a:p>
            <a:r>
              <a:rPr lang="hr-HR" sz="2000" dirty="0" smtClean="0"/>
              <a:t>Institucionalni kapaciteti </a:t>
            </a:r>
            <a:r>
              <a:rPr lang="hr-HR" sz="2000" dirty="0" err="1" smtClean="0"/>
              <a:t>ESB</a:t>
            </a:r>
            <a:r>
              <a:rPr lang="hr-HR" sz="2000" dirty="0" smtClean="0"/>
              <a:t>-a kao supervizora i Jedinstvenog sanacijskog odbora (SRB)</a:t>
            </a:r>
            <a:endParaRPr lang="en-US" sz="2000" dirty="0" smtClean="0"/>
          </a:p>
          <a:p>
            <a:r>
              <a:rPr lang="hr-HR" sz="2000" dirty="0" err="1" smtClean="0"/>
              <a:t>Subsidijari</a:t>
            </a:r>
            <a:r>
              <a:rPr lang="hr-HR" sz="2000" dirty="0" smtClean="0"/>
              <a:t> u malim državama članicama mogu “proći ispod radara” </a:t>
            </a:r>
          </a:p>
          <a:p>
            <a:r>
              <a:rPr lang="hr-HR" sz="2000" dirty="0" smtClean="0"/>
              <a:t>Potencijalno nedovoljan kapacitet nacionalnih zaštitnih mehanizama za institucije koje nisu obuhvaćene </a:t>
            </a:r>
            <a:r>
              <a:rPr lang="hr-HR" sz="2000" dirty="0" err="1" smtClean="0"/>
              <a:t>SSM</a:t>
            </a:r>
            <a:r>
              <a:rPr lang="hr-HR" sz="2000" dirty="0" smtClean="0"/>
              <a:t>-om i </a:t>
            </a:r>
            <a:r>
              <a:rPr lang="hr-HR" sz="2000" dirty="0" err="1" smtClean="0"/>
              <a:t>SRM</a:t>
            </a:r>
            <a:r>
              <a:rPr lang="hr-HR" sz="2000" dirty="0" smtClean="0"/>
              <a:t>-om</a:t>
            </a:r>
          </a:p>
          <a:p>
            <a:pPr>
              <a:buNone/>
            </a:pPr>
            <a:endParaRPr lang="hr-HR" sz="2000" dirty="0" smtClean="0"/>
          </a:p>
          <a:p>
            <a:pPr>
              <a:buFont typeface="Wingdings" pitchFamily="2" charset="2"/>
              <a:buChar char="ü"/>
            </a:pPr>
            <a:r>
              <a:rPr lang="hr-HR" sz="2000" dirty="0" smtClean="0"/>
              <a:t>Koristi mogu doći i od same činjenice da je banka majka u </a:t>
            </a:r>
            <a:r>
              <a:rPr lang="hr-HR" sz="2000" dirty="0" err="1" smtClean="0"/>
              <a:t>BU</a:t>
            </a:r>
            <a:r>
              <a:rPr lang="hr-HR" sz="2000" dirty="0" smtClean="0"/>
              <a:t>-u</a:t>
            </a:r>
          </a:p>
          <a:p>
            <a:endParaRPr lang="en-US" sz="2000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B2F5A-BD4B-4437-B17B-5A0B19FF5EBA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Life L2"/>
        <a:ea typeface=""/>
        <a:cs typeface=""/>
      </a:majorFont>
      <a:minorFont>
        <a:latin typeface="Life L2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8408</TotalTime>
  <Words>725</Words>
  <Application>Microsoft Office PowerPoint</Application>
  <PresentationFormat>Prikaz na zaslonu (4:3)</PresentationFormat>
  <Paragraphs>114</Paragraphs>
  <Slides>11</Slides>
  <Notes>7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7" baseType="lpstr">
      <vt:lpstr>Arial</vt:lpstr>
      <vt:lpstr>Calibri</vt:lpstr>
      <vt:lpstr>Life L2</vt:lpstr>
      <vt:lpstr>Verdana</vt:lpstr>
      <vt:lpstr>Wingdings</vt:lpstr>
      <vt:lpstr>1_Level</vt:lpstr>
      <vt:lpstr>PowerPointova prezentacija</vt:lpstr>
      <vt:lpstr>Pregled</vt:lpstr>
      <vt:lpstr> Potencijalne koristi BU-a...</vt:lpstr>
      <vt:lpstr>... doći će do izražaja tek izgradnjom  svih elemenata BU-a</vt:lpstr>
      <vt:lpstr>Potencijalne koristi ranog ulaska u BU ovise o više čimbenika</vt:lpstr>
      <vt:lpstr>Stupanj integracije država Srednje i istočne Europe (SIE) i europodručja utječe na stavove o ranijem uključenju u BU-u</vt:lpstr>
      <vt:lpstr>Bankovni sustavi u državama SIE-a stabilni i dobro kapitalizirani </vt:lpstr>
      <vt:lpstr>      Izazovi sudjelovanja u mehanizmu bliske suradnje uglavnom proistječu iz manjka iskustva i nepotpunosti BU-a</vt:lpstr>
      <vt:lpstr>Izazovi sudjelovanja u mehanizmu bliske suradnje uglavnom proistječu iz manjka iskustva i nepotpunosti BU-a</vt:lpstr>
      <vt:lpstr>Hrvatski bankovni sustav i BU</vt:lpstr>
      <vt:lpstr>Hrvatska i BU</vt:lpstr>
    </vt:vector>
  </TitlesOfParts>
  <Company>HNB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Vedran Šošić</dc:creator>
  <cp:lastModifiedBy>Ana Šabić</cp:lastModifiedBy>
  <cp:revision>613</cp:revision>
  <dcterms:created xsi:type="dcterms:W3CDTF">2004-06-09T08:54:16Z</dcterms:created>
  <dcterms:modified xsi:type="dcterms:W3CDTF">2016-05-17T14:24:55Z</dcterms:modified>
</cp:coreProperties>
</file>