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4"/>
  </p:notesMasterIdLst>
  <p:sldIdLst>
    <p:sldId id="257" r:id="rId2"/>
    <p:sldId id="258" r:id="rId3"/>
    <p:sldId id="260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61" r:id="rId12"/>
    <p:sldId id="262" r:id="rId13"/>
    <p:sldId id="277" r:id="rId14"/>
    <p:sldId id="278" r:id="rId15"/>
    <p:sldId id="263" r:id="rId16"/>
    <p:sldId id="259" r:id="rId17"/>
    <p:sldId id="264" r:id="rId18"/>
    <p:sldId id="265" r:id="rId19"/>
    <p:sldId id="273" r:id="rId20"/>
    <p:sldId id="275" r:id="rId21"/>
    <p:sldId id="274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9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A392D5-DE00-4278-A89E-927D649440FC}" type="datetimeFigureOut">
              <a:rPr lang="en-GB" smtClean="0"/>
              <a:t>04/07/2016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B0FE66-275C-4818-BAE3-8C506C04F9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478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5BA3A5-FBCB-4171-90E9-ED0ADF640022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498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431E8-3587-47E2-9750-264F9303E22A}" type="datetimeFigureOut">
              <a:rPr lang="en-GB" smtClean="0"/>
              <a:t>04/07/2016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CB2B2-F9F1-431F-83CB-8C01BD2B89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768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431E8-3587-47E2-9750-264F9303E22A}" type="datetimeFigureOut">
              <a:rPr lang="en-GB" smtClean="0"/>
              <a:t>04/07/2016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CB2B2-F9F1-431F-83CB-8C01BD2B89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776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431E8-3587-47E2-9750-264F9303E22A}" type="datetimeFigureOut">
              <a:rPr lang="en-GB" smtClean="0"/>
              <a:t>04/07/2016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CB2B2-F9F1-431F-83CB-8C01BD2B89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126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431E8-3587-47E2-9750-264F9303E22A}" type="datetimeFigureOut">
              <a:rPr lang="en-GB" smtClean="0"/>
              <a:t>04/07/2016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CB2B2-F9F1-431F-83CB-8C01BD2B89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998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431E8-3587-47E2-9750-264F9303E22A}" type="datetimeFigureOut">
              <a:rPr lang="en-GB" smtClean="0"/>
              <a:t>04/07/2016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CB2B2-F9F1-431F-83CB-8C01BD2B89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011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431E8-3587-47E2-9750-264F9303E22A}" type="datetimeFigureOut">
              <a:rPr lang="en-GB" smtClean="0"/>
              <a:t>04/07/2016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CB2B2-F9F1-431F-83CB-8C01BD2B89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877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431E8-3587-47E2-9750-264F9303E22A}" type="datetimeFigureOut">
              <a:rPr lang="en-GB" smtClean="0"/>
              <a:t>04/07/2016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CB2B2-F9F1-431F-83CB-8C01BD2B89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264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431E8-3587-47E2-9750-264F9303E22A}" type="datetimeFigureOut">
              <a:rPr lang="en-GB" smtClean="0"/>
              <a:t>04/07/2016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CB2B2-F9F1-431F-83CB-8C01BD2B89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188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431E8-3587-47E2-9750-264F9303E22A}" type="datetimeFigureOut">
              <a:rPr lang="en-GB" smtClean="0"/>
              <a:t>04/07/2016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CB2B2-F9F1-431F-83CB-8C01BD2B89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852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431E8-3587-47E2-9750-264F9303E22A}" type="datetimeFigureOut">
              <a:rPr lang="en-GB" smtClean="0"/>
              <a:t>04/07/2016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CB2B2-F9F1-431F-83CB-8C01BD2B89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658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431E8-3587-47E2-9750-264F9303E22A}" type="datetimeFigureOut">
              <a:rPr lang="en-GB" smtClean="0"/>
              <a:t>04/07/2016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CB2B2-F9F1-431F-83CB-8C01BD2B89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244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431E8-3587-47E2-9750-264F9303E22A}" type="datetimeFigureOut">
              <a:rPr lang="en-GB" smtClean="0"/>
              <a:t>04/07/2016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CB2B2-F9F1-431F-83CB-8C01BD2B89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36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68079"/>
            <a:ext cx="9144000" cy="1470025"/>
          </a:xfrm>
        </p:spPr>
        <p:txBody>
          <a:bodyPr>
            <a:noAutofit/>
          </a:bodyPr>
          <a:lstStyle/>
          <a:p>
            <a:r>
              <a:rPr lang="en-GB" sz="2800" i="1" dirty="0">
                <a:solidFill>
                  <a:srgbClr val="00B050"/>
                </a:solidFill>
                <a:latin typeface="Serif"/>
              </a:rPr>
              <a:t>Comments on </a:t>
            </a:r>
            <a:r>
              <a:rPr lang="en-GB" sz="2800" dirty="0">
                <a:solidFill>
                  <a:srgbClr val="00B050"/>
                </a:solidFill>
                <a:latin typeface="Serif"/>
              </a:rPr>
              <a:t/>
            </a:r>
            <a:br>
              <a:rPr lang="en-GB" sz="2800" dirty="0">
                <a:solidFill>
                  <a:srgbClr val="00B050"/>
                </a:solidFill>
                <a:latin typeface="Serif"/>
              </a:rPr>
            </a:br>
            <a:r>
              <a:rPr lang="en-GB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erif"/>
              </a:rPr>
              <a:t>Davor</a:t>
            </a:r>
            <a:r>
              <a:rPr lang="en-GB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erif"/>
              </a:rPr>
              <a:t> </a:t>
            </a:r>
            <a:r>
              <a:rPr lang="en-GB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erif"/>
              </a:rPr>
              <a:t>Kunovac</a:t>
            </a:r>
            <a:r>
              <a:rPr lang="en-GB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erif"/>
              </a:rPr>
              <a:t> </a:t>
            </a:r>
            <a:r>
              <a:rPr lang="en-GB" sz="2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Serif"/>
              </a:rPr>
              <a:t>and</a:t>
            </a:r>
            <a:r>
              <a:rPr lang="en-GB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erif"/>
              </a:rPr>
              <a:t> Rafael </a:t>
            </a:r>
            <a:r>
              <a:rPr lang="en-GB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erif"/>
              </a:rPr>
              <a:t>Ravnik’s</a:t>
            </a:r>
            <a:r>
              <a:rPr lang="en-GB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erif"/>
              </a:rPr>
              <a:t> </a:t>
            </a:r>
            <a:r>
              <a:rPr lang="en-GB" sz="5400" b="1" dirty="0">
                <a:solidFill>
                  <a:srgbClr val="00B050"/>
                </a:solidFill>
                <a:latin typeface="Serif"/>
              </a:rPr>
              <a:t/>
            </a:r>
            <a:br>
              <a:rPr lang="en-GB" sz="5400" b="1" dirty="0">
                <a:solidFill>
                  <a:srgbClr val="00B050"/>
                </a:solidFill>
                <a:latin typeface="Serif"/>
              </a:rPr>
            </a:br>
            <a:r>
              <a:rPr lang="en-GB" sz="5400" b="1" dirty="0">
                <a:solidFill>
                  <a:srgbClr val="00B050"/>
                </a:solidFill>
                <a:latin typeface="Serif"/>
              </a:rPr>
              <a:t/>
            </a:r>
            <a:br>
              <a:rPr lang="en-GB" sz="5400" b="1" dirty="0">
                <a:solidFill>
                  <a:srgbClr val="00B050"/>
                </a:solidFill>
                <a:latin typeface="Serif"/>
              </a:rPr>
            </a:br>
            <a:r>
              <a:rPr lang="en-GB" sz="4800" b="1" dirty="0">
                <a:solidFill>
                  <a:srgbClr val="00B050"/>
                </a:solidFill>
                <a:latin typeface="Serif"/>
              </a:rPr>
              <a:t>“Are sovereign credit ratings overrated?”</a:t>
            </a:r>
            <a:r>
              <a:rPr lang="en-GB" sz="4400" dirty="0">
                <a:solidFill>
                  <a:srgbClr val="00B050"/>
                </a:solidFill>
                <a:latin typeface="Serif"/>
              </a:rPr>
              <a:t/>
            </a:r>
            <a:br>
              <a:rPr lang="en-GB" sz="4400" dirty="0">
                <a:solidFill>
                  <a:srgbClr val="00B050"/>
                </a:solidFill>
                <a:latin typeface="Serif"/>
              </a:rPr>
            </a:br>
            <a:r>
              <a:rPr lang="en-GB" sz="2800" dirty="0">
                <a:solidFill>
                  <a:srgbClr val="00B050"/>
                </a:solidFill>
                <a:latin typeface="Serif"/>
              </a:rPr>
              <a:t> </a:t>
            </a:r>
            <a:endParaRPr lang="en-GB" sz="3200" b="1" dirty="0">
              <a:solidFill>
                <a:srgbClr val="00B050"/>
              </a:solidFill>
              <a:latin typeface="Serif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005064"/>
            <a:ext cx="9144000" cy="127099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600" dirty="0">
                <a:latin typeface="Serif"/>
              </a:rPr>
              <a:t>Nauro Campos      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600" i="1" dirty="0">
                <a:latin typeface="Serif"/>
              </a:rPr>
              <a:t>Brunel University London        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600" dirty="0">
                <a:latin typeface="Serif"/>
              </a:rPr>
              <a:t>     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21435" y="4941168"/>
            <a:ext cx="8280920" cy="1210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just">
              <a:spcBef>
                <a:spcPct val="20000"/>
              </a:spcBef>
              <a:defRPr/>
            </a:pPr>
            <a:r>
              <a:rPr lang="en-GB" sz="1600" i="1" dirty="0">
                <a:solidFill>
                  <a:schemeClr val="tx1">
                    <a:tint val="75000"/>
                  </a:schemeClr>
                </a:solidFill>
                <a:latin typeface="Serif"/>
              </a:rPr>
              <a:t> </a:t>
            </a:r>
          </a:p>
          <a:p>
            <a:pPr algn="ctr">
              <a:spcBef>
                <a:spcPct val="20000"/>
              </a:spcBef>
              <a:defRPr/>
            </a:pPr>
            <a:endParaRPr lang="en-GB" sz="1600" i="1" dirty="0">
              <a:solidFill>
                <a:schemeClr val="tx1">
                  <a:tint val="75000"/>
                </a:schemeClr>
              </a:solidFill>
              <a:latin typeface="Serif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GB" sz="1600" i="1" dirty="0">
                <a:solidFill>
                  <a:schemeClr val="tx1">
                    <a:tint val="75000"/>
                  </a:schemeClr>
                </a:solidFill>
                <a:latin typeface="Serif"/>
              </a:rPr>
              <a:t> </a:t>
            </a:r>
            <a:r>
              <a:rPr lang="en-GB" sz="1600" i="1" dirty="0">
                <a:solidFill>
                  <a:schemeClr val="bg1">
                    <a:lumMod val="65000"/>
                  </a:schemeClr>
                </a:solidFill>
                <a:latin typeface="Serif"/>
              </a:rPr>
              <a:t>For presentation at </a:t>
            </a:r>
          </a:p>
          <a:p>
            <a:pPr algn="ctr">
              <a:spcBef>
                <a:spcPct val="20000"/>
              </a:spcBef>
              <a:defRPr/>
            </a:pPr>
            <a:r>
              <a:rPr lang="en-GB" sz="1600" i="1" dirty="0">
                <a:solidFill>
                  <a:schemeClr val="bg1">
                    <a:lumMod val="65000"/>
                  </a:schemeClr>
                </a:solidFill>
                <a:latin typeface="Serif"/>
              </a:rPr>
              <a:t>The 22nd Dubrovnik Economic Conference</a:t>
            </a:r>
          </a:p>
          <a:p>
            <a:pPr lvl="0" algn="ctr">
              <a:spcBef>
                <a:spcPct val="20000"/>
              </a:spcBef>
              <a:defRPr/>
            </a:pPr>
            <a:r>
              <a:rPr lang="en-GB" sz="1600" i="1" dirty="0">
                <a:solidFill>
                  <a:schemeClr val="bg1">
                    <a:lumMod val="65000"/>
                  </a:schemeClr>
                </a:solidFill>
                <a:latin typeface="Serif"/>
              </a:rPr>
              <a:t> June 12 2016 </a:t>
            </a:r>
          </a:p>
        </p:txBody>
      </p:sp>
    </p:spTree>
    <p:extLst>
      <p:ext uri="{BB962C8B-B14F-4D97-AF65-F5344CB8AC3E}">
        <p14:creationId xmlns:p14="http://schemas.microsoft.com/office/powerpoint/2010/main" val="3564454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071" y="100083"/>
            <a:ext cx="7301946" cy="13255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B050"/>
                </a:solidFill>
                <a:latin typeface="Serif"/>
              </a:rPr>
              <a:t>What does the paper finds?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071" y="1027907"/>
            <a:ext cx="860066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3200" dirty="0"/>
          </a:p>
          <a:p>
            <a:pPr marL="514350" indent="-514350">
              <a:buAutoNum type="arabicParenBoth"/>
            </a:pPr>
            <a:r>
              <a:rPr lang="en-GB" sz="3200" dirty="0"/>
              <a:t>   do (sovereign credit) ratings affect     	(borrowing) costs (of European countries)?</a:t>
            </a:r>
          </a:p>
          <a:p>
            <a:pPr marL="0" indent="0">
              <a:buNone/>
            </a:pPr>
            <a:r>
              <a:rPr lang="en-GB" sz="3200" i="1" dirty="0"/>
              <a:t>Answer: yes, not much but when junk threshold</a:t>
            </a:r>
          </a:p>
          <a:p>
            <a:pPr marL="0" indent="0">
              <a:buNone/>
            </a:pPr>
            <a:r>
              <a:rPr lang="en-GB" sz="3200" dirty="0"/>
              <a:t>(2)    what determines credit ratings (EU </a:t>
            </a:r>
            <a:r>
              <a:rPr lang="en-GB" sz="3200" dirty="0" err="1"/>
              <a:t>membs</a:t>
            </a:r>
            <a:r>
              <a:rPr lang="en-GB" sz="3200" dirty="0"/>
              <a:t>)?</a:t>
            </a:r>
          </a:p>
          <a:p>
            <a:pPr marL="0" indent="0">
              <a:buNone/>
            </a:pPr>
            <a:r>
              <a:rPr lang="en-GB" sz="3200" i="1" dirty="0"/>
              <a:t>Answer: macro </a:t>
            </a:r>
            <a:r>
              <a:rPr lang="en-GB" sz="3200" i="1" dirty="0" err="1"/>
              <a:t>fund’tals</a:t>
            </a:r>
            <a:r>
              <a:rPr lang="en-GB" sz="3200" i="1" dirty="0"/>
              <a:t> and global risk </a:t>
            </a:r>
            <a:endParaRPr lang="en-GB" sz="3200" dirty="0"/>
          </a:p>
          <a:p>
            <a:pPr marL="0" indent="0">
              <a:buNone/>
            </a:pPr>
            <a:r>
              <a:rPr lang="en-GB" sz="3200" dirty="0"/>
              <a:t>(3) 	how much ratings agencies “meddle”?</a:t>
            </a:r>
          </a:p>
          <a:p>
            <a:pPr marL="0" indent="0">
              <a:buNone/>
            </a:pPr>
            <a:r>
              <a:rPr lang="en-GB" sz="3200" i="1" dirty="0"/>
              <a:t>Answer: little (but is 10% really little?)</a:t>
            </a:r>
            <a:endParaRPr lang="en-GB" sz="3200" dirty="0"/>
          </a:p>
          <a:p>
            <a:pPr marL="514350" indent="-514350">
              <a:buAutoNum type="arabicParenBoth" startAt="4"/>
            </a:pPr>
            <a:r>
              <a:rPr lang="en-GB" sz="3200" dirty="0"/>
              <a:t>     do markets do it better?</a:t>
            </a:r>
          </a:p>
          <a:p>
            <a:pPr marL="0" indent="0">
              <a:buNone/>
            </a:pPr>
            <a:r>
              <a:rPr lang="en-GB" sz="3200" i="1" dirty="0">
                <a:solidFill>
                  <a:srgbClr val="FF0000"/>
                </a:solidFill>
              </a:rPr>
              <a:t>Answer: of course, markets always do it better </a:t>
            </a:r>
            <a:endParaRPr lang="en-GB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678167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334"/>
            <a:ext cx="7886700" cy="1325563"/>
          </a:xfrm>
        </p:spPr>
        <p:txBody>
          <a:bodyPr/>
          <a:lstStyle/>
          <a:p>
            <a:r>
              <a:rPr lang="en-GB" b="1" dirty="0">
                <a:solidFill>
                  <a:srgbClr val="00B050"/>
                </a:solidFill>
                <a:latin typeface="Serif"/>
              </a:rPr>
              <a:t>I have three main comments </a:t>
            </a:r>
            <a:br>
              <a:rPr lang="en-GB" b="1" dirty="0">
                <a:solidFill>
                  <a:srgbClr val="00B050"/>
                </a:solidFill>
                <a:latin typeface="Serif"/>
              </a:rPr>
            </a:br>
            <a:r>
              <a:rPr lang="en-GB" b="1" dirty="0">
                <a:solidFill>
                  <a:srgbClr val="00B050"/>
                </a:solidFill>
                <a:latin typeface="Serif"/>
              </a:rPr>
              <a:t>					</a:t>
            </a:r>
            <a:r>
              <a:rPr lang="en-GB" sz="3200" b="1" dirty="0">
                <a:solidFill>
                  <a:srgbClr val="00B050"/>
                </a:solidFill>
                <a:latin typeface="Serif"/>
              </a:rPr>
              <a:t>and many tiny 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02773"/>
            <a:ext cx="8250306" cy="4351338"/>
          </a:xfrm>
        </p:spPr>
        <p:txBody>
          <a:bodyPr>
            <a:noAutofit/>
          </a:bodyPr>
          <a:lstStyle/>
          <a:p>
            <a:endParaRPr lang="en-GB" sz="2800" dirty="0"/>
          </a:p>
          <a:p>
            <a:r>
              <a:rPr lang="en-GB" sz="2800" dirty="0"/>
              <a:t>Main number 1 is this: You must deal properly with what you (perhaps mistakenly) call “political factors”</a:t>
            </a:r>
          </a:p>
          <a:p>
            <a:endParaRPr lang="en-GB" sz="2800" dirty="0"/>
          </a:p>
          <a:p>
            <a:r>
              <a:rPr lang="en-GB" sz="2800" dirty="0"/>
              <a:t>In each of the four exercises, there is a suggestion that this is a key omitted variable or worse</a:t>
            </a:r>
          </a:p>
          <a:p>
            <a:endParaRPr lang="en-GB" sz="2800" dirty="0"/>
          </a:p>
          <a:p>
            <a:r>
              <a:rPr lang="en-GB" sz="2800" dirty="0"/>
              <a:t> A suggestion: </a:t>
            </a:r>
          </a:p>
          <a:p>
            <a:endParaRPr lang="en-GB" sz="2800" dirty="0"/>
          </a:p>
          <a:p>
            <a:pPr marL="0" indent="0">
              <a:buNone/>
            </a:pPr>
            <a:r>
              <a:rPr lang="en-GB" sz="2800" dirty="0"/>
              <a:t>	Nick </a:t>
            </a:r>
            <a:r>
              <a:rPr lang="en-GB" sz="2800" b="1" u="sng" dirty="0"/>
              <a:t>Bloom’s Economic Policy Uncertainty Index </a:t>
            </a:r>
            <a:r>
              <a:rPr lang="en-GB" sz="2800" dirty="0"/>
              <a:t>	(http://www.policyuncertainty.com/index.html)</a:t>
            </a:r>
          </a:p>
        </p:txBody>
      </p:sp>
    </p:spTree>
    <p:extLst>
      <p:ext uri="{BB962C8B-B14F-4D97-AF65-F5344CB8AC3E}">
        <p14:creationId xmlns:p14="http://schemas.microsoft.com/office/powerpoint/2010/main" val="134580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hart: UK economic policy uncertain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827" y="332656"/>
            <a:ext cx="8564493" cy="6023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9357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334"/>
            <a:ext cx="7886700" cy="1325563"/>
          </a:xfrm>
        </p:spPr>
        <p:txBody>
          <a:bodyPr/>
          <a:lstStyle/>
          <a:p>
            <a:r>
              <a:rPr lang="en-GB" b="1" dirty="0">
                <a:solidFill>
                  <a:srgbClr val="00B050"/>
                </a:solidFill>
                <a:latin typeface="Serif"/>
              </a:rPr>
              <a:t>Main comment 2</a:t>
            </a:r>
            <a:br>
              <a:rPr lang="en-GB" b="1" dirty="0">
                <a:solidFill>
                  <a:srgbClr val="00B050"/>
                </a:solidFill>
                <a:latin typeface="Serif"/>
              </a:rPr>
            </a:br>
            <a:r>
              <a:rPr lang="en-GB" b="1" dirty="0">
                <a:solidFill>
                  <a:srgbClr val="00B050"/>
                </a:solidFill>
                <a:latin typeface="Serif"/>
              </a:rPr>
              <a:t>					</a:t>
            </a:r>
            <a:r>
              <a:rPr lang="en-GB" sz="3200" b="1" dirty="0">
                <a:solidFill>
                  <a:srgbClr val="00B050"/>
                </a:solidFill>
                <a:latin typeface="Serif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40164"/>
            <a:ext cx="8515350" cy="4351338"/>
          </a:xfrm>
        </p:spPr>
        <p:txBody>
          <a:bodyPr>
            <a:noAutofit/>
          </a:bodyPr>
          <a:lstStyle/>
          <a:p>
            <a:endParaRPr lang="en-GB" sz="2800" i="1" dirty="0">
              <a:latin typeface="Serif"/>
            </a:endParaRPr>
          </a:p>
          <a:p>
            <a:r>
              <a:rPr lang="en-GB" sz="2800" i="1" dirty="0">
                <a:latin typeface="Serif"/>
              </a:rPr>
              <a:t>Advice for whole paper:</a:t>
            </a:r>
          </a:p>
          <a:p>
            <a:endParaRPr lang="en-GB" sz="2800" dirty="0">
              <a:latin typeface="Serif"/>
            </a:endParaRPr>
          </a:p>
          <a:p>
            <a:r>
              <a:rPr lang="en-GB" sz="2800" dirty="0">
                <a:latin typeface="Serif"/>
              </a:rPr>
              <a:t>Croatia is mentioned 3 times in the first paragraph</a:t>
            </a:r>
          </a:p>
          <a:p>
            <a:endParaRPr lang="en-GB" sz="2800" dirty="0">
              <a:latin typeface="Serif"/>
            </a:endParaRPr>
          </a:p>
          <a:p>
            <a:r>
              <a:rPr lang="en-GB" sz="2800" dirty="0">
                <a:latin typeface="Serif"/>
              </a:rPr>
              <a:t>Why an Estonian/Spaniard/Californian who is reading this paper should be interested in Croatia?</a:t>
            </a:r>
          </a:p>
          <a:p>
            <a:endParaRPr lang="en-GB" sz="2800" dirty="0">
              <a:latin typeface="Serif"/>
            </a:endParaRPr>
          </a:p>
          <a:p>
            <a:r>
              <a:rPr lang="en-GB" sz="2800" dirty="0">
                <a:latin typeface="Serif"/>
              </a:rPr>
              <a:t>Instead </a:t>
            </a:r>
            <a:r>
              <a:rPr lang="en-GB" sz="2800" b="1" u="sng" dirty="0">
                <a:latin typeface="Serif"/>
              </a:rPr>
              <a:t>use country studies to illustrate regression results</a:t>
            </a:r>
          </a:p>
          <a:p>
            <a:endParaRPr lang="en-GB" sz="2800" dirty="0">
              <a:latin typeface="Serif"/>
            </a:endParaRPr>
          </a:p>
          <a:p>
            <a:r>
              <a:rPr lang="en-GB" sz="2800" dirty="0" err="1">
                <a:latin typeface="Serif"/>
              </a:rPr>
              <a:t>Hw</a:t>
            </a:r>
            <a:r>
              <a:rPr lang="en-GB" sz="2800" dirty="0">
                <a:latin typeface="Serif"/>
              </a:rPr>
              <a:t>? Compare Croatia with Hungary and UK</a:t>
            </a:r>
          </a:p>
        </p:txBody>
      </p:sp>
    </p:spTree>
    <p:extLst>
      <p:ext uri="{BB962C8B-B14F-4D97-AF65-F5344CB8AC3E}">
        <p14:creationId xmlns:p14="http://schemas.microsoft.com/office/powerpoint/2010/main" val="17463668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334"/>
            <a:ext cx="7886700" cy="1325563"/>
          </a:xfrm>
        </p:spPr>
        <p:txBody>
          <a:bodyPr/>
          <a:lstStyle/>
          <a:p>
            <a:r>
              <a:rPr lang="en-GB" b="1" dirty="0">
                <a:solidFill>
                  <a:srgbClr val="00B050"/>
                </a:solidFill>
                <a:latin typeface="Serif"/>
              </a:rPr>
              <a:t>Main comment 3</a:t>
            </a:r>
            <a:br>
              <a:rPr lang="en-GB" b="1" dirty="0">
                <a:solidFill>
                  <a:srgbClr val="00B050"/>
                </a:solidFill>
                <a:latin typeface="Serif"/>
              </a:rPr>
            </a:br>
            <a:r>
              <a:rPr lang="en-GB" b="1" dirty="0">
                <a:solidFill>
                  <a:srgbClr val="00B050"/>
                </a:solidFill>
                <a:latin typeface="Serif"/>
              </a:rPr>
              <a:t>					</a:t>
            </a:r>
            <a:r>
              <a:rPr lang="en-GB" sz="3200" b="1" dirty="0">
                <a:solidFill>
                  <a:srgbClr val="00B050"/>
                </a:solidFill>
                <a:latin typeface="Serif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40164"/>
            <a:ext cx="8250306" cy="4351338"/>
          </a:xfrm>
        </p:spPr>
        <p:txBody>
          <a:bodyPr>
            <a:noAutofit/>
          </a:bodyPr>
          <a:lstStyle/>
          <a:p>
            <a:endParaRPr lang="en-GB" sz="2800" i="1" dirty="0">
              <a:latin typeface="Serif"/>
            </a:endParaRPr>
          </a:p>
          <a:p>
            <a:endParaRPr lang="en-GB" sz="2800" dirty="0">
              <a:latin typeface="Serif"/>
            </a:endParaRPr>
          </a:p>
          <a:p>
            <a:r>
              <a:rPr lang="en-GB" sz="2800" dirty="0">
                <a:latin typeface="Serif"/>
              </a:rPr>
              <a:t>Make sure you provide estimation </a:t>
            </a:r>
            <a:r>
              <a:rPr lang="en-GB" sz="2800" b="1" u="sng" dirty="0">
                <a:latin typeface="Serif"/>
              </a:rPr>
              <a:t>details</a:t>
            </a:r>
            <a:r>
              <a:rPr lang="en-GB" sz="2800" dirty="0">
                <a:latin typeface="Serif"/>
              </a:rPr>
              <a:t> </a:t>
            </a:r>
          </a:p>
          <a:p>
            <a:endParaRPr lang="en-GB" sz="2800" dirty="0">
              <a:latin typeface="Serif"/>
            </a:endParaRPr>
          </a:p>
          <a:p>
            <a:r>
              <a:rPr lang="en-GB" sz="2800" dirty="0">
                <a:latin typeface="Serif"/>
              </a:rPr>
              <a:t>Which estimator is being used?</a:t>
            </a:r>
          </a:p>
          <a:p>
            <a:endParaRPr lang="en-GB" sz="2800" dirty="0">
              <a:latin typeface="Serif"/>
            </a:endParaRPr>
          </a:p>
          <a:p>
            <a:r>
              <a:rPr lang="en-GB" sz="2800" dirty="0">
                <a:latin typeface="Serif"/>
              </a:rPr>
              <a:t>Number of observations????</a:t>
            </a:r>
          </a:p>
          <a:p>
            <a:endParaRPr lang="en-GB" sz="2800" dirty="0">
              <a:latin typeface="Serif"/>
            </a:endParaRPr>
          </a:p>
          <a:p>
            <a:r>
              <a:rPr lang="en-GB" sz="2800" dirty="0">
                <a:latin typeface="Serif"/>
              </a:rPr>
              <a:t>How are ratings being used/entering the regressions? </a:t>
            </a:r>
          </a:p>
          <a:p>
            <a:r>
              <a:rPr lang="en-GB" sz="2800" dirty="0">
                <a:latin typeface="Serif"/>
              </a:rPr>
              <a:t>All 3 agencies together? </a:t>
            </a:r>
          </a:p>
          <a:p>
            <a:r>
              <a:rPr lang="en-GB" sz="2800" dirty="0">
                <a:latin typeface="Serif"/>
              </a:rPr>
              <a:t>What’s the correlation?</a:t>
            </a:r>
          </a:p>
          <a:p>
            <a:endParaRPr lang="en-GB" sz="2800" dirty="0">
              <a:latin typeface="Serif"/>
            </a:endParaRPr>
          </a:p>
          <a:p>
            <a:endParaRPr lang="en-GB" sz="2800" dirty="0">
              <a:latin typeface="Serif"/>
            </a:endParaRPr>
          </a:p>
        </p:txBody>
      </p:sp>
    </p:spTree>
    <p:extLst>
      <p:ext uri="{BB962C8B-B14F-4D97-AF65-F5344CB8AC3E}">
        <p14:creationId xmlns:p14="http://schemas.microsoft.com/office/powerpoint/2010/main" val="764403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B050"/>
                </a:solidFill>
                <a:latin typeface="Serif"/>
              </a:rPr>
              <a:t>Now the small ones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494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783" y="232604"/>
            <a:ext cx="7886700" cy="1325563"/>
          </a:xfrm>
        </p:spPr>
        <p:txBody>
          <a:bodyPr/>
          <a:lstStyle/>
          <a:p>
            <a:r>
              <a:rPr lang="en-GB" b="1" dirty="0">
                <a:solidFill>
                  <a:srgbClr val="00B050"/>
                </a:solidFill>
                <a:latin typeface="Serif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783" y="1825625"/>
            <a:ext cx="8640417" cy="4351338"/>
          </a:xfrm>
        </p:spPr>
        <p:txBody>
          <a:bodyPr>
            <a:noAutofit/>
          </a:bodyPr>
          <a:lstStyle/>
          <a:p>
            <a:r>
              <a:rPr lang="en-GB" sz="2800" dirty="0">
                <a:latin typeface="Serif"/>
              </a:rPr>
              <a:t>Currently, written as an executive summary</a:t>
            </a:r>
          </a:p>
          <a:p>
            <a:endParaRPr lang="en-GB" sz="2800" dirty="0">
              <a:latin typeface="Serif"/>
            </a:endParaRPr>
          </a:p>
          <a:p>
            <a:r>
              <a:rPr lang="en-GB" sz="2800" dirty="0">
                <a:latin typeface="Serif"/>
              </a:rPr>
              <a:t>There are no references (academic/not) until page 6</a:t>
            </a:r>
          </a:p>
          <a:p>
            <a:endParaRPr lang="en-GB" sz="2800" dirty="0">
              <a:latin typeface="Serif"/>
            </a:endParaRPr>
          </a:p>
          <a:p>
            <a:r>
              <a:rPr lang="en-GB" sz="2800" dirty="0">
                <a:latin typeface="Serif"/>
              </a:rPr>
              <a:t>1.1 Selected lit review, can it become a proper section? (</a:t>
            </a:r>
            <a:r>
              <a:rPr lang="en-GB" sz="2800" dirty="0" err="1">
                <a:latin typeface="Serif"/>
              </a:rPr>
              <a:t>pls</a:t>
            </a:r>
            <a:r>
              <a:rPr lang="en-GB" sz="2800" dirty="0">
                <a:latin typeface="Serif"/>
              </a:rPr>
              <a:t> cite a couple of surveys)</a:t>
            </a:r>
          </a:p>
          <a:p>
            <a:endParaRPr lang="en-GB" sz="2800" dirty="0">
              <a:latin typeface="Serif"/>
            </a:endParaRPr>
          </a:p>
        </p:txBody>
      </p:sp>
    </p:spTree>
    <p:extLst>
      <p:ext uri="{BB962C8B-B14F-4D97-AF65-F5344CB8AC3E}">
        <p14:creationId xmlns:p14="http://schemas.microsoft.com/office/powerpoint/2010/main" val="12031640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B050"/>
                </a:solidFill>
                <a:latin typeface="Serif"/>
              </a:rPr>
              <a:t>Section 2 Role of Rating Agencies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2800" dirty="0">
              <a:latin typeface="Serif"/>
            </a:endParaRPr>
          </a:p>
          <a:p>
            <a:r>
              <a:rPr lang="en-GB" sz="2800" dirty="0">
                <a:latin typeface="Serif"/>
              </a:rPr>
              <a:t>Summarise in one paragraph </a:t>
            </a:r>
          </a:p>
          <a:p>
            <a:endParaRPr lang="en-GB" sz="2800" dirty="0">
              <a:latin typeface="Serif"/>
            </a:endParaRPr>
          </a:p>
          <a:p>
            <a:r>
              <a:rPr lang="en-GB" sz="2800" dirty="0">
                <a:latin typeface="Serif"/>
              </a:rPr>
              <a:t>And move the rest to an appendix</a:t>
            </a:r>
          </a:p>
          <a:p>
            <a:endParaRPr lang="en-GB" sz="2800" dirty="0">
              <a:latin typeface="Serif"/>
            </a:endParaRPr>
          </a:p>
          <a:p>
            <a:r>
              <a:rPr lang="en-GB" sz="2800" dirty="0">
                <a:latin typeface="Serif"/>
              </a:rPr>
              <a:t>I imagine people that started to read this paper have an idea about what ratings agencies do</a:t>
            </a:r>
          </a:p>
        </p:txBody>
      </p:sp>
    </p:spTree>
    <p:extLst>
      <p:ext uri="{BB962C8B-B14F-4D97-AF65-F5344CB8AC3E}">
        <p14:creationId xmlns:p14="http://schemas.microsoft.com/office/powerpoint/2010/main" val="37737086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rgbClr val="00B050"/>
                </a:solidFill>
                <a:latin typeface="Serif"/>
              </a:rPr>
              <a:t>Section 3 (exercise 1, q1)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>
                <a:latin typeface="Serif"/>
              </a:rPr>
              <a:t>Needs major clarifications</a:t>
            </a:r>
          </a:p>
          <a:p>
            <a:endParaRPr lang="en-GB" sz="2400" dirty="0">
              <a:latin typeface="Serif"/>
            </a:endParaRPr>
          </a:p>
          <a:p>
            <a:r>
              <a:rPr lang="en-GB" sz="2400" dirty="0">
                <a:latin typeface="Serif"/>
              </a:rPr>
              <a:t>23 EU countries, why/what happens the missing 5?</a:t>
            </a:r>
          </a:p>
          <a:p>
            <a:r>
              <a:rPr lang="en-GB" sz="2400" dirty="0">
                <a:latin typeface="Serif"/>
              </a:rPr>
              <a:t>Are stock prices “measures of BC at daily </a:t>
            </a:r>
            <a:r>
              <a:rPr lang="en-GB" sz="2400" dirty="0" err="1">
                <a:latin typeface="Serif"/>
              </a:rPr>
              <a:t>freq</a:t>
            </a:r>
            <a:r>
              <a:rPr lang="en-GB" sz="2400" dirty="0">
                <a:latin typeface="Serif"/>
              </a:rPr>
              <a:t>”?</a:t>
            </a:r>
          </a:p>
          <a:p>
            <a:r>
              <a:rPr lang="en-GB" sz="2400" dirty="0">
                <a:latin typeface="Serif"/>
              </a:rPr>
              <a:t>All 3 agencies together? Correlation?</a:t>
            </a:r>
          </a:p>
          <a:p>
            <a:endParaRPr lang="en-GB" sz="2400" dirty="0">
              <a:latin typeface="Serif"/>
            </a:endParaRPr>
          </a:p>
          <a:p>
            <a:r>
              <a:rPr lang="en-GB" sz="2400" dirty="0">
                <a:latin typeface="Serif"/>
              </a:rPr>
              <a:t>Agencies job is to be </a:t>
            </a:r>
            <a:r>
              <a:rPr lang="en-GB" sz="2400" i="1" dirty="0">
                <a:latin typeface="Serif"/>
              </a:rPr>
              <a:t>Arbiter of Junk</a:t>
            </a:r>
            <a:r>
              <a:rPr lang="en-GB" sz="2400" dirty="0">
                <a:latin typeface="Serif"/>
              </a:rPr>
              <a:t>: discuss fully</a:t>
            </a:r>
          </a:p>
          <a:p>
            <a:endParaRPr lang="en-GB" sz="2400" dirty="0">
              <a:latin typeface="Serif"/>
            </a:endParaRPr>
          </a:p>
          <a:p>
            <a:r>
              <a:rPr lang="en-GB" sz="2400" dirty="0">
                <a:latin typeface="Serif"/>
              </a:rPr>
              <a:t>What estimator?</a:t>
            </a:r>
          </a:p>
          <a:p>
            <a:r>
              <a:rPr lang="en-GB" sz="2400" dirty="0">
                <a:latin typeface="Serif"/>
              </a:rPr>
              <a:t>Number of observations?</a:t>
            </a:r>
          </a:p>
          <a:p>
            <a:endParaRPr lang="en-GB" sz="2400" dirty="0">
              <a:latin typeface="Serif"/>
            </a:endParaRPr>
          </a:p>
        </p:txBody>
      </p:sp>
    </p:spTree>
    <p:extLst>
      <p:ext uri="{BB962C8B-B14F-4D97-AF65-F5344CB8AC3E}">
        <p14:creationId xmlns:p14="http://schemas.microsoft.com/office/powerpoint/2010/main" val="35255929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/>
          <a:p>
            <a:r>
              <a:rPr lang="en-GB" b="1" dirty="0">
                <a:solidFill>
                  <a:srgbClr val="00B050"/>
                </a:solidFill>
                <a:latin typeface="Serif"/>
              </a:rPr>
              <a:t>Section 4 (exercise 2, q2)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23999"/>
            <a:ext cx="7886700" cy="4864998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Serif"/>
              </a:rPr>
              <a:t>One year moving average for daily </a:t>
            </a:r>
            <a:r>
              <a:rPr lang="en-GB" sz="2400" dirty="0" err="1">
                <a:latin typeface="Serif"/>
              </a:rPr>
              <a:t>obs</a:t>
            </a:r>
            <a:r>
              <a:rPr lang="en-GB" sz="2400" dirty="0">
                <a:latin typeface="Serif"/>
              </a:rPr>
              <a:t>? Is this </a:t>
            </a:r>
            <a:r>
              <a:rPr lang="en-GB" sz="2400" dirty="0" err="1">
                <a:latin typeface="Serif"/>
              </a:rPr>
              <a:t>std</a:t>
            </a:r>
            <a:r>
              <a:rPr lang="en-GB" sz="2400" dirty="0">
                <a:latin typeface="Serif"/>
              </a:rPr>
              <a:t>?</a:t>
            </a:r>
          </a:p>
          <a:p>
            <a:r>
              <a:rPr lang="en-GB" sz="2400" dirty="0">
                <a:latin typeface="Serif"/>
              </a:rPr>
              <a:t>At least </a:t>
            </a:r>
            <a:r>
              <a:rPr lang="en-GB" sz="2400" dirty="0" err="1">
                <a:latin typeface="Serif"/>
              </a:rPr>
              <a:t>Hausman</a:t>
            </a:r>
            <a:r>
              <a:rPr lang="en-GB" sz="2400" dirty="0">
                <a:latin typeface="Serif"/>
              </a:rPr>
              <a:t> test </a:t>
            </a:r>
          </a:p>
          <a:p>
            <a:r>
              <a:rPr lang="en-GB" sz="2400" dirty="0">
                <a:latin typeface="Serif"/>
              </a:rPr>
              <a:t>Economic freedom vs Doing Biz is problematic, </a:t>
            </a:r>
            <a:r>
              <a:rPr lang="en-GB" sz="2400" dirty="0" err="1">
                <a:latin typeface="Serif"/>
              </a:rPr>
              <a:t>cf</a:t>
            </a:r>
            <a:r>
              <a:rPr lang="en-GB" sz="2400" dirty="0">
                <a:latin typeface="Serif"/>
              </a:rPr>
              <a:t> policy uncertainty index</a:t>
            </a:r>
          </a:p>
          <a:p>
            <a:r>
              <a:rPr lang="en-GB" sz="2400" dirty="0">
                <a:latin typeface="Serif"/>
              </a:rPr>
              <a:t>Footnote 11: please fix: where is Table 8? Where are columns V and VI? </a:t>
            </a:r>
          </a:p>
          <a:p>
            <a:pPr marL="0" indent="0">
              <a:buNone/>
            </a:pPr>
            <a:endParaRPr lang="en-GB" sz="2400" dirty="0">
              <a:latin typeface="Serif"/>
            </a:endParaRPr>
          </a:p>
          <a:p>
            <a:pPr marL="0" indent="0">
              <a:buNone/>
            </a:pPr>
            <a:endParaRPr lang="en-GB" sz="2400" dirty="0">
              <a:latin typeface="Serif"/>
            </a:endParaRPr>
          </a:p>
          <a:p>
            <a:r>
              <a:rPr lang="en-GB" sz="2400" dirty="0">
                <a:latin typeface="Serif"/>
              </a:rPr>
              <a:t>Needs major clarifications</a:t>
            </a:r>
          </a:p>
          <a:p>
            <a:r>
              <a:rPr lang="en-GB" sz="2400" dirty="0">
                <a:latin typeface="Serif"/>
              </a:rPr>
              <a:t>Number of </a:t>
            </a:r>
            <a:r>
              <a:rPr lang="en-GB" sz="2400" dirty="0" err="1">
                <a:latin typeface="Serif"/>
              </a:rPr>
              <a:t>obs</a:t>
            </a:r>
            <a:r>
              <a:rPr lang="en-GB" sz="2400" dirty="0">
                <a:latin typeface="Serif"/>
              </a:rPr>
              <a:t>?</a:t>
            </a:r>
          </a:p>
          <a:p>
            <a:r>
              <a:rPr lang="en-GB" sz="2400" dirty="0">
                <a:latin typeface="Serif"/>
              </a:rPr>
              <a:t>Use country studies to illustrate regression results: add to Croatia discussion (p19), </a:t>
            </a:r>
            <a:r>
              <a:rPr lang="en-GB" sz="2400" dirty="0" err="1">
                <a:latin typeface="Serif"/>
              </a:rPr>
              <a:t>eg</a:t>
            </a:r>
            <a:r>
              <a:rPr lang="en-GB" sz="2400" dirty="0">
                <a:latin typeface="Serif"/>
              </a:rPr>
              <a:t> Hungary and UK </a:t>
            </a:r>
          </a:p>
          <a:p>
            <a:endParaRPr lang="en-GB" sz="2400" dirty="0">
              <a:latin typeface="Serif"/>
            </a:endParaRPr>
          </a:p>
        </p:txBody>
      </p:sp>
    </p:spTree>
    <p:extLst>
      <p:ext uri="{BB962C8B-B14F-4D97-AF65-F5344CB8AC3E}">
        <p14:creationId xmlns:p14="http://schemas.microsoft.com/office/powerpoint/2010/main" val="3661144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4"/>
            <a:ext cx="8784976" cy="934435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00B050"/>
                </a:solidFill>
                <a:latin typeface="Serif"/>
              </a:rPr>
              <a:t>2 caveats to start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138" y="775248"/>
            <a:ext cx="8295861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3000" dirty="0">
              <a:latin typeface="Serif"/>
            </a:endParaRPr>
          </a:p>
          <a:p>
            <a:pPr marL="0" indent="0">
              <a:buNone/>
            </a:pPr>
            <a:endParaRPr lang="en-GB" sz="3000" dirty="0">
              <a:latin typeface="Serif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3000" dirty="0">
                <a:latin typeface="Serif"/>
              </a:rPr>
              <a:t>      I will comment on the paper, </a:t>
            </a:r>
          </a:p>
          <a:p>
            <a:pPr marL="0" indent="0">
              <a:buNone/>
            </a:pPr>
            <a:r>
              <a:rPr lang="en-GB" sz="3000" dirty="0">
                <a:latin typeface="Serif"/>
              </a:rPr>
              <a:t>	 not on the presentation </a:t>
            </a:r>
          </a:p>
          <a:p>
            <a:pPr marL="0" indent="0">
              <a:buNone/>
            </a:pPr>
            <a:r>
              <a:rPr lang="en-GB" sz="3000" dirty="0">
                <a:latin typeface="Serif"/>
              </a:rPr>
              <a:t>	</a:t>
            </a:r>
            <a:r>
              <a:rPr lang="en-GB" sz="2000" dirty="0">
                <a:latin typeface="Serif"/>
              </a:rPr>
              <a:t>		(which as you could see was excellent)</a:t>
            </a:r>
            <a:endParaRPr lang="en-GB" sz="3000" dirty="0">
              <a:latin typeface="Serif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3000" dirty="0">
              <a:latin typeface="Serif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3000" dirty="0">
                <a:latin typeface="Serif"/>
              </a:rPr>
              <a:t>      I really liked the paper …  a lot 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3000" dirty="0">
              <a:latin typeface="Serif"/>
            </a:endParaRPr>
          </a:p>
          <a:p>
            <a:pPr marL="0" indent="0">
              <a:buNone/>
            </a:pPr>
            <a:r>
              <a:rPr lang="en-GB" sz="2000" dirty="0">
                <a:latin typeface="Serif"/>
              </a:rPr>
              <a:t>		             (but I don’t teach/write about sovereign ratings)</a:t>
            </a:r>
          </a:p>
          <a:p>
            <a:pPr marL="0" indent="0">
              <a:buNone/>
            </a:pPr>
            <a:endParaRPr lang="en-GB" sz="2000" dirty="0">
              <a:latin typeface="Serif"/>
            </a:endParaRPr>
          </a:p>
          <a:p>
            <a:pPr marL="0" indent="0">
              <a:buNone/>
            </a:pPr>
            <a:r>
              <a:rPr lang="en-GB" sz="2000" dirty="0">
                <a:latin typeface="Serif"/>
              </a:rPr>
              <a:t> 			   (BTW great title!) 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3000" dirty="0">
              <a:latin typeface="Serif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3000" dirty="0">
              <a:latin typeface="Serif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44FE-FAE2-4D30-AA7A-9054A790939E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8879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-13598"/>
            <a:ext cx="7886700" cy="1325563"/>
          </a:xfrm>
        </p:spPr>
        <p:txBody>
          <a:bodyPr/>
          <a:lstStyle/>
          <a:p>
            <a:r>
              <a:rPr lang="en-GB" b="1" dirty="0">
                <a:solidFill>
                  <a:srgbClr val="00B050"/>
                </a:solidFill>
                <a:latin typeface="Serif"/>
              </a:rPr>
              <a:t>Section 5 (exercise 3, q3)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11965"/>
            <a:ext cx="7886700" cy="4864998"/>
          </a:xfrm>
        </p:spPr>
        <p:txBody>
          <a:bodyPr>
            <a:noAutofit/>
          </a:bodyPr>
          <a:lstStyle/>
          <a:p>
            <a:endParaRPr lang="en-GB" sz="2800" dirty="0">
              <a:latin typeface="Serif"/>
            </a:endParaRPr>
          </a:p>
          <a:p>
            <a:r>
              <a:rPr lang="en-GB" sz="2800" dirty="0">
                <a:latin typeface="Serif"/>
              </a:rPr>
              <a:t>The decomposition should be presented in a   more careful and clear way</a:t>
            </a:r>
          </a:p>
          <a:p>
            <a:endParaRPr lang="en-GB" sz="2800" dirty="0">
              <a:latin typeface="Serif"/>
            </a:endParaRPr>
          </a:p>
          <a:p>
            <a:r>
              <a:rPr lang="en-GB" sz="2800" dirty="0">
                <a:latin typeface="Serif"/>
              </a:rPr>
              <a:t>Maybe a technical appendix?</a:t>
            </a:r>
          </a:p>
          <a:p>
            <a:pPr marL="0" indent="0">
              <a:buNone/>
            </a:pPr>
            <a:endParaRPr lang="en-GB" sz="2800" dirty="0">
              <a:latin typeface="Serif"/>
            </a:endParaRPr>
          </a:p>
          <a:p>
            <a:r>
              <a:rPr lang="en-GB" sz="2800" dirty="0">
                <a:latin typeface="Serif"/>
              </a:rPr>
              <a:t>Use country studies to illustrate regression results: add to Croatia discussion (p23), </a:t>
            </a:r>
            <a:r>
              <a:rPr lang="en-GB" sz="2800" dirty="0" err="1">
                <a:latin typeface="Serif"/>
              </a:rPr>
              <a:t>eg</a:t>
            </a:r>
            <a:r>
              <a:rPr lang="en-GB" sz="2800" dirty="0">
                <a:latin typeface="Serif"/>
              </a:rPr>
              <a:t> Hungary and UK </a:t>
            </a:r>
          </a:p>
          <a:p>
            <a:r>
              <a:rPr lang="en-GB" sz="2800" dirty="0">
                <a:latin typeface="Serif"/>
              </a:rPr>
              <a:t>Number of </a:t>
            </a:r>
            <a:r>
              <a:rPr lang="en-GB" sz="2800" dirty="0" err="1">
                <a:latin typeface="Serif"/>
              </a:rPr>
              <a:t>obs</a:t>
            </a:r>
            <a:r>
              <a:rPr lang="en-GB" sz="2800" dirty="0">
                <a:latin typeface="Serif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053768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B050"/>
                </a:solidFill>
                <a:latin typeface="Serif"/>
              </a:rPr>
              <a:t>Section 6 (exercise 4, q4)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23999"/>
            <a:ext cx="7886700" cy="4864998"/>
          </a:xfrm>
        </p:spPr>
        <p:txBody>
          <a:bodyPr>
            <a:normAutofit lnSpcReduction="10000"/>
          </a:bodyPr>
          <a:lstStyle/>
          <a:p>
            <a:endParaRPr lang="en-GB" sz="2400" dirty="0">
              <a:latin typeface="Serif"/>
            </a:endParaRPr>
          </a:p>
          <a:p>
            <a:r>
              <a:rPr lang="en-GB" sz="2400" dirty="0">
                <a:latin typeface="Serif"/>
              </a:rPr>
              <a:t>Rating agencies </a:t>
            </a:r>
            <a:r>
              <a:rPr lang="en-GB" sz="2400" dirty="0" err="1">
                <a:latin typeface="Serif"/>
              </a:rPr>
              <a:t>wrt</a:t>
            </a:r>
            <a:r>
              <a:rPr lang="en-GB" sz="2400" dirty="0">
                <a:latin typeface="Serif"/>
              </a:rPr>
              <a:t> market are delayed TWO years! </a:t>
            </a:r>
          </a:p>
          <a:p>
            <a:r>
              <a:rPr lang="en-GB" sz="2400" dirty="0">
                <a:latin typeface="Serif"/>
              </a:rPr>
              <a:t>How does this compare to rest of lit?</a:t>
            </a:r>
          </a:p>
          <a:p>
            <a:pPr marL="0" indent="0">
              <a:buNone/>
            </a:pPr>
            <a:endParaRPr lang="en-GB" sz="2400" dirty="0">
              <a:latin typeface="Serif"/>
            </a:endParaRPr>
          </a:p>
          <a:p>
            <a:pPr marL="0" indent="0">
              <a:buNone/>
            </a:pPr>
            <a:endParaRPr lang="en-GB" sz="2400" dirty="0">
              <a:latin typeface="Serif"/>
            </a:endParaRPr>
          </a:p>
          <a:p>
            <a:r>
              <a:rPr lang="en-GB" sz="2400" dirty="0">
                <a:latin typeface="Serif"/>
              </a:rPr>
              <a:t>Use country studies to illustrate regression results: add to Croatia discussion (p23), </a:t>
            </a:r>
            <a:r>
              <a:rPr lang="en-GB" sz="2400" dirty="0" err="1">
                <a:latin typeface="Serif"/>
              </a:rPr>
              <a:t>eg</a:t>
            </a:r>
            <a:r>
              <a:rPr lang="en-GB" sz="2400" dirty="0">
                <a:latin typeface="Serif"/>
              </a:rPr>
              <a:t> Hungary and UK </a:t>
            </a:r>
          </a:p>
          <a:p>
            <a:r>
              <a:rPr lang="en-GB" sz="2400" dirty="0">
                <a:latin typeface="Serif"/>
              </a:rPr>
              <a:t>More details of estimation?</a:t>
            </a:r>
          </a:p>
          <a:p>
            <a:r>
              <a:rPr lang="en-GB" sz="2400" dirty="0">
                <a:latin typeface="Serif"/>
              </a:rPr>
              <a:t>Number of </a:t>
            </a:r>
            <a:r>
              <a:rPr lang="en-GB" sz="2400" dirty="0" err="1">
                <a:latin typeface="Serif"/>
              </a:rPr>
              <a:t>obs</a:t>
            </a:r>
            <a:r>
              <a:rPr lang="en-GB" sz="2400" dirty="0">
                <a:latin typeface="Serif"/>
              </a:rPr>
              <a:t>?</a:t>
            </a:r>
          </a:p>
          <a:p>
            <a:endParaRPr lang="en-GB" sz="2400" dirty="0">
              <a:latin typeface="Serif"/>
            </a:endParaRPr>
          </a:p>
          <a:p>
            <a:endParaRPr lang="en-GB" sz="2400" dirty="0">
              <a:latin typeface="Serif"/>
            </a:endParaRPr>
          </a:p>
          <a:p>
            <a:r>
              <a:rPr lang="en-GB" sz="2400" dirty="0">
                <a:latin typeface="Serif"/>
              </a:rPr>
              <a:t>PS Need to write proper Conclusion section</a:t>
            </a:r>
          </a:p>
          <a:p>
            <a:endParaRPr lang="en-GB" sz="2400" dirty="0">
              <a:latin typeface="Serif"/>
            </a:endParaRPr>
          </a:p>
          <a:p>
            <a:endParaRPr lang="en-GB" sz="2400" dirty="0">
              <a:latin typeface="Serif"/>
            </a:endParaRPr>
          </a:p>
        </p:txBody>
      </p:sp>
    </p:spTree>
    <p:extLst>
      <p:ext uri="{BB962C8B-B14F-4D97-AF65-F5344CB8AC3E}">
        <p14:creationId xmlns:p14="http://schemas.microsoft.com/office/powerpoint/2010/main" val="26969738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2253"/>
            <a:ext cx="7886700" cy="13255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B050"/>
                </a:solidFill>
                <a:latin typeface="Serif"/>
              </a:rPr>
              <a:t>In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79851"/>
            <a:ext cx="7886700" cy="4351338"/>
          </a:xfrm>
        </p:spPr>
        <p:txBody>
          <a:bodyPr>
            <a:noAutofit/>
          </a:bodyPr>
          <a:lstStyle/>
          <a:p>
            <a:r>
              <a:rPr lang="en-GB" sz="2400" dirty="0">
                <a:latin typeface="Serif"/>
              </a:rPr>
              <a:t>I </a:t>
            </a:r>
            <a:r>
              <a:rPr lang="en-GB" sz="2400">
                <a:latin typeface="Serif"/>
              </a:rPr>
              <a:t>really liked </a:t>
            </a:r>
            <a:r>
              <a:rPr lang="en-GB" sz="2400" dirty="0">
                <a:latin typeface="Serif"/>
              </a:rPr>
              <a:t>the paper</a:t>
            </a:r>
          </a:p>
          <a:p>
            <a:endParaRPr lang="en-GB" sz="2400" dirty="0">
              <a:latin typeface="Serif"/>
            </a:endParaRPr>
          </a:p>
          <a:p>
            <a:r>
              <a:rPr lang="en-GB" sz="2400" dirty="0">
                <a:latin typeface="Serif"/>
              </a:rPr>
              <a:t>A number of interesting results</a:t>
            </a:r>
          </a:p>
          <a:p>
            <a:pPr marL="0" indent="0">
              <a:buNone/>
            </a:pPr>
            <a:endParaRPr lang="en-GB" sz="2400" dirty="0">
              <a:latin typeface="Serif"/>
            </a:endParaRPr>
          </a:p>
          <a:p>
            <a:pPr marL="457200" indent="-457200">
              <a:buFont typeface="+mj-lt"/>
              <a:buAutoNum type="arabicParenR"/>
            </a:pPr>
            <a:r>
              <a:rPr lang="en-GB" sz="2400" dirty="0">
                <a:latin typeface="Serif"/>
              </a:rPr>
              <a:t>Major issues: lack of “policy uncertainty” measure</a:t>
            </a:r>
          </a:p>
          <a:p>
            <a:pPr marL="457200" indent="-457200">
              <a:buFont typeface="+mj-lt"/>
              <a:buAutoNum type="arabicParenR"/>
            </a:pPr>
            <a:r>
              <a:rPr lang="en-GB" sz="2400" dirty="0">
                <a:latin typeface="Serif"/>
              </a:rPr>
              <a:t>More details on estimation</a:t>
            </a:r>
          </a:p>
          <a:p>
            <a:pPr marL="457200" indent="-457200">
              <a:buFont typeface="+mj-lt"/>
              <a:buAutoNum type="arabicParenR"/>
            </a:pPr>
            <a:r>
              <a:rPr lang="en-GB" sz="2400" dirty="0">
                <a:latin typeface="Serif"/>
              </a:rPr>
              <a:t>More illustration of regression results using country case studies (Croatia, Hungary and UK)</a:t>
            </a:r>
          </a:p>
          <a:p>
            <a:endParaRPr lang="en-GB" sz="2400" dirty="0">
              <a:latin typeface="Serif"/>
            </a:endParaRPr>
          </a:p>
          <a:p>
            <a:endParaRPr lang="en-GB" sz="2400" dirty="0">
              <a:latin typeface="Serif"/>
            </a:endParaRPr>
          </a:p>
        </p:txBody>
      </p:sp>
    </p:spTree>
    <p:extLst>
      <p:ext uri="{BB962C8B-B14F-4D97-AF65-F5344CB8AC3E}">
        <p14:creationId xmlns:p14="http://schemas.microsoft.com/office/powerpoint/2010/main" val="284066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071" y="100083"/>
            <a:ext cx="7222433" cy="13255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B050"/>
                </a:solidFill>
                <a:latin typeface="Serif"/>
              </a:rPr>
              <a:t>What does the paper do? 4 Q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071" y="1027907"/>
            <a:ext cx="860066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3200" dirty="0"/>
          </a:p>
          <a:p>
            <a:pPr marL="514350" indent="-514350">
              <a:buAutoNum type="arabicParenBoth"/>
            </a:pPr>
            <a:r>
              <a:rPr lang="en-GB" sz="3200" dirty="0"/>
              <a:t>   do (sovereign credit) ratings affect     	(borrowing) costs (of European countries)?</a:t>
            </a:r>
          </a:p>
        </p:txBody>
      </p:sp>
    </p:spTree>
    <p:extLst>
      <p:ext uri="{BB962C8B-B14F-4D97-AF65-F5344CB8AC3E}">
        <p14:creationId xmlns:p14="http://schemas.microsoft.com/office/powerpoint/2010/main" val="2332870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071" y="100083"/>
            <a:ext cx="7301946" cy="13255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B050"/>
                </a:solidFill>
                <a:latin typeface="Serif"/>
              </a:rPr>
              <a:t>What does the paper finds?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071" y="1027907"/>
            <a:ext cx="860066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3200" dirty="0"/>
          </a:p>
          <a:p>
            <a:pPr marL="514350" indent="-514350">
              <a:buAutoNum type="arabicParenBoth"/>
            </a:pPr>
            <a:r>
              <a:rPr lang="en-GB" sz="3200" dirty="0"/>
              <a:t>   do (sovereign credit) ratings affect     	(borrowing) costs (of European countries)?</a:t>
            </a:r>
          </a:p>
          <a:p>
            <a:pPr marL="0" indent="0">
              <a:buNone/>
            </a:pPr>
            <a:r>
              <a:rPr lang="en-GB" sz="3200" i="1" dirty="0">
                <a:solidFill>
                  <a:srgbClr val="FF0000"/>
                </a:solidFill>
              </a:rPr>
              <a:t>Answer: yes, not much but when junk threshold</a:t>
            </a:r>
          </a:p>
          <a:p>
            <a:pPr marL="0" indent="0">
              <a:buNone/>
            </a:pPr>
            <a:r>
              <a:rPr lang="en-GB" sz="3200" dirty="0"/>
              <a:t> </a:t>
            </a:r>
          </a:p>
          <a:p>
            <a:pPr marL="0" indent="0">
              <a:buNone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537287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071" y="100083"/>
            <a:ext cx="6705599" cy="13255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B050"/>
                </a:solidFill>
                <a:latin typeface="Serif"/>
              </a:rPr>
              <a:t>What does the paper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071" y="1027907"/>
            <a:ext cx="860066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3200" dirty="0"/>
          </a:p>
          <a:p>
            <a:pPr marL="514350" indent="-514350">
              <a:buAutoNum type="arabicParenBoth"/>
            </a:pPr>
            <a:r>
              <a:rPr lang="en-GB" sz="3200" dirty="0"/>
              <a:t>   do (sovereign credit) ratings affect     	(borrowing) costs (of European countries)?</a:t>
            </a:r>
          </a:p>
          <a:p>
            <a:pPr marL="514350" indent="-514350">
              <a:buAutoNum type="arabicParenBoth"/>
            </a:pPr>
            <a:endParaRPr lang="en-GB" sz="3200" dirty="0"/>
          </a:p>
          <a:p>
            <a:pPr marL="514350" indent="-514350">
              <a:buAutoNum type="arabicParenBoth"/>
            </a:pPr>
            <a:r>
              <a:rPr lang="en-GB" sz="3200" dirty="0"/>
              <a:t>    what determines credit ratings (EU </a:t>
            </a:r>
            <a:r>
              <a:rPr lang="en-GB" sz="3200" dirty="0" err="1"/>
              <a:t>membs</a:t>
            </a:r>
            <a:r>
              <a:rPr lang="en-GB" sz="3200" dirty="0"/>
              <a:t>)?</a:t>
            </a:r>
          </a:p>
          <a:p>
            <a:pPr marL="0" indent="0">
              <a:buNone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404233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071" y="100083"/>
            <a:ext cx="7301946" cy="13255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B050"/>
                </a:solidFill>
                <a:latin typeface="Serif"/>
              </a:rPr>
              <a:t>What does the paper finds?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071" y="1027907"/>
            <a:ext cx="860066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3200" dirty="0"/>
          </a:p>
          <a:p>
            <a:pPr marL="514350" indent="-514350">
              <a:buAutoNum type="arabicParenBoth"/>
            </a:pPr>
            <a:r>
              <a:rPr lang="en-GB" sz="3200" dirty="0"/>
              <a:t>   do (sovereign credit) ratings affect     	(borrowing) costs (of European countries)?</a:t>
            </a:r>
          </a:p>
          <a:p>
            <a:pPr marL="0" indent="0">
              <a:buNone/>
            </a:pPr>
            <a:r>
              <a:rPr lang="en-GB" sz="3200" i="1" dirty="0"/>
              <a:t>Answer: yes, not much but when junk threshold</a:t>
            </a:r>
          </a:p>
          <a:p>
            <a:pPr marL="0" indent="0">
              <a:buNone/>
            </a:pPr>
            <a:r>
              <a:rPr lang="en-GB" sz="3200" dirty="0"/>
              <a:t>(2)    what determines credit ratings (EU </a:t>
            </a:r>
            <a:r>
              <a:rPr lang="en-GB" sz="3200" dirty="0" err="1"/>
              <a:t>membs</a:t>
            </a:r>
            <a:r>
              <a:rPr lang="en-GB" sz="3200" dirty="0"/>
              <a:t>)?</a:t>
            </a:r>
          </a:p>
          <a:p>
            <a:pPr marL="0" indent="0">
              <a:buNone/>
            </a:pPr>
            <a:r>
              <a:rPr lang="en-GB" sz="3200" i="1" dirty="0">
                <a:solidFill>
                  <a:srgbClr val="FF0000"/>
                </a:solidFill>
              </a:rPr>
              <a:t>Answer: macro </a:t>
            </a:r>
            <a:r>
              <a:rPr lang="en-GB" sz="3200" i="1" dirty="0" err="1">
                <a:solidFill>
                  <a:srgbClr val="FF0000"/>
                </a:solidFill>
              </a:rPr>
              <a:t>fund’tals</a:t>
            </a:r>
            <a:r>
              <a:rPr lang="en-GB" sz="3200" i="1" dirty="0">
                <a:solidFill>
                  <a:srgbClr val="FF0000"/>
                </a:solidFill>
              </a:rPr>
              <a:t> and global risk </a:t>
            </a:r>
            <a:endParaRPr lang="en-GB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sz="3200" dirty="0"/>
              <a:t> </a:t>
            </a:r>
          </a:p>
          <a:p>
            <a:pPr marL="0" indent="0">
              <a:buNone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797441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071" y="100083"/>
            <a:ext cx="6705599" cy="13255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B050"/>
                </a:solidFill>
                <a:latin typeface="Serif"/>
              </a:rPr>
              <a:t>What does the paper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071" y="1027907"/>
            <a:ext cx="860066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3200" dirty="0"/>
          </a:p>
          <a:p>
            <a:pPr marL="514350" indent="-514350">
              <a:buAutoNum type="arabicParenBoth"/>
            </a:pPr>
            <a:r>
              <a:rPr lang="en-GB" sz="3200" dirty="0"/>
              <a:t>   do (sovereign credit) ratings affect     	(borrowing) costs (of European countries)?</a:t>
            </a:r>
          </a:p>
          <a:p>
            <a:pPr marL="514350" indent="-514350">
              <a:buAutoNum type="arabicParenBoth"/>
            </a:pPr>
            <a:endParaRPr lang="en-GB" sz="3200" dirty="0"/>
          </a:p>
          <a:p>
            <a:pPr marL="514350" indent="-514350">
              <a:buAutoNum type="arabicParenBoth"/>
            </a:pPr>
            <a:r>
              <a:rPr lang="en-GB" sz="3200" dirty="0"/>
              <a:t>    what determines credit ratings (EU </a:t>
            </a:r>
            <a:r>
              <a:rPr lang="en-GB" sz="3200" dirty="0" err="1"/>
              <a:t>membs</a:t>
            </a:r>
            <a:r>
              <a:rPr lang="en-GB" sz="3200" dirty="0"/>
              <a:t>)?</a:t>
            </a:r>
          </a:p>
          <a:p>
            <a:pPr marL="514350" indent="-514350">
              <a:buAutoNum type="arabicParenBoth"/>
            </a:pPr>
            <a:endParaRPr lang="en-GB" sz="3200" dirty="0"/>
          </a:p>
          <a:p>
            <a:pPr marL="514350" indent="-514350">
              <a:buAutoNum type="arabicParenBoth"/>
            </a:pPr>
            <a:r>
              <a:rPr lang="en-GB" sz="3200" dirty="0"/>
              <a:t>     how much ratings agencies “meddle”?</a:t>
            </a:r>
          </a:p>
          <a:p>
            <a:pPr marL="0" indent="0">
              <a:buNone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016350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071" y="100083"/>
            <a:ext cx="7301946" cy="13255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B050"/>
                </a:solidFill>
                <a:latin typeface="Serif"/>
              </a:rPr>
              <a:t>What does the paper finds?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071" y="1027907"/>
            <a:ext cx="860066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3200" dirty="0"/>
          </a:p>
          <a:p>
            <a:pPr marL="514350" indent="-514350">
              <a:buAutoNum type="arabicParenBoth"/>
            </a:pPr>
            <a:r>
              <a:rPr lang="en-GB" sz="3200" dirty="0"/>
              <a:t>   do (sovereign credit) ratings affect     	(borrowing) costs (of European countries)?</a:t>
            </a:r>
          </a:p>
          <a:p>
            <a:pPr marL="0" indent="0">
              <a:buNone/>
            </a:pPr>
            <a:r>
              <a:rPr lang="en-GB" sz="3200" i="1" dirty="0"/>
              <a:t>Answer: yes, not much but when junk threshold</a:t>
            </a:r>
          </a:p>
          <a:p>
            <a:pPr marL="0" indent="0">
              <a:buNone/>
            </a:pPr>
            <a:r>
              <a:rPr lang="en-GB" sz="3200" dirty="0"/>
              <a:t>(2)    what determines credit ratings (EU </a:t>
            </a:r>
            <a:r>
              <a:rPr lang="en-GB" sz="3200" dirty="0" err="1"/>
              <a:t>membs</a:t>
            </a:r>
            <a:r>
              <a:rPr lang="en-GB" sz="3200" dirty="0"/>
              <a:t>)?</a:t>
            </a:r>
          </a:p>
          <a:p>
            <a:pPr marL="0" indent="0">
              <a:buNone/>
            </a:pPr>
            <a:r>
              <a:rPr lang="en-GB" sz="3200" i="1" dirty="0"/>
              <a:t>Answer: macro </a:t>
            </a:r>
            <a:r>
              <a:rPr lang="en-GB" sz="3200" i="1" dirty="0" err="1"/>
              <a:t>fund’tals</a:t>
            </a:r>
            <a:r>
              <a:rPr lang="en-GB" sz="3200" i="1" dirty="0"/>
              <a:t> and global risk </a:t>
            </a:r>
            <a:endParaRPr lang="en-GB" sz="3200" dirty="0"/>
          </a:p>
          <a:p>
            <a:pPr marL="0" indent="0">
              <a:buNone/>
            </a:pPr>
            <a:r>
              <a:rPr lang="en-GB" sz="3200" dirty="0"/>
              <a:t>(3) 	how much ratings agencies “meddle”?</a:t>
            </a:r>
          </a:p>
          <a:p>
            <a:pPr marL="0" indent="0">
              <a:buNone/>
            </a:pPr>
            <a:r>
              <a:rPr lang="en-GB" sz="3200" i="1" dirty="0">
                <a:solidFill>
                  <a:srgbClr val="FF0000"/>
                </a:solidFill>
              </a:rPr>
              <a:t>Answer: little (but is 10% really little?)</a:t>
            </a:r>
            <a:endParaRPr lang="en-GB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900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071" y="100083"/>
            <a:ext cx="6705599" cy="13255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B050"/>
                </a:solidFill>
                <a:latin typeface="Serif"/>
              </a:rPr>
              <a:t>What does the paper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071" y="1027907"/>
            <a:ext cx="860066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3200" dirty="0"/>
          </a:p>
          <a:p>
            <a:pPr marL="514350" indent="-514350">
              <a:buAutoNum type="arabicParenBoth"/>
            </a:pPr>
            <a:r>
              <a:rPr lang="en-GB" sz="3200" dirty="0"/>
              <a:t>   do (sovereign credit) ratings affect     	(borrowing) costs (of European countries)?</a:t>
            </a:r>
          </a:p>
          <a:p>
            <a:pPr marL="514350" indent="-514350">
              <a:buAutoNum type="arabicParenBoth"/>
            </a:pPr>
            <a:endParaRPr lang="en-GB" sz="3200" dirty="0"/>
          </a:p>
          <a:p>
            <a:pPr marL="514350" indent="-514350">
              <a:buAutoNum type="arabicParenBoth"/>
            </a:pPr>
            <a:r>
              <a:rPr lang="en-GB" sz="3200" dirty="0"/>
              <a:t>    what determines credit ratings (EU </a:t>
            </a:r>
            <a:r>
              <a:rPr lang="en-GB" sz="3200" dirty="0" err="1"/>
              <a:t>membs</a:t>
            </a:r>
            <a:r>
              <a:rPr lang="en-GB" sz="3200" dirty="0"/>
              <a:t>)?</a:t>
            </a:r>
          </a:p>
          <a:p>
            <a:pPr marL="514350" indent="-514350">
              <a:buAutoNum type="arabicParenBoth"/>
            </a:pPr>
            <a:endParaRPr lang="en-GB" sz="3200" dirty="0"/>
          </a:p>
          <a:p>
            <a:pPr marL="514350" indent="-514350">
              <a:buAutoNum type="arabicParenBoth"/>
            </a:pPr>
            <a:r>
              <a:rPr lang="en-GB" sz="3200" dirty="0"/>
              <a:t>     how much ratings agencies “meddle”?</a:t>
            </a:r>
          </a:p>
          <a:p>
            <a:pPr marL="514350" indent="-514350">
              <a:buAutoNum type="arabicParenBoth"/>
            </a:pPr>
            <a:endParaRPr lang="en-GB" sz="3200" dirty="0"/>
          </a:p>
          <a:p>
            <a:pPr marL="514350" indent="-514350">
              <a:buAutoNum type="arabicParenBoth"/>
            </a:pPr>
            <a:r>
              <a:rPr lang="en-GB" sz="3200" dirty="0"/>
              <a:t>     do markets do it better?</a:t>
            </a:r>
          </a:p>
        </p:txBody>
      </p:sp>
    </p:spTree>
    <p:extLst>
      <p:ext uri="{BB962C8B-B14F-4D97-AF65-F5344CB8AC3E}">
        <p14:creationId xmlns:p14="http://schemas.microsoft.com/office/powerpoint/2010/main" val="176248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112</TotalTime>
  <Words>649</Words>
  <Application>Microsoft Office PowerPoint</Application>
  <PresentationFormat>On-screen Show (4:3)</PresentationFormat>
  <Paragraphs>173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Serif</vt:lpstr>
      <vt:lpstr>Wingdings</vt:lpstr>
      <vt:lpstr>Office Theme</vt:lpstr>
      <vt:lpstr>Comments on  Davor Kunovac and Rafael Ravnik’s   “Are sovereign credit ratings overrated?”  </vt:lpstr>
      <vt:lpstr>2 caveats to start </vt:lpstr>
      <vt:lpstr>What does the paper do? 4 Q</vt:lpstr>
      <vt:lpstr>What does the paper finds?</vt:lpstr>
      <vt:lpstr>What does the paper do?</vt:lpstr>
      <vt:lpstr>What does the paper finds?</vt:lpstr>
      <vt:lpstr>What does the paper do?</vt:lpstr>
      <vt:lpstr>What does the paper finds?</vt:lpstr>
      <vt:lpstr>What does the paper do?</vt:lpstr>
      <vt:lpstr>What does the paper finds?</vt:lpstr>
      <vt:lpstr>I have three main comments       and many tiny ones</vt:lpstr>
      <vt:lpstr>PowerPoint Presentation</vt:lpstr>
      <vt:lpstr>Main comment 2       </vt:lpstr>
      <vt:lpstr>Main comment 3       </vt:lpstr>
      <vt:lpstr>Now the small ones</vt:lpstr>
      <vt:lpstr>Introduction</vt:lpstr>
      <vt:lpstr>Section 2 Role of Rating Agencies</vt:lpstr>
      <vt:lpstr>Section 3 (exercise 1, q1)</vt:lpstr>
      <vt:lpstr>Section 4 (exercise 2, q2)</vt:lpstr>
      <vt:lpstr>Section 5 (exercise 3, q3)</vt:lpstr>
      <vt:lpstr>Section 6 (exercise 4, q4)</vt:lpstr>
      <vt:lpstr>In 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Comments on  Davor Kunovac and Rafael Ravnik’s   “Are sovereign credit ratings overrated?”</dc:title>
  <dc:creator>Nauro</dc:creator>
  <cp:lastModifiedBy>Svjetlana Čolak</cp:lastModifiedBy>
  <cp:revision>22</cp:revision>
  <dcterms:created xsi:type="dcterms:W3CDTF">2016-06-09T17:07:33Z</dcterms:created>
  <dcterms:modified xsi:type="dcterms:W3CDTF">2016-07-04T07:35:52Z</dcterms:modified>
</cp:coreProperties>
</file>