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drawings/drawing10.xml" ContentType="application/vnd.openxmlformats-officedocument.drawingml.chartshapes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drawings/drawing11.xml" ContentType="application/vnd.openxmlformats-officedocument.drawingml.chartshapes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drawings/drawing12.xml" ContentType="application/vnd.openxmlformats-officedocument.drawingml.chartshapes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drawings/drawing13.xml" ContentType="application/vnd.openxmlformats-officedocument.drawingml.chartshapes+xml"/>
  <Override PartName="/ppt/charts/chart17.xml" ContentType="application/vnd.openxmlformats-officedocument.drawingml.chart+xml"/>
  <Override PartName="/ppt/theme/themeOverride12.xml" ContentType="application/vnd.openxmlformats-officedocument.themeOverride+xml"/>
  <Override PartName="/ppt/drawings/drawing14.xml" ContentType="application/vnd.openxmlformats-officedocument.drawingml.chartshapes+xml"/>
  <Override PartName="/ppt/charts/chart18.xml" ContentType="application/vnd.openxmlformats-officedocument.drawingml.chart+xml"/>
  <Override PartName="/ppt/theme/themeOverride13.xml" ContentType="application/vnd.openxmlformats-officedocument.themeOverride+xml"/>
  <Override PartName="/ppt/drawings/drawing15.xml" ContentType="application/vnd.openxmlformats-officedocument.drawingml.chartshapes+xml"/>
  <Override PartName="/ppt/charts/chart19.xml" ContentType="application/vnd.openxmlformats-officedocument.drawingml.chart+xml"/>
  <Override PartName="/ppt/theme/themeOverride14.xml" ContentType="application/vnd.openxmlformats-officedocument.themeOverride+xml"/>
  <Override PartName="/ppt/drawings/drawing16.xml" ContentType="application/vnd.openxmlformats-officedocument.drawingml.chartshapes+xml"/>
  <Override PartName="/ppt/charts/chart20.xml" ContentType="application/vnd.openxmlformats-officedocument.drawingml.chart+xml"/>
  <Override PartName="/ppt/theme/themeOverride15.xml" ContentType="application/vnd.openxmlformats-officedocument.themeOverride+xml"/>
  <Override PartName="/ppt/drawings/drawing17.xml" ContentType="application/vnd.openxmlformats-officedocument.drawingml.chartshapes+xml"/>
  <Override PartName="/ppt/charts/chart21.xml" ContentType="application/vnd.openxmlformats-officedocument.drawingml.chart+xml"/>
  <Override PartName="/ppt/theme/themeOverride16.xml" ContentType="application/vnd.openxmlformats-officedocument.themeOverride+xml"/>
  <Override PartName="/ppt/drawings/drawing18.xml" ContentType="application/vnd.openxmlformats-officedocument.drawingml.chartshapes+xml"/>
  <Override PartName="/ppt/charts/chart22.xml" ContentType="application/vnd.openxmlformats-officedocument.drawingml.chart+xml"/>
  <Override PartName="/ppt/theme/themeOverride17.xml" ContentType="application/vnd.openxmlformats-officedocument.themeOverride+xml"/>
  <Override PartName="/ppt/drawings/drawing19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35"/>
  </p:notesMasterIdLst>
  <p:sldIdLst>
    <p:sldId id="309" r:id="rId2"/>
    <p:sldId id="449" r:id="rId3"/>
    <p:sldId id="477" r:id="rId4"/>
    <p:sldId id="423" r:id="rId5"/>
    <p:sldId id="451" r:id="rId6"/>
    <p:sldId id="456" r:id="rId7"/>
    <p:sldId id="426" r:id="rId8"/>
    <p:sldId id="462" r:id="rId9"/>
    <p:sldId id="454" r:id="rId10"/>
    <p:sldId id="442" r:id="rId11"/>
    <p:sldId id="479" r:id="rId12"/>
    <p:sldId id="480" r:id="rId13"/>
    <p:sldId id="483" r:id="rId14"/>
    <p:sldId id="484" r:id="rId15"/>
    <p:sldId id="486" r:id="rId16"/>
    <p:sldId id="482" r:id="rId17"/>
    <p:sldId id="481" r:id="rId18"/>
    <p:sldId id="473" r:id="rId19"/>
    <p:sldId id="487" r:id="rId20"/>
    <p:sldId id="476" r:id="rId21"/>
    <p:sldId id="485" r:id="rId22"/>
    <p:sldId id="488" r:id="rId23"/>
    <p:sldId id="489" r:id="rId24"/>
    <p:sldId id="490" r:id="rId25"/>
    <p:sldId id="491" r:id="rId26"/>
    <p:sldId id="492" r:id="rId27"/>
    <p:sldId id="493" r:id="rId28"/>
    <p:sldId id="494" r:id="rId29"/>
    <p:sldId id="495" r:id="rId30"/>
    <p:sldId id="496" r:id="rId31"/>
    <p:sldId id="497" r:id="rId32"/>
    <p:sldId id="498" r:id="rId33"/>
    <p:sldId id="438" r:id="rId3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2251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64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orient="horz" pos="2341">
          <p15:clr>
            <a:srgbClr val="A4A3A4"/>
          </p15:clr>
        </p15:guide>
        <p15:guide id="7" orient="horz" pos="1525">
          <p15:clr>
            <a:srgbClr val="A4A3A4"/>
          </p15:clr>
        </p15:guide>
        <p15:guide id="8" orient="horz" pos="2931">
          <p15:clr>
            <a:srgbClr val="A4A3A4"/>
          </p15:clr>
        </p15:guide>
        <p15:guide id="9" orient="horz" pos="3929">
          <p15:clr>
            <a:srgbClr val="A4A3A4"/>
          </p15:clr>
        </p15:guide>
        <p15:guide id="10" pos="204">
          <p15:clr>
            <a:srgbClr val="A4A3A4"/>
          </p15:clr>
        </p15:guide>
        <p15:guide id="11" pos="5556">
          <p15:clr>
            <a:srgbClr val="A4A3A4"/>
          </p15:clr>
        </p15:guide>
        <p15:guide id="12" pos="2835">
          <p15:clr>
            <a:srgbClr val="A4A3A4"/>
          </p15:clr>
        </p15:guide>
        <p15:guide id="13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A"/>
    <a:srgbClr val="007BFF"/>
    <a:srgbClr val="A5A5A5"/>
    <a:srgbClr val="00CC00"/>
    <a:srgbClr val="BEDA00"/>
    <a:srgbClr val="280091"/>
    <a:srgbClr val="005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8" autoAdjust="0"/>
    <p:restoredTop sz="99792" autoAdjust="0"/>
  </p:normalViewPr>
  <p:slideViewPr>
    <p:cSldViewPr snapToGrid="0">
      <p:cViewPr varScale="1">
        <p:scale>
          <a:sx n="91" d="100"/>
          <a:sy n="91" d="100"/>
        </p:scale>
        <p:origin x="972" y="90"/>
      </p:cViewPr>
      <p:guideLst>
        <p:guide orient="horz" pos="799"/>
        <p:guide orient="horz" pos="2251"/>
        <p:guide orient="horz" pos="3793"/>
        <p:guide orient="horz" pos="164"/>
        <p:guide orient="horz" pos="527"/>
        <p:guide orient="horz" pos="2341"/>
        <p:guide orient="horz" pos="1525"/>
        <p:guide orient="horz" pos="2931"/>
        <p:guide orient="horz" pos="3929"/>
        <p:guide pos="204"/>
        <p:guide pos="5556"/>
        <p:guide pos="2835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wb355382\Box%20Sync\Shared%20-%20External\EU%20RER%203\GDP_Q_nama_gdp%20plus%20potential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wb355382\Box%20Sync\Shared%20-%20External\EU%20RER%203\hci%20real%20effective%20exchange%20rate.csv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wb18409\WinRAR-HOLD\Rar$DI01.392\Global-Economic-Prospects-June-2016-Chapter1a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wb18409\WinRAR-HOLD\Rar$DI87.464\Global-Economic-Prospects-June-2016-Chapter1c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C:\Users\wb18409\WinRAR-HOLD\Rar$DI01.392\Global-Economic-Prospects-June-2016-Chapter1a.xlsx" TargetMode="External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C:\Users\wb18409\WinRAR-HOLD\Rar$DI01.392\Global-Economic-Prospects-June-2016-Chapter1a.xlsx" TargetMode="External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C:\Users\wb18409\WinRAR-HOLD\Rar$DI01.392\Global-Economic-Prospects-June-2016-Chapter1a.xlsx" TargetMode="External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C:\Users\wb18409\WinRAR-HOLD\Rar$DI01.392\Global-Economic-Prospects-June-2016-Chapter1a.xlsx" TargetMode="External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C:\Users\wb18409\WinRAR-HOLD\Rar$DI01.392\Global-Economic-Prospects-June-2016-Chapter1a.xlsx" TargetMode="External"/><Relationship Id="rId1" Type="http://schemas.openxmlformats.org/officeDocument/2006/relationships/themeOverride" Target="../theme/themeOverrid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C:\Users\wb18409\WinRAR-HOLD\Rar$DI01.392\Global-Economic-Prospects-June-2016-Chapter1a.xlsx" TargetMode="External"/><Relationship Id="rId1" Type="http://schemas.openxmlformats.org/officeDocument/2006/relationships/themeOverride" Target="../theme/themeOverrid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file:///C:\Users\wb18409\WinRAR-HOLD\Rar$DI01.392\Global-Economic-Prospects-June-2016-Chapter1a.xlsx" TargetMode="External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wb355382\Box%20Sync\Shared%20-%20External\EU%20RER%203\GDP_Q_nama_gdp%20plus%20potential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oleObject" Target="file:///C:\Users\wb18409\WinRAR-HOLD\Rar$DI01.392\Global-Economic-Prospects-June-2016-Chapter1a.xlsx" TargetMode="External"/><Relationship Id="rId1" Type="http://schemas.openxmlformats.org/officeDocument/2006/relationships/themeOverride" Target="../theme/themeOverrid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file:///C:\Users\wb18409\WinRAR-HOLD\Rar$DI87.512\Global-Economic-Prospects-June-2016-Chapter1b.xlsx" TargetMode="External"/><Relationship Id="rId1" Type="http://schemas.openxmlformats.org/officeDocument/2006/relationships/themeOverride" Target="../theme/themeOverrid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oleObject" Target="file:///C:\Users\wb18409\WinRAR-HOLD\Rar$DI87.512\Global-Economic-Prospects-June-2016-Chapter1b.xlsx" TargetMode="External"/><Relationship Id="rId1" Type="http://schemas.openxmlformats.org/officeDocument/2006/relationships/themeOverride" Target="../theme/themeOverride1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wb355382\Box%20Sync\Shared%20-%20External\EU%20RER%203\private%20consumption%20oecd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355382\Box%20Sync\Shared%20-%20External\EU%20RER%203\GDP_Q_nama_gdp%20plus%20potential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wb18409\WinRAR-HOLD\Rar$DI01.392\Global-Economic-Prospects-June-2016-Chapter1a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wb18409\WinRAR-HOLD\Rar$DI01.392\Global-Economic-Prospects-June-2016-Chapter1a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wb18409\WinRAR-HOLD\Rar$DI01.392\Global-Economic-Prospects-June-2016-Chapter1a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wb355382\Box%20Sync\Shared%20-%20External\EU%20RER%203\Public%20Debt%20to%20GDP_q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wb355382\Box%20Sync\Shared%20-%20External\EU%20RER%203\Public%20Debt%20to%20GDP_q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100" b="1" dirty="0">
                <a:solidFill>
                  <a:srgbClr val="002060"/>
                </a:solidFill>
              </a:rPr>
              <a:t>Real GDP growth</a:t>
            </a:r>
          </a:p>
          <a:p>
            <a:pPr>
              <a:defRPr>
                <a:solidFill>
                  <a:srgbClr val="002060"/>
                </a:solidFill>
              </a:defRPr>
            </a:pPr>
            <a:endParaRPr lang="en-US" sz="110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5.2770177921308226E-2"/>
          <c:y val="0.14224846894138232"/>
          <c:w val="0.93033274066548133"/>
          <c:h val="0.730093807718479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 GDP (growth)'!$X$78</c:f>
              <c:strCache>
                <c:ptCount val="1"/>
                <c:pt idx="0">
                  <c:v>2016Q1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9E5E9B">
                  <a:lumMod val="60000"/>
                  <a:lumOff val="40000"/>
                </a:srgb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cat>
            <c:strRef>
              <c:f>' GDP (growth)'!$V$79:$V$105</c:f>
              <c:strCache>
                <c:ptCount val="27"/>
                <c:pt idx="0">
                  <c:v>EE</c:v>
                </c:pt>
                <c:pt idx="1">
                  <c:v>LT</c:v>
                </c:pt>
                <c:pt idx="2">
                  <c:v>RO</c:v>
                </c:pt>
                <c:pt idx="3">
                  <c:v>DE</c:v>
                </c:pt>
                <c:pt idx="4">
                  <c:v>HR</c:v>
                </c:pt>
                <c:pt idx="5">
                  <c:v>AT</c:v>
                </c:pt>
                <c:pt idx="6">
                  <c:v>FI</c:v>
                </c:pt>
                <c:pt idx="7">
                  <c:v>DK</c:v>
                </c:pt>
                <c:pt idx="8">
                  <c:v>BE</c:v>
                </c:pt>
                <c:pt idx="9">
                  <c:v>FR</c:v>
                </c:pt>
                <c:pt idx="10">
                  <c:v>US</c:v>
                </c:pt>
                <c:pt idx="11">
                  <c:v>CY</c:v>
                </c:pt>
                <c:pt idx="12">
                  <c:v>NL</c:v>
                </c:pt>
                <c:pt idx="13">
                  <c:v>BG</c:v>
                </c:pt>
                <c:pt idx="14">
                  <c:v>ES</c:v>
                </c:pt>
                <c:pt idx="15">
                  <c:v>IT</c:v>
                </c:pt>
                <c:pt idx="16">
                  <c:v>UK</c:v>
                </c:pt>
                <c:pt idx="17">
                  <c:v>EU28</c:v>
                </c:pt>
                <c:pt idx="18">
                  <c:v>SI</c:v>
                </c:pt>
                <c:pt idx="19">
                  <c:v>SK</c:v>
                </c:pt>
                <c:pt idx="20">
                  <c:v>PT</c:v>
                </c:pt>
                <c:pt idx="21">
                  <c:v>EL</c:v>
                </c:pt>
                <c:pt idx="22">
                  <c:v>SE</c:v>
                </c:pt>
                <c:pt idx="23">
                  <c:v>LV</c:v>
                </c:pt>
                <c:pt idx="24">
                  <c:v>CZ</c:v>
                </c:pt>
                <c:pt idx="25">
                  <c:v>PL</c:v>
                </c:pt>
                <c:pt idx="26">
                  <c:v>HU</c:v>
                </c:pt>
              </c:strCache>
            </c:strRef>
          </c:cat>
          <c:val>
            <c:numRef>
              <c:f>' GDP (growth)'!$X$79:$X$105</c:f>
              <c:numCache>
                <c:formatCode>General</c:formatCode>
                <c:ptCount val="27"/>
                <c:pt idx="0">
                  <c:v>1.8</c:v>
                </c:pt>
                <c:pt idx="1">
                  <c:v>2.5</c:v>
                </c:pt>
                <c:pt idx="2">
                  <c:v>4.2</c:v>
                </c:pt>
                <c:pt idx="3">
                  <c:v>1.6</c:v>
                </c:pt>
                <c:pt idx="4">
                  <c:v>2.2999999999999998</c:v>
                </c:pt>
                <c:pt idx="5">
                  <c:v>1.3</c:v>
                </c:pt>
                <c:pt idx="6">
                  <c:v>1.5</c:v>
                </c:pt>
                <c:pt idx="7">
                  <c:v>0.6</c:v>
                </c:pt>
                <c:pt idx="8">
                  <c:v>1.5</c:v>
                </c:pt>
                <c:pt idx="9">
                  <c:v>1.4</c:v>
                </c:pt>
                <c:pt idx="10">
                  <c:v>2</c:v>
                </c:pt>
                <c:pt idx="11">
                  <c:v>2.7</c:v>
                </c:pt>
                <c:pt idx="12">
                  <c:v>1.1000000000000001</c:v>
                </c:pt>
                <c:pt idx="13">
                  <c:v>2.9</c:v>
                </c:pt>
                <c:pt idx="14">
                  <c:v>3.4</c:v>
                </c:pt>
                <c:pt idx="15">
                  <c:v>1</c:v>
                </c:pt>
                <c:pt idx="16">
                  <c:v>2</c:v>
                </c:pt>
                <c:pt idx="17">
                  <c:v>1.8</c:v>
                </c:pt>
                <c:pt idx="18">
                  <c:v>2.2999999999999998</c:v>
                </c:pt>
                <c:pt idx="19">
                  <c:v>3.7</c:v>
                </c:pt>
                <c:pt idx="20">
                  <c:v>0.9</c:v>
                </c:pt>
                <c:pt idx="21">
                  <c:v>-1.4</c:v>
                </c:pt>
                <c:pt idx="22">
                  <c:v>4.2</c:v>
                </c:pt>
                <c:pt idx="23">
                  <c:v>1.5</c:v>
                </c:pt>
                <c:pt idx="24">
                  <c:v>3</c:v>
                </c:pt>
                <c:pt idx="25">
                  <c:v>2.6</c:v>
                </c:pt>
                <c:pt idx="26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9472928"/>
        <c:axId val="239473312"/>
      </c:barChart>
      <c:catAx>
        <c:axId val="23947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39473312"/>
        <c:crosses val="autoZero"/>
        <c:auto val="1"/>
        <c:lblAlgn val="ctr"/>
        <c:lblOffset val="100"/>
        <c:noMultiLvlLbl val="0"/>
      </c:catAx>
      <c:valAx>
        <c:axId val="23947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3947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999502144389307"/>
          <c:y val="0.14629265091863516"/>
          <c:w val="0.50306808423140659"/>
          <c:h val="7.0374015748031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Real Effective Exchange Rate</a:t>
            </a:r>
          </a:p>
          <a:p>
            <a:pPr>
              <a:defRPr/>
            </a:pPr>
            <a:r>
              <a:rPr lang="en-US"/>
              <a:t>(CPI-based, Euro area)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'hci real effective exchange rat'!$A$254:$A$290</c:f>
              <c:numCache>
                <c:formatCode>[$-409]mmm\-yy;@</c:formatCode>
                <c:ptCount val="37"/>
                <c:pt idx="0">
                  <c:v>41365</c:v>
                </c:pt>
                <c:pt idx="1">
                  <c:v>41395</c:v>
                </c:pt>
                <c:pt idx="2">
                  <c:v>41426</c:v>
                </c:pt>
                <c:pt idx="3">
                  <c:v>41456</c:v>
                </c:pt>
                <c:pt idx="4">
                  <c:v>41487</c:v>
                </c:pt>
                <c:pt idx="5">
                  <c:v>41518</c:v>
                </c:pt>
                <c:pt idx="6">
                  <c:v>41548</c:v>
                </c:pt>
                <c:pt idx="7">
                  <c:v>41579</c:v>
                </c:pt>
                <c:pt idx="8">
                  <c:v>41609</c:v>
                </c:pt>
                <c:pt idx="9">
                  <c:v>41640</c:v>
                </c:pt>
                <c:pt idx="10">
                  <c:v>41671</c:v>
                </c:pt>
                <c:pt idx="11">
                  <c:v>41699</c:v>
                </c:pt>
                <c:pt idx="12">
                  <c:v>41730</c:v>
                </c:pt>
                <c:pt idx="13">
                  <c:v>41760</c:v>
                </c:pt>
                <c:pt idx="14">
                  <c:v>41791</c:v>
                </c:pt>
                <c:pt idx="15">
                  <c:v>41821</c:v>
                </c:pt>
                <c:pt idx="16">
                  <c:v>41852</c:v>
                </c:pt>
                <c:pt idx="17">
                  <c:v>41883</c:v>
                </c:pt>
                <c:pt idx="18">
                  <c:v>41913</c:v>
                </c:pt>
                <c:pt idx="19">
                  <c:v>41944</c:v>
                </c:pt>
                <c:pt idx="20">
                  <c:v>41974</c:v>
                </c:pt>
                <c:pt idx="21">
                  <c:v>42005</c:v>
                </c:pt>
                <c:pt idx="22">
                  <c:v>42036</c:v>
                </c:pt>
                <c:pt idx="23">
                  <c:v>42064</c:v>
                </c:pt>
                <c:pt idx="24">
                  <c:v>42095</c:v>
                </c:pt>
                <c:pt idx="25">
                  <c:v>42125</c:v>
                </c:pt>
                <c:pt idx="26">
                  <c:v>42156</c:v>
                </c:pt>
                <c:pt idx="27">
                  <c:v>42186</c:v>
                </c:pt>
                <c:pt idx="28">
                  <c:v>42217</c:v>
                </c:pt>
                <c:pt idx="29">
                  <c:v>42248</c:v>
                </c:pt>
                <c:pt idx="30">
                  <c:v>42278</c:v>
                </c:pt>
                <c:pt idx="31">
                  <c:v>42309</c:v>
                </c:pt>
                <c:pt idx="32">
                  <c:v>42339</c:v>
                </c:pt>
                <c:pt idx="33">
                  <c:v>42370</c:v>
                </c:pt>
                <c:pt idx="34">
                  <c:v>42401</c:v>
                </c:pt>
                <c:pt idx="35">
                  <c:v>42430</c:v>
                </c:pt>
                <c:pt idx="36">
                  <c:v>42461</c:v>
                </c:pt>
              </c:numCache>
            </c:numRef>
          </c:cat>
          <c:val>
            <c:numRef>
              <c:f>'hci real effective exchange rat'!$B$254:$B$290</c:f>
              <c:numCache>
                <c:formatCode>General</c:formatCode>
                <c:ptCount val="37"/>
                <c:pt idx="0">
                  <c:v>93.7</c:v>
                </c:pt>
                <c:pt idx="1">
                  <c:v>94</c:v>
                </c:pt>
                <c:pt idx="2">
                  <c:v>95.7</c:v>
                </c:pt>
                <c:pt idx="3">
                  <c:v>95.6</c:v>
                </c:pt>
                <c:pt idx="4">
                  <c:v>96.8</c:v>
                </c:pt>
                <c:pt idx="5">
                  <c:v>96.5</c:v>
                </c:pt>
                <c:pt idx="6">
                  <c:v>96.9</c:v>
                </c:pt>
                <c:pt idx="7">
                  <c:v>96.8</c:v>
                </c:pt>
                <c:pt idx="8">
                  <c:v>98.1</c:v>
                </c:pt>
                <c:pt idx="9">
                  <c:v>98</c:v>
                </c:pt>
                <c:pt idx="10">
                  <c:v>98.3</c:v>
                </c:pt>
                <c:pt idx="11">
                  <c:v>99.1</c:v>
                </c:pt>
                <c:pt idx="12">
                  <c:v>98.5</c:v>
                </c:pt>
                <c:pt idx="13">
                  <c:v>97.4</c:v>
                </c:pt>
                <c:pt idx="14">
                  <c:v>96.6</c:v>
                </c:pt>
                <c:pt idx="15">
                  <c:v>96.1</c:v>
                </c:pt>
                <c:pt idx="16">
                  <c:v>95.5</c:v>
                </c:pt>
                <c:pt idx="17">
                  <c:v>94</c:v>
                </c:pt>
                <c:pt idx="18">
                  <c:v>93.3</c:v>
                </c:pt>
                <c:pt idx="19">
                  <c:v>93.3</c:v>
                </c:pt>
                <c:pt idx="20">
                  <c:v>94</c:v>
                </c:pt>
                <c:pt idx="21">
                  <c:v>90.2</c:v>
                </c:pt>
                <c:pt idx="22">
                  <c:v>88.8</c:v>
                </c:pt>
                <c:pt idx="23">
                  <c:v>86</c:v>
                </c:pt>
                <c:pt idx="24">
                  <c:v>84.8</c:v>
                </c:pt>
                <c:pt idx="25">
                  <c:v>86.6</c:v>
                </c:pt>
                <c:pt idx="26">
                  <c:v>87.6</c:v>
                </c:pt>
                <c:pt idx="27">
                  <c:v>86.7</c:v>
                </c:pt>
                <c:pt idx="28">
                  <c:v>89.1</c:v>
                </c:pt>
                <c:pt idx="29">
                  <c:v>90.2</c:v>
                </c:pt>
                <c:pt idx="30">
                  <c:v>89.7</c:v>
                </c:pt>
                <c:pt idx="31">
                  <c:v>86.9</c:v>
                </c:pt>
                <c:pt idx="32">
                  <c:v>88.4</c:v>
                </c:pt>
                <c:pt idx="33">
                  <c:v>89.6</c:v>
                </c:pt>
                <c:pt idx="34">
                  <c:v>91</c:v>
                </c:pt>
                <c:pt idx="35">
                  <c:v>90</c:v>
                </c:pt>
                <c:pt idx="36">
                  <c:v>90.3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0464976"/>
        <c:axId val="240465368"/>
      </c:lineChart>
      <c:dateAx>
        <c:axId val="240464976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40465368"/>
        <c:crosses val="autoZero"/>
        <c:auto val="1"/>
        <c:lblOffset val="100"/>
        <c:baseTimeUnit val="months"/>
      </c:dateAx>
      <c:valAx>
        <c:axId val="240465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4046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06036745406826E-2"/>
          <c:y val="0.18135115923009623"/>
          <c:w val="0.83022281117628882"/>
          <c:h val="0.6293209876543211"/>
        </c:manualLayout>
      </c:layout>
      <c:areaChart>
        <c:grouping val="standard"/>
        <c:varyColors val="0"/>
        <c:ser>
          <c:idx val="0"/>
          <c:order val="0"/>
          <c:tx>
            <c:strRef>
              <c:f>'[Global-Economic-Prospects-June-2016-Chapter1a.xlsx]1.5.D'!$T$2</c:f>
              <c:strCache>
                <c:ptCount val="1"/>
                <c:pt idx="0">
                  <c:v>Change in unemployment (inverted RHS)</c:v>
                </c:pt>
              </c:strCache>
            </c:strRef>
          </c:tx>
          <c:spPr>
            <a:solidFill>
              <a:srgbClr val="007BFF"/>
            </a:solidFill>
            <a:ln w="76200">
              <a:noFill/>
            </a:ln>
            <a:effectLst/>
          </c:spPr>
          <c:dPt>
            <c:idx val="137"/>
            <c:bubble3D val="0"/>
            <c:spPr>
              <a:solidFill>
                <a:srgbClr val="007BFF"/>
              </a:solidFill>
              <a:ln w="76200" cap="rnd">
                <a:noFill/>
                <a:round/>
              </a:ln>
              <a:effectLst/>
            </c:spPr>
          </c:dPt>
          <c:dPt>
            <c:idx val="163"/>
            <c:bubble3D val="0"/>
            <c:spPr>
              <a:solidFill>
                <a:srgbClr val="007BFF"/>
              </a:solidFill>
              <a:ln w="76200" cap="rnd">
                <a:noFill/>
                <a:round/>
              </a:ln>
              <a:effectLst/>
            </c:spPr>
          </c:dPt>
          <c:cat>
            <c:numRef>
              <c:f>'[Global-Economic-Prospects-June-2016-Chapter1a.xlsx]1.5.D'!$S$3:$S$198</c:f>
              <c:numCache>
                <c:formatCode>m/d/yyyy</c:formatCode>
                <c:ptCount val="196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</c:numCache>
            </c:numRef>
          </c:cat>
          <c:val>
            <c:numRef>
              <c:f>'[Global-Economic-Prospects-June-2016-Chapter1a.xlsx]1.5.D'!$T$3:$T$198</c:f>
              <c:numCache>
                <c:formatCode>General</c:formatCode>
                <c:ptCount val="196"/>
                <c:pt idx="6">
                  <c:v>-0.5</c:v>
                </c:pt>
                <c:pt idx="7">
                  <c:v>-0.40000000000000036</c:v>
                </c:pt>
                <c:pt idx="8">
                  <c:v>-0.39999999999999858</c:v>
                </c:pt>
                <c:pt idx="9">
                  <c:v>-0.40000000000000036</c:v>
                </c:pt>
                <c:pt idx="10">
                  <c:v>-0.5</c:v>
                </c:pt>
                <c:pt idx="11">
                  <c:v>-0.40000000000000036</c:v>
                </c:pt>
                <c:pt idx="12">
                  <c:v>-0.40000000000000036</c:v>
                </c:pt>
                <c:pt idx="13">
                  <c:v>-0.5</c:v>
                </c:pt>
                <c:pt idx="14">
                  <c:v>-0.40000000000000036</c:v>
                </c:pt>
                <c:pt idx="15">
                  <c:v>-0.29999999999999893</c:v>
                </c:pt>
                <c:pt idx="16">
                  <c:v>-0.19999999999999929</c:v>
                </c:pt>
                <c:pt idx="17">
                  <c:v>-0.19999999999999929</c:v>
                </c:pt>
                <c:pt idx="18">
                  <c:v>-9.9999999999999645E-2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9.9999999999999645E-2</c:v>
                </c:pt>
                <c:pt idx="24">
                  <c:v>0</c:v>
                </c:pt>
                <c:pt idx="25">
                  <c:v>9.9999999999999645E-2</c:v>
                </c:pt>
                <c:pt idx="26">
                  <c:v>9.9999999999999645E-2</c:v>
                </c:pt>
                <c:pt idx="27">
                  <c:v>9.9999999999999645E-2</c:v>
                </c:pt>
                <c:pt idx="28">
                  <c:v>0.19999999999999929</c:v>
                </c:pt>
                <c:pt idx="29">
                  <c:v>9.9999999999999645E-2</c:v>
                </c:pt>
                <c:pt idx="30">
                  <c:v>0.29999999999999893</c:v>
                </c:pt>
                <c:pt idx="31">
                  <c:v>0.19999999999999929</c:v>
                </c:pt>
                <c:pt idx="32">
                  <c:v>0.30000000000000071</c:v>
                </c:pt>
                <c:pt idx="33">
                  <c:v>0.30000000000000071</c:v>
                </c:pt>
                <c:pt idx="34">
                  <c:v>0.30000000000000071</c:v>
                </c:pt>
                <c:pt idx="35">
                  <c:v>0.30000000000000071</c:v>
                </c:pt>
                <c:pt idx="36">
                  <c:v>0.30000000000000071</c:v>
                </c:pt>
                <c:pt idx="37">
                  <c:v>0.30000000000000071</c:v>
                </c:pt>
                <c:pt idx="38">
                  <c:v>0.19999999999999929</c:v>
                </c:pt>
                <c:pt idx="39">
                  <c:v>0.19999999999999929</c:v>
                </c:pt>
                <c:pt idx="40">
                  <c:v>0.19999999999999929</c:v>
                </c:pt>
                <c:pt idx="41">
                  <c:v>0.19999999999999929</c:v>
                </c:pt>
                <c:pt idx="42">
                  <c:v>9.9999999999999645E-2</c:v>
                </c:pt>
                <c:pt idx="43">
                  <c:v>0</c:v>
                </c:pt>
                <c:pt idx="44">
                  <c:v>9.9999999999999645E-2</c:v>
                </c:pt>
                <c:pt idx="45">
                  <c:v>9.9999999999999645E-2</c:v>
                </c:pt>
                <c:pt idx="46">
                  <c:v>0</c:v>
                </c:pt>
                <c:pt idx="47">
                  <c:v>9.9999999999999645E-2</c:v>
                </c:pt>
                <c:pt idx="48">
                  <c:v>9.9999999999999645E-2</c:v>
                </c:pt>
                <c:pt idx="49">
                  <c:v>0.30000000000000071</c:v>
                </c:pt>
                <c:pt idx="50">
                  <c:v>0.20000000000000107</c:v>
                </c:pt>
                <c:pt idx="51">
                  <c:v>0.20000000000000107</c:v>
                </c:pt>
                <c:pt idx="52">
                  <c:v>0.20000000000000107</c:v>
                </c:pt>
                <c:pt idx="53">
                  <c:v>0</c:v>
                </c:pt>
                <c:pt idx="54">
                  <c:v>0</c:v>
                </c:pt>
                <c:pt idx="55">
                  <c:v>-0.10000000000000142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-9.9999999999999645E-2</c:v>
                </c:pt>
                <c:pt idx="61">
                  <c:v>0</c:v>
                </c:pt>
                <c:pt idx="62">
                  <c:v>-0.20000000000000107</c:v>
                </c:pt>
                <c:pt idx="63">
                  <c:v>-0.10000000000000142</c:v>
                </c:pt>
                <c:pt idx="64">
                  <c:v>-0.10000000000000142</c:v>
                </c:pt>
                <c:pt idx="65">
                  <c:v>0</c:v>
                </c:pt>
                <c:pt idx="66">
                  <c:v>0</c:v>
                </c:pt>
                <c:pt idx="67">
                  <c:v>-0.19999999999999929</c:v>
                </c:pt>
                <c:pt idx="68">
                  <c:v>0</c:v>
                </c:pt>
                <c:pt idx="69">
                  <c:v>-0.19999999999999929</c:v>
                </c:pt>
                <c:pt idx="70">
                  <c:v>-0.29999999999999893</c:v>
                </c:pt>
                <c:pt idx="71">
                  <c:v>-0.29999999999999893</c:v>
                </c:pt>
                <c:pt idx="72">
                  <c:v>-0.29999999999999893</c:v>
                </c:pt>
                <c:pt idx="73">
                  <c:v>-0.19999999999999929</c:v>
                </c:pt>
                <c:pt idx="74">
                  <c:v>-0.40000000000000036</c:v>
                </c:pt>
                <c:pt idx="75">
                  <c:v>-0.40000000000000036</c:v>
                </c:pt>
                <c:pt idx="76">
                  <c:v>-0.40000000000000036</c:v>
                </c:pt>
                <c:pt idx="77">
                  <c:v>-0.59999999999999964</c:v>
                </c:pt>
                <c:pt idx="78">
                  <c:v>-0.5</c:v>
                </c:pt>
                <c:pt idx="79">
                  <c:v>-0.5</c:v>
                </c:pt>
                <c:pt idx="80">
                  <c:v>-0.5</c:v>
                </c:pt>
                <c:pt idx="81">
                  <c:v>-0.5</c:v>
                </c:pt>
                <c:pt idx="82">
                  <c:v>-0.5</c:v>
                </c:pt>
                <c:pt idx="83">
                  <c:v>-0.40000000000000036</c:v>
                </c:pt>
                <c:pt idx="84">
                  <c:v>-0.40000000000000036</c:v>
                </c:pt>
                <c:pt idx="85">
                  <c:v>-0.50000000000000089</c:v>
                </c:pt>
                <c:pt idx="86">
                  <c:v>-0.49999999999999911</c:v>
                </c:pt>
                <c:pt idx="87">
                  <c:v>-0.59999999999999964</c:v>
                </c:pt>
                <c:pt idx="88">
                  <c:v>-0.5</c:v>
                </c:pt>
                <c:pt idx="89">
                  <c:v>-0.40000000000000036</c:v>
                </c:pt>
                <c:pt idx="90">
                  <c:v>-0.40000000000000036</c:v>
                </c:pt>
                <c:pt idx="91">
                  <c:v>-0.29999999999999982</c:v>
                </c:pt>
                <c:pt idx="92">
                  <c:v>-0.29999999999999982</c:v>
                </c:pt>
                <c:pt idx="93">
                  <c:v>-9.9999999999999645E-2</c:v>
                </c:pt>
                <c:pt idx="94">
                  <c:v>-0.20000000000000018</c:v>
                </c:pt>
                <c:pt idx="95">
                  <c:v>-0.20000000000000018</c:v>
                </c:pt>
                <c:pt idx="96">
                  <c:v>-0.20000000000000018</c:v>
                </c:pt>
                <c:pt idx="97">
                  <c:v>-0.20000000000000018</c:v>
                </c:pt>
                <c:pt idx="98">
                  <c:v>-0.20000000000000018</c:v>
                </c:pt>
                <c:pt idx="99">
                  <c:v>0</c:v>
                </c:pt>
                <c:pt idx="100">
                  <c:v>0.10000000000000053</c:v>
                </c:pt>
                <c:pt idx="101">
                  <c:v>0.20000000000000018</c:v>
                </c:pt>
                <c:pt idx="102">
                  <c:v>0.20000000000000018</c:v>
                </c:pt>
                <c:pt idx="103">
                  <c:v>0.29999999999999982</c:v>
                </c:pt>
                <c:pt idx="104">
                  <c:v>0.5</c:v>
                </c:pt>
                <c:pt idx="105">
                  <c:v>0.39999999999999947</c:v>
                </c:pt>
                <c:pt idx="106">
                  <c:v>0.59999999999999964</c:v>
                </c:pt>
                <c:pt idx="107">
                  <c:v>0.80000000000000071</c:v>
                </c:pt>
                <c:pt idx="108">
                  <c:v>1.1999999999999993</c:v>
                </c:pt>
                <c:pt idx="109">
                  <c:v>1.4000000000000004</c:v>
                </c:pt>
                <c:pt idx="110">
                  <c:v>1.6000000000000005</c:v>
                </c:pt>
                <c:pt idx="111">
                  <c:v>1.7000000000000002</c:v>
                </c:pt>
                <c:pt idx="112">
                  <c:v>1.5999999999999996</c:v>
                </c:pt>
                <c:pt idx="113">
                  <c:v>1.3999999999999986</c:v>
                </c:pt>
                <c:pt idx="114">
                  <c:v>1.1000000000000014</c:v>
                </c:pt>
                <c:pt idx="115">
                  <c:v>0.90000000000000036</c:v>
                </c:pt>
                <c:pt idx="116">
                  <c:v>0.69999999999999929</c:v>
                </c:pt>
                <c:pt idx="117">
                  <c:v>0.59999999999999964</c:v>
                </c:pt>
                <c:pt idx="118">
                  <c:v>0.5</c:v>
                </c:pt>
                <c:pt idx="119">
                  <c:v>0.5</c:v>
                </c:pt>
                <c:pt idx="120">
                  <c:v>0.39999999999999858</c:v>
                </c:pt>
                <c:pt idx="121">
                  <c:v>0.29999999999999893</c:v>
                </c:pt>
                <c:pt idx="122">
                  <c:v>0.19999999999999929</c:v>
                </c:pt>
                <c:pt idx="123">
                  <c:v>0.20000000000000107</c:v>
                </c:pt>
                <c:pt idx="124">
                  <c:v>0.20000000000000107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-0.10000000000000142</c:v>
                </c:pt>
                <c:pt idx="130">
                  <c:v>-0.20000000000000107</c:v>
                </c:pt>
                <c:pt idx="131">
                  <c:v>-9.9999999999999645E-2</c:v>
                </c:pt>
                <c:pt idx="132">
                  <c:v>-9.9999999999999645E-2</c:v>
                </c:pt>
                <c:pt idx="133">
                  <c:v>-0.19999999999999929</c:v>
                </c:pt>
                <c:pt idx="134">
                  <c:v>-0.19999999999999929</c:v>
                </c:pt>
                <c:pt idx="135">
                  <c:v>-0.29999999999999893</c:v>
                </c:pt>
                <c:pt idx="136">
                  <c:v>-9.9999999999999645E-2</c:v>
                </c:pt>
                <c:pt idx="137">
                  <c:v>-9.9999999999999645E-2</c:v>
                </c:pt>
                <c:pt idx="138">
                  <c:v>0</c:v>
                </c:pt>
                <c:pt idx="139">
                  <c:v>0.19999999999999929</c:v>
                </c:pt>
                <c:pt idx="140">
                  <c:v>0.40000000000000036</c:v>
                </c:pt>
                <c:pt idx="141">
                  <c:v>0.5</c:v>
                </c:pt>
                <c:pt idx="142">
                  <c:v>0.59999999999999964</c:v>
                </c:pt>
                <c:pt idx="143">
                  <c:v>0.69999999999999929</c:v>
                </c:pt>
                <c:pt idx="144">
                  <c:v>0.70000000000000107</c:v>
                </c:pt>
                <c:pt idx="145">
                  <c:v>0.70000000000000107</c:v>
                </c:pt>
                <c:pt idx="146">
                  <c:v>0.69999999999999929</c:v>
                </c:pt>
                <c:pt idx="147">
                  <c:v>0.79999999999999893</c:v>
                </c:pt>
                <c:pt idx="148">
                  <c:v>0.70000000000000107</c:v>
                </c:pt>
                <c:pt idx="149">
                  <c:v>0.70000000000000107</c:v>
                </c:pt>
                <c:pt idx="150">
                  <c:v>0.69999999999999929</c:v>
                </c:pt>
                <c:pt idx="151">
                  <c:v>0.59999999999999964</c:v>
                </c:pt>
                <c:pt idx="152">
                  <c:v>0.5</c:v>
                </c:pt>
                <c:pt idx="153">
                  <c:v>0.5</c:v>
                </c:pt>
                <c:pt idx="154">
                  <c:v>0.5</c:v>
                </c:pt>
                <c:pt idx="155">
                  <c:v>0.5</c:v>
                </c:pt>
                <c:pt idx="156">
                  <c:v>0.5</c:v>
                </c:pt>
                <c:pt idx="157">
                  <c:v>0.5</c:v>
                </c:pt>
                <c:pt idx="158">
                  <c:v>0.40000000000000036</c:v>
                </c:pt>
                <c:pt idx="159">
                  <c:v>0.40000000000000036</c:v>
                </c:pt>
                <c:pt idx="160">
                  <c:v>0.29999999999999893</c:v>
                </c:pt>
                <c:pt idx="161">
                  <c:v>0.19999999999999929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-0.19999999999999929</c:v>
                </c:pt>
                <c:pt idx="166">
                  <c:v>-0.19999999999999929</c:v>
                </c:pt>
                <c:pt idx="167">
                  <c:v>-0.29999999999999893</c:v>
                </c:pt>
                <c:pt idx="168">
                  <c:v>-9.9999999999999645E-2</c:v>
                </c:pt>
                <c:pt idx="169">
                  <c:v>-9.9999999999999645E-2</c:v>
                </c:pt>
                <c:pt idx="170">
                  <c:v>-0.19999999999999929</c:v>
                </c:pt>
                <c:pt idx="171">
                  <c:v>-0.20000000000000107</c:v>
                </c:pt>
                <c:pt idx="172">
                  <c:v>-0.20000000000000107</c:v>
                </c:pt>
                <c:pt idx="173">
                  <c:v>-0.30000000000000071</c:v>
                </c:pt>
                <c:pt idx="174">
                  <c:v>-0.30000000000000071</c:v>
                </c:pt>
                <c:pt idx="175">
                  <c:v>-0.40000000000000036</c:v>
                </c:pt>
                <c:pt idx="176">
                  <c:v>-0.30000000000000071</c:v>
                </c:pt>
                <c:pt idx="177">
                  <c:v>-0.19999999999999929</c:v>
                </c:pt>
                <c:pt idx="178">
                  <c:v>-0.19999999999999929</c:v>
                </c:pt>
                <c:pt idx="179">
                  <c:v>-0.19999999999999929</c:v>
                </c:pt>
                <c:pt idx="180">
                  <c:v>-0.40000000000000036</c:v>
                </c:pt>
                <c:pt idx="181">
                  <c:v>-0.30000000000000071</c:v>
                </c:pt>
                <c:pt idx="182">
                  <c:v>-0.30000000000000071</c:v>
                </c:pt>
                <c:pt idx="183">
                  <c:v>-0.40000000000000036</c:v>
                </c:pt>
                <c:pt idx="184">
                  <c:v>-0.5</c:v>
                </c:pt>
                <c:pt idx="185">
                  <c:v>-0.30000000000000071</c:v>
                </c:pt>
                <c:pt idx="186">
                  <c:v>-0.39999999999999858</c:v>
                </c:pt>
                <c:pt idx="187">
                  <c:v>-0.5</c:v>
                </c:pt>
                <c:pt idx="188">
                  <c:v>-0.59999999999999964</c:v>
                </c:pt>
                <c:pt idx="189">
                  <c:v>-0.5</c:v>
                </c:pt>
                <c:pt idx="190">
                  <c:v>-0.5</c:v>
                </c:pt>
                <c:pt idx="191">
                  <c:v>-0.59999999999999964</c:v>
                </c:pt>
                <c:pt idx="192">
                  <c:v>-0.40000000000000036</c:v>
                </c:pt>
                <c:pt idx="193">
                  <c:v>-0.29999999999999893</c:v>
                </c:pt>
                <c:pt idx="194">
                  <c:v>-0.40000000000000036</c:v>
                </c:pt>
                <c:pt idx="19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467328"/>
        <c:axId val="240466936"/>
      </c:areaChart>
      <c:lineChart>
        <c:grouping val="standard"/>
        <c:varyColors val="0"/>
        <c:ser>
          <c:idx val="1"/>
          <c:order val="1"/>
          <c:tx>
            <c:strRef>
              <c:f>'[Global-Economic-Prospects-June-2016-Chapter1a.xlsx]1.5.D'!$U$2</c:f>
              <c:strCache>
                <c:ptCount val="1"/>
                <c:pt idx="0">
                  <c:v>Consumer confidence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'[Global-Economic-Prospects-June-2016-Chapter1a.xlsx]1.5.D'!$S$3:$S$198</c:f>
              <c:numCache>
                <c:formatCode>m/d/yyyy</c:formatCode>
                <c:ptCount val="196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</c:numCache>
            </c:numRef>
          </c:cat>
          <c:val>
            <c:numRef>
              <c:f>'[Global-Economic-Prospects-June-2016-Chapter1a.xlsx]1.5.D'!$U$3:$U$198</c:f>
              <c:numCache>
                <c:formatCode>General</c:formatCode>
                <c:ptCount val="196"/>
                <c:pt idx="0">
                  <c:v>0.6</c:v>
                </c:pt>
                <c:pt idx="1">
                  <c:v>-0.1</c:v>
                </c:pt>
                <c:pt idx="2">
                  <c:v>0.7</c:v>
                </c:pt>
                <c:pt idx="3">
                  <c:v>1.7</c:v>
                </c:pt>
                <c:pt idx="4">
                  <c:v>2.2999999999999998</c:v>
                </c:pt>
                <c:pt idx="5">
                  <c:v>1.5</c:v>
                </c:pt>
                <c:pt idx="6">
                  <c:v>2</c:v>
                </c:pt>
                <c:pt idx="7">
                  <c:v>2.2000000000000002</c:v>
                </c:pt>
                <c:pt idx="8">
                  <c:v>-1.5</c:v>
                </c:pt>
                <c:pt idx="9">
                  <c:v>-0.5</c:v>
                </c:pt>
                <c:pt idx="10">
                  <c:v>-0.3</c:v>
                </c:pt>
                <c:pt idx="11">
                  <c:v>0.6</c:v>
                </c:pt>
                <c:pt idx="12">
                  <c:v>0.7</c:v>
                </c:pt>
                <c:pt idx="13">
                  <c:v>-0.4</c:v>
                </c:pt>
                <c:pt idx="14">
                  <c:v>-0.1</c:v>
                </c:pt>
                <c:pt idx="15">
                  <c:v>-0.9</c:v>
                </c:pt>
                <c:pt idx="16">
                  <c:v>-2.1</c:v>
                </c:pt>
                <c:pt idx="17">
                  <c:v>-2.9</c:v>
                </c:pt>
                <c:pt idx="18">
                  <c:v>-5.4</c:v>
                </c:pt>
                <c:pt idx="19">
                  <c:v>-8.4</c:v>
                </c:pt>
                <c:pt idx="20">
                  <c:v>-8.9</c:v>
                </c:pt>
                <c:pt idx="21">
                  <c:v>-11</c:v>
                </c:pt>
                <c:pt idx="22">
                  <c:v>-12.8</c:v>
                </c:pt>
                <c:pt idx="23">
                  <c:v>-11</c:v>
                </c:pt>
                <c:pt idx="24">
                  <c:v>-10</c:v>
                </c:pt>
                <c:pt idx="25">
                  <c:v>-9.1</c:v>
                </c:pt>
                <c:pt idx="26">
                  <c:v>-8.3000000000000007</c:v>
                </c:pt>
                <c:pt idx="27">
                  <c:v>-8.6999999999999993</c:v>
                </c:pt>
                <c:pt idx="28">
                  <c:v>-7.1</c:v>
                </c:pt>
                <c:pt idx="29">
                  <c:v>-7.8</c:v>
                </c:pt>
                <c:pt idx="30">
                  <c:v>-9.5</c:v>
                </c:pt>
                <c:pt idx="31">
                  <c:v>-10.9</c:v>
                </c:pt>
                <c:pt idx="32">
                  <c:v>-9.6999999999999993</c:v>
                </c:pt>
                <c:pt idx="33">
                  <c:v>-13</c:v>
                </c:pt>
                <c:pt idx="34">
                  <c:v>-14.7</c:v>
                </c:pt>
                <c:pt idx="35">
                  <c:v>-17.3</c:v>
                </c:pt>
                <c:pt idx="36">
                  <c:v>-17.600000000000001</c:v>
                </c:pt>
                <c:pt idx="37">
                  <c:v>-19.2</c:v>
                </c:pt>
                <c:pt idx="38">
                  <c:v>-20.7</c:v>
                </c:pt>
                <c:pt idx="39">
                  <c:v>-18.7</c:v>
                </c:pt>
                <c:pt idx="40">
                  <c:v>-18.5</c:v>
                </c:pt>
                <c:pt idx="41">
                  <c:v>-17.5</c:v>
                </c:pt>
                <c:pt idx="42">
                  <c:v>-17.600000000000001</c:v>
                </c:pt>
                <c:pt idx="43">
                  <c:v>-16.8</c:v>
                </c:pt>
                <c:pt idx="44">
                  <c:v>-16.600000000000001</c:v>
                </c:pt>
                <c:pt idx="45">
                  <c:v>-17.399999999999999</c:v>
                </c:pt>
                <c:pt idx="46">
                  <c:v>-16.100000000000001</c:v>
                </c:pt>
                <c:pt idx="47">
                  <c:v>-16.399999999999999</c:v>
                </c:pt>
                <c:pt idx="48">
                  <c:v>-14.9</c:v>
                </c:pt>
                <c:pt idx="49">
                  <c:v>-14.7</c:v>
                </c:pt>
                <c:pt idx="50">
                  <c:v>-14.1</c:v>
                </c:pt>
                <c:pt idx="51">
                  <c:v>-13.5</c:v>
                </c:pt>
                <c:pt idx="52">
                  <c:v>-14.6</c:v>
                </c:pt>
                <c:pt idx="53">
                  <c:v>-13.4</c:v>
                </c:pt>
                <c:pt idx="54">
                  <c:v>-14</c:v>
                </c:pt>
                <c:pt idx="55">
                  <c:v>-13.9</c:v>
                </c:pt>
                <c:pt idx="56">
                  <c:v>-13.1</c:v>
                </c:pt>
                <c:pt idx="57">
                  <c:v>-14.3</c:v>
                </c:pt>
                <c:pt idx="58">
                  <c:v>-13.8</c:v>
                </c:pt>
                <c:pt idx="59">
                  <c:v>-14.1</c:v>
                </c:pt>
                <c:pt idx="60">
                  <c:v>-12.8</c:v>
                </c:pt>
                <c:pt idx="61">
                  <c:v>-14</c:v>
                </c:pt>
                <c:pt idx="62">
                  <c:v>-14.3</c:v>
                </c:pt>
                <c:pt idx="63">
                  <c:v>-13.1</c:v>
                </c:pt>
                <c:pt idx="64">
                  <c:v>-14.1</c:v>
                </c:pt>
                <c:pt idx="65">
                  <c:v>-14.4</c:v>
                </c:pt>
                <c:pt idx="66">
                  <c:v>-14.9</c:v>
                </c:pt>
                <c:pt idx="67">
                  <c:v>-14.6</c:v>
                </c:pt>
                <c:pt idx="68">
                  <c:v>-14.3</c:v>
                </c:pt>
                <c:pt idx="69">
                  <c:v>-13.5</c:v>
                </c:pt>
                <c:pt idx="70">
                  <c:v>-13.7</c:v>
                </c:pt>
                <c:pt idx="71">
                  <c:v>-11.6</c:v>
                </c:pt>
                <c:pt idx="72">
                  <c:v>-10.7</c:v>
                </c:pt>
                <c:pt idx="73">
                  <c:v>-10.9</c:v>
                </c:pt>
                <c:pt idx="74">
                  <c:v>-11.4</c:v>
                </c:pt>
                <c:pt idx="75">
                  <c:v>-10.4</c:v>
                </c:pt>
                <c:pt idx="76">
                  <c:v>-8.6999999999999993</c:v>
                </c:pt>
                <c:pt idx="77">
                  <c:v>-8.8000000000000007</c:v>
                </c:pt>
                <c:pt idx="78">
                  <c:v>-8</c:v>
                </c:pt>
                <c:pt idx="79">
                  <c:v>-8.6999999999999993</c:v>
                </c:pt>
                <c:pt idx="80">
                  <c:v>-8</c:v>
                </c:pt>
                <c:pt idx="81">
                  <c:v>-8.3000000000000007</c:v>
                </c:pt>
                <c:pt idx="82">
                  <c:v>-7.9</c:v>
                </c:pt>
                <c:pt idx="83">
                  <c:v>-6.8</c:v>
                </c:pt>
                <c:pt idx="84">
                  <c:v>-6.2</c:v>
                </c:pt>
                <c:pt idx="85">
                  <c:v>-5.4</c:v>
                </c:pt>
                <c:pt idx="86">
                  <c:v>-5.2</c:v>
                </c:pt>
                <c:pt idx="87">
                  <c:v>-4.4000000000000004</c:v>
                </c:pt>
                <c:pt idx="88">
                  <c:v>-1.4</c:v>
                </c:pt>
                <c:pt idx="89">
                  <c:v>-1.9</c:v>
                </c:pt>
                <c:pt idx="90">
                  <c:v>-1.9</c:v>
                </c:pt>
                <c:pt idx="91">
                  <c:v>-4.3</c:v>
                </c:pt>
                <c:pt idx="92">
                  <c:v>-6.3</c:v>
                </c:pt>
                <c:pt idx="93">
                  <c:v>-7.1</c:v>
                </c:pt>
                <c:pt idx="94">
                  <c:v>-9.1999999999999993</c:v>
                </c:pt>
                <c:pt idx="95">
                  <c:v>-9.5</c:v>
                </c:pt>
                <c:pt idx="96">
                  <c:v>-11.4</c:v>
                </c:pt>
                <c:pt idx="97">
                  <c:v>-12.6</c:v>
                </c:pt>
                <c:pt idx="98">
                  <c:v>-13</c:v>
                </c:pt>
                <c:pt idx="99">
                  <c:v>-12.6</c:v>
                </c:pt>
                <c:pt idx="100">
                  <c:v>-14.2</c:v>
                </c:pt>
                <c:pt idx="101">
                  <c:v>-16.5</c:v>
                </c:pt>
                <c:pt idx="102">
                  <c:v>-19.8</c:v>
                </c:pt>
                <c:pt idx="103">
                  <c:v>-19.7</c:v>
                </c:pt>
                <c:pt idx="104">
                  <c:v>-19.5</c:v>
                </c:pt>
                <c:pt idx="105">
                  <c:v>-24.8</c:v>
                </c:pt>
                <c:pt idx="106">
                  <c:v>-26.9</c:v>
                </c:pt>
                <c:pt idx="107">
                  <c:v>-31.2</c:v>
                </c:pt>
                <c:pt idx="108">
                  <c:v>-30.8</c:v>
                </c:pt>
                <c:pt idx="109">
                  <c:v>-33.200000000000003</c:v>
                </c:pt>
                <c:pt idx="110">
                  <c:v>-34.5</c:v>
                </c:pt>
                <c:pt idx="111">
                  <c:v>-30.7</c:v>
                </c:pt>
                <c:pt idx="112">
                  <c:v>-28.2</c:v>
                </c:pt>
                <c:pt idx="113">
                  <c:v>-25.1</c:v>
                </c:pt>
                <c:pt idx="114">
                  <c:v>-23.1</c:v>
                </c:pt>
                <c:pt idx="115">
                  <c:v>-22.1</c:v>
                </c:pt>
                <c:pt idx="116">
                  <c:v>-19.2</c:v>
                </c:pt>
                <c:pt idx="117">
                  <c:v>-17.8</c:v>
                </c:pt>
                <c:pt idx="118">
                  <c:v>-17.5</c:v>
                </c:pt>
                <c:pt idx="119">
                  <c:v>-16.3</c:v>
                </c:pt>
                <c:pt idx="120">
                  <c:v>-15.8</c:v>
                </c:pt>
                <c:pt idx="121">
                  <c:v>-17.5</c:v>
                </c:pt>
                <c:pt idx="122">
                  <c:v>-17.5</c:v>
                </c:pt>
                <c:pt idx="123">
                  <c:v>-15.2</c:v>
                </c:pt>
                <c:pt idx="124">
                  <c:v>-17.899999999999999</c:v>
                </c:pt>
                <c:pt idx="125">
                  <c:v>-17.399999999999999</c:v>
                </c:pt>
                <c:pt idx="126">
                  <c:v>-14.3</c:v>
                </c:pt>
                <c:pt idx="127">
                  <c:v>-11.8</c:v>
                </c:pt>
                <c:pt idx="128">
                  <c:v>-11.4</c:v>
                </c:pt>
                <c:pt idx="129">
                  <c:v>-11.3</c:v>
                </c:pt>
                <c:pt idx="130">
                  <c:v>-9.9</c:v>
                </c:pt>
                <c:pt idx="131">
                  <c:v>-11.6</c:v>
                </c:pt>
                <c:pt idx="132">
                  <c:v>-11.6</c:v>
                </c:pt>
                <c:pt idx="133">
                  <c:v>-10.199999999999999</c:v>
                </c:pt>
                <c:pt idx="134">
                  <c:v>-10.9</c:v>
                </c:pt>
                <c:pt idx="135">
                  <c:v>-11.9</c:v>
                </c:pt>
                <c:pt idx="136">
                  <c:v>-10.199999999999999</c:v>
                </c:pt>
                <c:pt idx="137">
                  <c:v>-9.9</c:v>
                </c:pt>
                <c:pt idx="138">
                  <c:v>-11.4</c:v>
                </c:pt>
                <c:pt idx="139">
                  <c:v>-16.600000000000001</c:v>
                </c:pt>
                <c:pt idx="140">
                  <c:v>-19.100000000000001</c:v>
                </c:pt>
                <c:pt idx="141">
                  <c:v>-20</c:v>
                </c:pt>
                <c:pt idx="142">
                  <c:v>-20.3</c:v>
                </c:pt>
                <c:pt idx="143">
                  <c:v>-21.2</c:v>
                </c:pt>
                <c:pt idx="144">
                  <c:v>-20.5</c:v>
                </c:pt>
                <c:pt idx="145">
                  <c:v>-20</c:v>
                </c:pt>
                <c:pt idx="146">
                  <c:v>-18.8</c:v>
                </c:pt>
                <c:pt idx="147">
                  <c:v>-19.600000000000001</c:v>
                </c:pt>
                <c:pt idx="148">
                  <c:v>-19</c:v>
                </c:pt>
                <c:pt idx="149">
                  <c:v>-19.5</c:v>
                </c:pt>
                <c:pt idx="150">
                  <c:v>-21.1</c:v>
                </c:pt>
                <c:pt idx="151">
                  <c:v>-24.2</c:v>
                </c:pt>
                <c:pt idx="152">
                  <c:v>-25.5</c:v>
                </c:pt>
                <c:pt idx="153">
                  <c:v>-25.3</c:v>
                </c:pt>
                <c:pt idx="154">
                  <c:v>-26.5</c:v>
                </c:pt>
                <c:pt idx="155">
                  <c:v>-26.2</c:v>
                </c:pt>
                <c:pt idx="156">
                  <c:v>-23.8</c:v>
                </c:pt>
                <c:pt idx="157">
                  <c:v>-23.6</c:v>
                </c:pt>
                <c:pt idx="158">
                  <c:v>-23.5</c:v>
                </c:pt>
                <c:pt idx="159">
                  <c:v>-22.2</c:v>
                </c:pt>
                <c:pt idx="160">
                  <c:v>-21.9</c:v>
                </c:pt>
                <c:pt idx="161">
                  <c:v>-18.8</c:v>
                </c:pt>
                <c:pt idx="162">
                  <c:v>-17.399999999999999</c:v>
                </c:pt>
                <c:pt idx="163">
                  <c:v>-15.6</c:v>
                </c:pt>
                <c:pt idx="164">
                  <c:v>-14.9</c:v>
                </c:pt>
                <c:pt idx="165">
                  <c:v>-14.5</c:v>
                </c:pt>
                <c:pt idx="166">
                  <c:v>-15.4</c:v>
                </c:pt>
                <c:pt idx="167">
                  <c:v>-13.7</c:v>
                </c:pt>
                <c:pt idx="168">
                  <c:v>-11.8</c:v>
                </c:pt>
                <c:pt idx="169">
                  <c:v>-12.9</c:v>
                </c:pt>
                <c:pt idx="170">
                  <c:v>-9.5</c:v>
                </c:pt>
                <c:pt idx="171">
                  <c:v>-8.8000000000000007</c:v>
                </c:pt>
                <c:pt idx="172">
                  <c:v>-7.3</c:v>
                </c:pt>
                <c:pt idx="173">
                  <c:v>-7.7</c:v>
                </c:pt>
                <c:pt idx="174">
                  <c:v>-8.5</c:v>
                </c:pt>
                <c:pt idx="175">
                  <c:v>-10.199999999999999</c:v>
                </c:pt>
                <c:pt idx="176">
                  <c:v>-11.5</c:v>
                </c:pt>
                <c:pt idx="177">
                  <c:v>-11.3</c:v>
                </c:pt>
                <c:pt idx="178">
                  <c:v>-11.7</c:v>
                </c:pt>
                <c:pt idx="179">
                  <c:v>-11</c:v>
                </c:pt>
                <c:pt idx="180">
                  <c:v>-8.4</c:v>
                </c:pt>
                <c:pt idx="181">
                  <c:v>-6.6</c:v>
                </c:pt>
                <c:pt idx="182">
                  <c:v>-3.6</c:v>
                </c:pt>
                <c:pt idx="183">
                  <c:v>-4.5999999999999996</c:v>
                </c:pt>
                <c:pt idx="184">
                  <c:v>-5.5</c:v>
                </c:pt>
                <c:pt idx="185">
                  <c:v>-5.5</c:v>
                </c:pt>
                <c:pt idx="186">
                  <c:v>-7.1</c:v>
                </c:pt>
                <c:pt idx="187">
                  <c:v>-6.8</c:v>
                </c:pt>
                <c:pt idx="188">
                  <c:v>-7</c:v>
                </c:pt>
                <c:pt idx="189">
                  <c:v>-7.5</c:v>
                </c:pt>
                <c:pt idx="190">
                  <c:v>-5.9</c:v>
                </c:pt>
                <c:pt idx="191">
                  <c:v>-5.7</c:v>
                </c:pt>
                <c:pt idx="192">
                  <c:v>-6.3</c:v>
                </c:pt>
                <c:pt idx="193">
                  <c:v>-8.8000000000000007</c:v>
                </c:pt>
                <c:pt idx="194">
                  <c:v>-9.6999999999999993</c:v>
                </c:pt>
                <c:pt idx="195">
                  <c:v>-9.3000000000000007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466152"/>
        <c:axId val="240466544"/>
      </c:lineChart>
      <c:dateAx>
        <c:axId val="240466152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/>
          <a:lstStyle/>
          <a:p>
            <a:pPr>
              <a:defRPr sz="1600"/>
            </a:pPr>
            <a:endParaRPr lang="sr-Latn-RS"/>
          </a:p>
        </c:txPr>
        <c:crossAx val="240466544"/>
        <c:crossesAt val="-35"/>
        <c:auto val="1"/>
        <c:lblOffset val="100"/>
        <c:baseTimeUnit val="months"/>
        <c:majorUnit val="2"/>
        <c:majorTimeUnit val="years"/>
      </c:dateAx>
      <c:valAx>
        <c:axId val="240466544"/>
        <c:scaling>
          <c:orientation val="minMax"/>
          <c:min val="-35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40466152"/>
        <c:crosses val="autoZero"/>
        <c:crossBetween val="between"/>
      </c:valAx>
      <c:valAx>
        <c:axId val="240466936"/>
        <c:scaling>
          <c:orientation val="maxMin"/>
          <c:max val="1.5"/>
          <c:min val="-1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40467328"/>
        <c:crosses val="max"/>
        <c:crossBetween val="between"/>
      </c:valAx>
      <c:dateAx>
        <c:axId val="240467328"/>
        <c:scaling>
          <c:orientation val="minMax"/>
        </c:scaling>
        <c:delete val="1"/>
        <c:axPos val="t"/>
        <c:numFmt formatCode="m/d/yyyy" sourceLinked="1"/>
        <c:majorTickMark val="out"/>
        <c:minorTickMark val="none"/>
        <c:tickLblPos val="nextTo"/>
        <c:crossAx val="24046693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sr-Latn-RS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sr-Latn-RS"/>
          </a:p>
        </c:txPr>
      </c:legendEntry>
      <c:layout>
        <c:manualLayout>
          <c:xMode val="edge"/>
          <c:yMode val="edge"/>
          <c:x val="7.421017275808299E-2"/>
          <c:y val="5.7353830188833783E-2"/>
          <c:w val="0.88231113298337716"/>
          <c:h val="0.1247058909303003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sr-Latn-RS"/>
        </a:p>
      </c:txPr>
    </c:legend>
    <c:plotVisOnly val="1"/>
    <c:dispBlanksAs val="gap"/>
    <c:showDLblsOverMax val="0"/>
  </c:chart>
  <c:spPr>
    <a:solidFill>
      <a:schemeClr val="tx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219816272965887E-2"/>
          <c:y val="0.10464626921634795"/>
          <c:w val="0.87122462817147861"/>
          <c:h val="0.70811840186643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'[Global-Economic-Prospects-June-2016-Chapter1c.xlsx]1.27.A'!$T$3</c:f>
              <c:strCache>
                <c:ptCount val="1"/>
                <c:pt idx="0">
                  <c:v>2011-12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'[Global-Economic-Prospects-June-2016-Chapter1c.xlsx]1.27.A'!$S$4:$S$7</c:f>
              <c:strCache>
                <c:ptCount val="4"/>
                <c:pt idx="0">
                  <c:v>Advanced</c:v>
                </c:pt>
                <c:pt idx="1">
                  <c:v>Euro Area deficit</c:v>
                </c:pt>
                <c:pt idx="2">
                  <c:v>Euro Area surplus</c:v>
                </c:pt>
                <c:pt idx="3">
                  <c:v>Other advanced</c:v>
                </c:pt>
              </c:strCache>
            </c:strRef>
          </c:cat>
          <c:val>
            <c:numRef>
              <c:f>'[Global-Economic-Prospects-June-2016-Chapter1c.xlsx]1.27.A'!$T$4:$T$7</c:f>
              <c:numCache>
                <c:formatCode>0</c:formatCode>
                <c:ptCount val="4"/>
                <c:pt idx="0">
                  <c:v>44.101176601176604</c:v>
                </c:pt>
                <c:pt idx="1">
                  <c:v>62.031857031857044</c:v>
                </c:pt>
                <c:pt idx="2">
                  <c:v>28.964646464646464</c:v>
                </c:pt>
                <c:pt idx="3">
                  <c:v>34.825396825396815</c:v>
                </c:pt>
              </c:numCache>
            </c:numRef>
          </c:val>
        </c:ser>
        <c:ser>
          <c:idx val="1"/>
          <c:order val="1"/>
          <c:tx>
            <c:strRef>
              <c:f>'[Global-Economic-Prospects-June-2016-Chapter1c.xlsx]1.27.A'!$U$3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'[Global-Economic-Prospects-June-2016-Chapter1c.xlsx]1.27.A'!$S$4:$S$7</c:f>
              <c:strCache>
                <c:ptCount val="4"/>
                <c:pt idx="0">
                  <c:v>Advanced</c:v>
                </c:pt>
                <c:pt idx="1">
                  <c:v>Euro Area deficit</c:v>
                </c:pt>
                <c:pt idx="2">
                  <c:v>Euro Area surplus</c:v>
                </c:pt>
                <c:pt idx="3">
                  <c:v>Other advanced</c:v>
                </c:pt>
              </c:strCache>
            </c:strRef>
          </c:cat>
          <c:val>
            <c:numRef>
              <c:f>'[Global-Economic-Prospects-June-2016-Chapter1c.xlsx]1.27.A'!$U$4:$U$7</c:f>
              <c:numCache>
                <c:formatCode>0</c:formatCode>
                <c:ptCount val="4"/>
                <c:pt idx="0">
                  <c:v>32.434895833333336</c:v>
                </c:pt>
                <c:pt idx="1">
                  <c:v>40.899470899470899</c:v>
                </c:pt>
                <c:pt idx="2">
                  <c:v>27.61904761904762</c:v>
                </c:pt>
                <c:pt idx="3">
                  <c:v>27.797619047619047</c:v>
                </c:pt>
              </c:numCache>
            </c:numRef>
          </c:val>
        </c:ser>
        <c:ser>
          <c:idx val="2"/>
          <c:order val="2"/>
          <c:tx>
            <c:strRef>
              <c:f>'[Global-Economic-Prospects-June-2016-Chapter1c.xlsx]1.27.A'!$V$3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'[Global-Economic-Prospects-June-2016-Chapter1c.xlsx]1.27.A'!$S$4:$S$7</c:f>
              <c:strCache>
                <c:ptCount val="4"/>
                <c:pt idx="0">
                  <c:v>Advanced</c:v>
                </c:pt>
                <c:pt idx="1">
                  <c:v>Euro Area deficit</c:v>
                </c:pt>
                <c:pt idx="2">
                  <c:v>Euro Area surplus</c:v>
                </c:pt>
                <c:pt idx="3">
                  <c:v>Other advanced</c:v>
                </c:pt>
              </c:strCache>
            </c:strRef>
          </c:cat>
          <c:val>
            <c:numRef>
              <c:f>'[Global-Economic-Prospects-June-2016-Chapter1c.xlsx]1.27.A'!$V$4:$V$7</c:f>
              <c:numCache>
                <c:formatCode>0</c:formatCode>
                <c:ptCount val="4"/>
                <c:pt idx="0">
                  <c:v>24.851190476190474</c:v>
                </c:pt>
                <c:pt idx="1">
                  <c:v>26.269841269841272</c:v>
                </c:pt>
                <c:pt idx="2">
                  <c:v>20.833333333333336</c:v>
                </c:pt>
                <c:pt idx="3">
                  <c:v>29.70899470899472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732608"/>
        <c:axId val="298733000"/>
      </c:barChart>
      <c:catAx>
        <c:axId val="29873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98733000"/>
        <c:crosses val="autoZero"/>
        <c:auto val="1"/>
        <c:lblAlgn val="ctr"/>
        <c:lblOffset val="100"/>
        <c:noMultiLvlLbl val="0"/>
      </c:catAx>
      <c:valAx>
        <c:axId val="29873300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9873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927504374453188"/>
          <c:y val="9.0139253426655006E-2"/>
          <c:w val="0.2523916229221348"/>
          <c:h val="0.2561826840048902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sr-Latn-RS"/>
        </a:p>
      </c:txPr>
    </c:legend>
    <c:plotVisOnly val="1"/>
    <c:dispBlanksAs val="gap"/>
    <c:showDLblsOverMax val="0"/>
  </c:chart>
  <c:spPr>
    <a:solidFill>
      <a:schemeClr val="tx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57318233352467"/>
          <c:y val="9.0270857536250595E-2"/>
          <c:w val="0.93634372265966759"/>
          <c:h val="0.72371735295383155"/>
        </c:manualLayout>
      </c:layout>
      <c:lineChart>
        <c:grouping val="standard"/>
        <c:varyColors val="0"/>
        <c:ser>
          <c:idx val="2"/>
          <c:order val="0"/>
          <c:spPr>
            <a:ln w="76200" cap="rnd">
              <a:solidFill>
                <a:srgbClr val="00234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'[Global-Economic-Prospects-June-2016-Chapter1a.xlsx]1.2.F'!$P$3:$P$10</c:f>
              <c:numCache>
                <c:formatCode>m/d/yyyy</c:formatCode>
                <c:ptCount val="8"/>
                <c:pt idx="0">
                  <c:v>42409</c:v>
                </c:pt>
                <c:pt idx="1">
                  <c:v>42499</c:v>
                </c:pt>
                <c:pt idx="2">
                  <c:v>42591</c:v>
                </c:pt>
                <c:pt idx="3">
                  <c:v>42683</c:v>
                </c:pt>
                <c:pt idx="4">
                  <c:v>42775</c:v>
                </c:pt>
                <c:pt idx="5">
                  <c:v>42864</c:v>
                </c:pt>
                <c:pt idx="6">
                  <c:v>42956</c:v>
                </c:pt>
                <c:pt idx="7">
                  <c:v>43048</c:v>
                </c:pt>
              </c:numCache>
            </c:numRef>
          </c:cat>
          <c:val>
            <c:numRef>
              <c:f>'[Global-Economic-Prospects-June-2016-Chapter1a.xlsx]1.2.F'!$R$3:$R$10</c:f>
              <c:numCache>
                <c:formatCode>0.0</c:formatCode>
                <c:ptCount val="8"/>
                <c:pt idx="0">
                  <c:v>0.36659999999999998</c:v>
                </c:pt>
                <c:pt idx="1">
                  <c:v>0.52900000000000003</c:v>
                </c:pt>
                <c:pt idx="2">
                  <c:v>0.65910000000000002</c:v>
                </c:pt>
                <c:pt idx="3">
                  <c:v>0.80579999999999996</c:v>
                </c:pt>
                <c:pt idx="4">
                  <c:v>0.95009999999999994</c:v>
                </c:pt>
                <c:pt idx="5">
                  <c:v>1.0896999999999999</c:v>
                </c:pt>
                <c:pt idx="6">
                  <c:v>1.1859</c:v>
                </c:pt>
                <c:pt idx="7">
                  <c:v>1.3109</c:v>
                </c:pt>
              </c:numCache>
            </c:numRef>
          </c:val>
          <c:smooth val="0"/>
        </c:ser>
        <c:ser>
          <c:idx val="5"/>
          <c:order val="1"/>
          <c:spPr>
            <a:ln w="76200" cap="rnd">
              <a:solidFill>
                <a:srgbClr val="EB1C2D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'[Global-Economic-Prospects-June-2016-Chapter1a.xlsx]1.2.F'!$P$3:$P$10</c:f>
              <c:numCache>
                <c:formatCode>m/d/yyyy</c:formatCode>
                <c:ptCount val="8"/>
                <c:pt idx="0">
                  <c:v>42409</c:v>
                </c:pt>
                <c:pt idx="1">
                  <c:v>42499</c:v>
                </c:pt>
                <c:pt idx="2">
                  <c:v>42591</c:v>
                </c:pt>
                <c:pt idx="3">
                  <c:v>42683</c:v>
                </c:pt>
                <c:pt idx="4">
                  <c:v>42775</c:v>
                </c:pt>
                <c:pt idx="5">
                  <c:v>42864</c:v>
                </c:pt>
                <c:pt idx="6">
                  <c:v>42956</c:v>
                </c:pt>
                <c:pt idx="7">
                  <c:v>43048</c:v>
                </c:pt>
              </c:numCache>
            </c:numRef>
          </c:cat>
          <c:val>
            <c:numRef>
              <c:f>'[Global-Economic-Prospects-June-2016-Chapter1a.xlsx]1.2.F'!$V$3:$V$10</c:f>
              <c:numCache>
                <c:formatCode>0.0</c:formatCode>
                <c:ptCount val="8"/>
                <c:pt idx="0">
                  <c:v>-0.24940000000000001</c:v>
                </c:pt>
                <c:pt idx="1">
                  <c:v>-0.27510000000000001</c:v>
                </c:pt>
                <c:pt idx="2">
                  <c:v>-0.28789999999999999</c:v>
                </c:pt>
                <c:pt idx="3">
                  <c:v>-0.29099999999999998</c:v>
                </c:pt>
                <c:pt idx="4">
                  <c:v>-0.26860000000000001</c:v>
                </c:pt>
                <c:pt idx="5">
                  <c:v>-0.2676</c:v>
                </c:pt>
                <c:pt idx="6">
                  <c:v>-0.2102</c:v>
                </c:pt>
                <c:pt idx="7">
                  <c:v>-0.19309999999999999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8733784"/>
        <c:axId val="298734176"/>
      </c:lineChart>
      <c:dateAx>
        <c:axId val="298733784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98734176"/>
        <c:crossesAt val="0"/>
        <c:auto val="0"/>
        <c:lblOffset val="100"/>
        <c:baseTimeUnit val="months"/>
        <c:majorUnit val="12"/>
        <c:majorTimeUnit val="months"/>
      </c:dateAx>
      <c:valAx>
        <c:axId val="298734176"/>
        <c:scaling>
          <c:orientation val="minMax"/>
          <c:max val="2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98733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57318233352467"/>
          <c:y val="9.0270857536250595E-2"/>
          <c:w val="0.93634372265966759"/>
          <c:h val="0.78109448818897642"/>
        </c:manualLayout>
      </c:layout>
      <c:lineChart>
        <c:grouping val="standard"/>
        <c:varyColors val="0"/>
        <c:ser>
          <c:idx val="1"/>
          <c:order val="0"/>
          <c:spPr>
            <a:ln w="76200" cap="rnd">
              <a:solidFill>
                <a:srgbClr val="002345"/>
              </a:solidFill>
              <a:round/>
            </a:ln>
            <a:effectLst/>
          </c:spPr>
          <c:marker>
            <c:symbol val="none"/>
          </c:marker>
          <c:cat>
            <c:numRef>
              <c:f>'[Global-Economic-Prospects-June-2016-Chapter1a.xlsx]1.2.F'!$P$3:$P$10</c:f>
              <c:numCache>
                <c:formatCode>m/d/yyyy</c:formatCode>
                <c:ptCount val="8"/>
                <c:pt idx="0">
                  <c:v>42409</c:v>
                </c:pt>
                <c:pt idx="1">
                  <c:v>42499</c:v>
                </c:pt>
                <c:pt idx="2">
                  <c:v>42591</c:v>
                </c:pt>
                <c:pt idx="3">
                  <c:v>42683</c:v>
                </c:pt>
                <c:pt idx="4">
                  <c:v>42775</c:v>
                </c:pt>
                <c:pt idx="5">
                  <c:v>42864</c:v>
                </c:pt>
                <c:pt idx="6">
                  <c:v>42956</c:v>
                </c:pt>
                <c:pt idx="7">
                  <c:v>43048</c:v>
                </c:pt>
              </c:numCache>
            </c:numRef>
          </c:cat>
          <c:val>
            <c:numRef>
              <c:f>'[Global-Economic-Prospects-June-2016-Chapter1a.xlsx]1.2.F'!$Q$3:$Q$10</c:f>
              <c:numCache>
                <c:formatCode>0.0</c:formatCode>
                <c:ptCount val="8"/>
                <c:pt idx="0">
                  <c:v>0.37</c:v>
                </c:pt>
                <c:pt idx="1">
                  <c:v>0.40110000000000001</c:v>
                </c:pt>
                <c:pt idx="2">
                  <c:v>0.55569999999999997</c:v>
                </c:pt>
                <c:pt idx="3">
                  <c:v>0.64539999999999997</c:v>
                </c:pt>
                <c:pt idx="4">
                  <c:v>0.72360000000000002</c:v>
                </c:pt>
                <c:pt idx="5">
                  <c:v>0.79059999999999997</c:v>
                </c:pt>
                <c:pt idx="6">
                  <c:v>0.86739999999999995</c:v>
                </c:pt>
                <c:pt idx="7">
                  <c:v>0.9244</c:v>
                </c:pt>
              </c:numCache>
            </c:numRef>
          </c:val>
          <c:smooth val="0"/>
        </c:ser>
        <c:ser>
          <c:idx val="2"/>
          <c:order val="1"/>
          <c:spPr>
            <a:ln w="76200" cap="rnd">
              <a:solidFill>
                <a:srgbClr val="00234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'[Global-Economic-Prospects-June-2016-Chapter1a.xlsx]1.2.F'!$P$3:$P$10</c:f>
              <c:numCache>
                <c:formatCode>m/d/yyyy</c:formatCode>
                <c:ptCount val="8"/>
                <c:pt idx="0">
                  <c:v>42409</c:v>
                </c:pt>
                <c:pt idx="1">
                  <c:v>42499</c:v>
                </c:pt>
                <c:pt idx="2">
                  <c:v>42591</c:v>
                </c:pt>
                <c:pt idx="3">
                  <c:v>42683</c:v>
                </c:pt>
                <c:pt idx="4">
                  <c:v>42775</c:v>
                </c:pt>
                <c:pt idx="5">
                  <c:v>42864</c:v>
                </c:pt>
                <c:pt idx="6">
                  <c:v>42956</c:v>
                </c:pt>
                <c:pt idx="7">
                  <c:v>43048</c:v>
                </c:pt>
              </c:numCache>
            </c:numRef>
          </c:cat>
          <c:val>
            <c:numRef>
              <c:f>'[Global-Economic-Prospects-June-2016-Chapter1a.xlsx]1.2.F'!$R$3:$R$10</c:f>
              <c:numCache>
                <c:formatCode>0.0</c:formatCode>
                <c:ptCount val="8"/>
                <c:pt idx="0">
                  <c:v>0.36659999999999998</c:v>
                </c:pt>
                <c:pt idx="1">
                  <c:v>0.52900000000000003</c:v>
                </c:pt>
                <c:pt idx="2">
                  <c:v>0.65910000000000002</c:v>
                </c:pt>
                <c:pt idx="3">
                  <c:v>0.80579999999999996</c:v>
                </c:pt>
                <c:pt idx="4">
                  <c:v>0.95009999999999994</c:v>
                </c:pt>
                <c:pt idx="5">
                  <c:v>1.0896999999999999</c:v>
                </c:pt>
                <c:pt idx="6">
                  <c:v>1.1859</c:v>
                </c:pt>
                <c:pt idx="7">
                  <c:v>1.3109</c:v>
                </c:pt>
              </c:numCache>
            </c:numRef>
          </c:val>
          <c:smooth val="0"/>
        </c:ser>
        <c:ser>
          <c:idx val="4"/>
          <c:order val="2"/>
          <c:spPr>
            <a:ln w="76200" cap="rnd">
              <a:solidFill>
                <a:srgbClr val="EB1C2D"/>
              </a:solidFill>
              <a:round/>
            </a:ln>
            <a:effectLst/>
          </c:spPr>
          <c:marker>
            <c:symbol val="none"/>
          </c:marker>
          <c:cat>
            <c:numRef>
              <c:f>'[Global-Economic-Prospects-June-2016-Chapter1a.xlsx]1.2.F'!$P$3:$P$10</c:f>
              <c:numCache>
                <c:formatCode>m/d/yyyy</c:formatCode>
                <c:ptCount val="8"/>
                <c:pt idx="0">
                  <c:v>42409</c:v>
                </c:pt>
                <c:pt idx="1">
                  <c:v>42499</c:v>
                </c:pt>
                <c:pt idx="2">
                  <c:v>42591</c:v>
                </c:pt>
                <c:pt idx="3">
                  <c:v>42683</c:v>
                </c:pt>
                <c:pt idx="4">
                  <c:v>42775</c:v>
                </c:pt>
                <c:pt idx="5">
                  <c:v>42864</c:v>
                </c:pt>
                <c:pt idx="6">
                  <c:v>42956</c:v>
                </c:pt>
                <c:pt idx="7">
                  <c:v>43048</c:v>
                </c:pt>
              </c:numCache>
            </c:numRef>
          </c:cat>
          <c:val>
            <c:numRef>
              <c:f>'[Global-Economic-Prospects-June-2016-Chapter1a.xlsx]1.2.F'!$U$3:$U$10</c:f>
              <c:numCache>
                <c:formatCode>0.0</c:formatCode>
                <c:ptCount val="8"/>
                <c:pt idx="0">
                  <c:v>-0.24</c:v>
                </c:pt>
                <c:pt idx="1">
                  <c:v>-0.34</c:v>
                </c:pt>
                <c:pt idx="2">
                  <c:v>-0.35680000000000001</c:v>
                </c:pt>
                <c:pt idx="3">
                  <c:v>-0.38169999999999998</c:v>
                </c:pt>
                <c:pt idx="4">
                  <c:v>-0.4002</c:v>
                </c:pt>
                <c:pt idx="5">
                  <c:v>-0.4042</c:v>
                </c:pt>
                <c:pt idx="6">
                  <c:v>-0.41660000000000003</c:v>
                </c:pt>
                <c:pt idx="7">
                  <c:v>-0.39950000000000002</c:v>
                </c:pt>
              </c:numCache>
            </c:numRef>
          </c:val>
          <c:smooth val="0"/>
        </c:ser>
        <c:ser>
          <c:idx val="5"/>
          <c:order val="3"/>
          <c:spPr>
            <a:ln w="76200" cap="rnd">
              <a:solidFill>
                <a:srgbClr val="EB1C2D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'[Global-Economic-Prospects-June-2016-Chapter1a.xlsx]1.2.F'!$P$3:$P$10</c:f>
              <c:numCache>
                <c:formatCode>m/d/yyyy</c:formatCode>
                <c:ptCount val="8"/>
                <c:pt idx="0">
                  <c:v>42409</c:v>
                </c:pt>
                <c:pt idx="1">
                  <c:v>42499</c:v>
                </c:pt>
                <c:pt idx="2">
                  <c:v>42591</c:v>
                </c:pt>
                <c:pt idx="3">
                  <c:v>42683</c:v>
                </c:pt>
                <c:pt idx="4">
                  <c:v>42775</c:v>
                </c:pt>
                <c:pt idx="5">
                  <c:v>42864</c:v>
                </c:pt>
                <c:pt idx="6">
                  <c:v>42956</c:v>
                </c:pt>
                <c:pt idx="7">
                  <c:v>43048</c:v>
                </c:pt>
              </c:numCache>
            </c:numRef>
          </c:cat>
          <c:val>
            <c:numRef>
              <c:f>'[Global-Economic-Prospects-June-2016-Chapter1a.xlsx]1.2.F'!$V$3:$V$10</c:f>
              <c:numCache>
                <c:formatCode>0.0</c:formatCode>
                <c:ptCount val="8"/>
                <c:pt idx="0">
                  <c:v>-0.24940000000000001</c:v>
                </c:pt>
                <c:pt idx="1">
                  <c:v>-0.27510000000000001</c:v>
                </c:pt>
                <c:pt idx="2">
                  <c:v>-0.28789999999999999</c:v>
                </c:pt>
                <c:pt idx="3">
                  <c:v>-0.29099999999999998</c:v>
                </c:pt>
                <c:pt idx="4">
                  <c:v>-0.26860000000000001</c:v>
                </c:pt>
                <c:pt idx="5">
                  <c:v>-0.2676</c:v>
                </c:pt>
                <c:pt idx="6">
                  <c:v>-0.2102</c:v>
                </c:pt>
                <c:pt idx="7">
                  <c:v>-0.19309999999999999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8734960"/>
        <c:axId val="298735352"/>
      </c:lineChart>
      <c:dateAx>
        <c:axId val="298734960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98735352"/>
        <c:crossesAt val="0"/>
        <c:auto val="0"/>
        <c:lblOffset val="100"/>
        <c:baseTimeUnit val="months"/>
        <c:majorUnit val="12"/>
        <c:majorTimeUnit val="months"/>
      </c:dateAx>
      <c:valAx>
        <c:axId val="298735352"/>
        <c:scaling>
          <c:orientation val="minMax"/>
          <c:max val="2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9873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7.2906277340332462E-2"/>
          <c:y val="0.17868584886905728"/>
          <c:w val="0.87505189114327242"/>
          <c:h val="0.63677999459278301"/>
        </c:manualLayout>
      </c:layout>
      <c:lineChart>
        <c:grouping val="standard"/>
        <c:varyColors val="0"/>
        <c:ser>
          <c:idx val="0"/>
          <c:order val="0"/>
          <c:tx>
            <c:strRef>
              <c:f>'[Global-Economic-Prospects-June-2016-Chapter1a.xlsx]1.5.F'!$Q$2</c:f>
              <c:strCache>
                <c:ptCount val="1"/>
                <c:pt idx="0">
                  <c:v>Actual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'[Global-Economic-Prospects-June-2016-Chapter1a.xlsx]1.5.F'!$Q$3:$Q$135</c:f>
              <c:numCache>
                <c:formatCode>0.0</c:formatCode>
                <c:ptCount val="133"/>
                <c:pt idx="0">
                  <c:v>0.99410093948000267</c:v>
                </c:pt>
                <c:pt idx="1">
                  <c:v>0.87174457883840706</c:v>
                </c:pt>
                <c:pt idx="2">
                  <c:v>1.4435695538057791</c:v>
                </c:pt>
                <c:pt idx="3">
                  <c:v>1.6728624535315983</c:v>
                </c:pt>
                <c:pt idx="4">
                  <c:v>1.7047317233089165</c:v>
                </c:pt>
                <c:pt idx="5">
                  <c:v>1.5044151313637899</c:v>
                </c:pt>
                <c:pt idx="6">
                  <c:v>1.7892210342570269</c:v>
                </c:pt>
                <c:pt idx="7">
                  <c:v>1.6204458945078715</c:v>
                </c:pt>
                <c:pt idx="8">
                  <c:v>1.829069134458372</c:v>
                </c:pt>
                <c:pt idx="9">
                  <c:v>1.9130434782608674</c:v>
                </c:pt>
                <c:pt idx="10">
                  <c:v>1.8970189701897011</c:v>
                </c:pt>
                <c:pt idx="11">
                  <c:v>2.1765024363833207</c:v>
                </c:pt>
                <c:pt idx="12">
                  <c:v>2.3580313683071896</c:v>
                </c:pt>
                <c:pt idx="13">
                  <c:v>2.4413957005509301</c:v>
                </c:pt>
                <c:pt idx="14">
                  <c:v>2.6412246658042093</c:v>
                </c:pt>
                <c:pt idx="15">
                  <c:v>2.7744918808473962</c:v>
                </c:pt>
                <c:pt idx="16">
                  <c:v>2.73987321371012</c:v>
                </c:pt>
                <c:pt idx="17">
                  <c:v>2.7386961658253606</c:v>
                </c:pt>
                <c:pt idx="18">
                  <c:v>2.604501607717058</c:v>
                </c:pt>
                <c:pt idx="19">
                  <c:v>2.5684931506849473</c:v>
                </c:pt>
                <c:pt idx="20">
                  <c:v>2.9295413236394729</c:v>
                </c:pt>
                <c:pt idx="21">
                  <c:v>2.9970136518771229</c:v>
                </c:pt>
                <c:pt idx="22">
                  <c:v>3.0106382978723367</c:v>
                </c:pt>
                <c:pt idx="23">
                  <c:v>2.7342094107672743</c:v>
                </c:pt>
                <c:pt idx="24">
                  <c:v>2.6947056958681381</c:v>
                </c:pt>
                <c:pt idx="25">
                  <c:v>2.7522935779816571</c:v>
                </c:pt>
                <c:pt idx="26">
                  <c:v>2.636277701922074</c:v>
                </c:pt>
                <c:pt idx="27">
                  <c:v>2.60542011091347</c:v>
                </c:pt>
                <c:pt idx="28">
                  <c:v>2.4471867810081482</c:v>
                </c:pt>
                <c:pt idx="29">
                  <c:v>2.3834413547982436</c:v>
                </c:pt>
                <c:pt idx="30">
                  <c:v>2.4339287579651092</c:v>
                </c:pt>
                <c:pt idx="31">
                  <c:v>2.6189482470784453</c:v>
                </c:pt>
                <c:pt idx="32">
                  <c:v>2.555313181676544</c:v>
                </c:pt>
                <c:pt idx="33">
                  <c:v>2.4541783162472797</c:v>
                </c:pt>
                <c:pt idx="34">
                  <c:v>2.1480945987813582</c:v>
                </c:pt>
                <c:pt idx="35">
                  <c:v>2.2281823808541379</c:v>
                </c:pt>
                <c:pt idx="36">
                  <c:v>2.0374562667215379</c:v>
                </c:pt>
                <c:pt idx="37">
                  <c:v>1.8883415435139606</c:v>
                </c:pt>
                <c:pt idx="38">
                  <c:v>1.678264428980758</c:v>
                </c:pt>
                <c:pt idx="39">
                  <c:v>1.264531919233125</c:v>
                </c:pt>
                <c:pt idx="40">
                  <c:v>1.4393630053082918</c:v>
                </c:pt>
                <c:pt idx="41">
                  <c:v>1.6030222585256437</c:v>
                </c:pt>
                <c:pt idx="42">
                  <c:v>1.5806648990414063</c:v>
                </c:pt>
                <c:pt idx="43">
                  <c:v>1.3421453990849042</c:v>
                </c:pt>
                <c:pt idx="44">
                  <c:v>1.0432492656740511</c:v>
                </c:pt>
                <c:pt idx="45">
                  <c:v>0.69739235900545538</c:v>
                </c:pt>
                <c:pt idx="46">
                  <c:v>0.83914669901929972</c:v>
                </c:pt>
                <c:pt idx="47">
                  <c:v>0.86781029263369724</c:v>
                </c:pt>
                <c:pt idx="48">
                  <c:v>0.84711577248890446</c:v>
                </c:pt>
                <c:pt idx="49">
                  <c:v>0.74536663980659945</c:v>
                </c:pt>
                <c:pt idx="50">
                  <c:v>0.58373590982285783</c:v>
                </c:pt>
                <c:pt idx="51">
                  <c:v>0.65458207452164796</c:v>
                </c:pt>
                <c:pt idx="52">
                  <c:v>0.49310657139980396</c:v>
                </c:pt>
                <c:pt idx="53">
                  <c:v>0.46226509898501522</c:v>
                </c:pt>
                <c:pt idx="54">
                  <c:v>0.34133119164743153</c:v>
                </c:pt>
                <c:pt idx="55">
                  <c:v>0.33109260559847087</c:v>
                </c:pt>
                <c:pt idx="56">
                  <c:v>0.28067361668002722</c:v>
                </c:pt>
                <c:pt idx="57">
                  <c:v>0.36133694670279493</c:v>
                </c:pt>
                <c:pt idx="58">
                  <c:v>0.25065169440545709</c:v>
                </c:pt>
                <c:pt idx="59">
                  <c:v>-0.14005602240896309</c:v>
                </c:pt>
                <c:pt idx="60">
                  <c:v>-0.52999999999999714</c:v>
                </c:pt>
                <c:pt idx="61">
                  <c:v>-0.22995400919815223</c:v>
                </c:pt>
                <c:pt idx="62">
                  <c:v>-8.0048028817292227E-2</c:v>
                </c:pt>
                <c:pt idx="63">
                  <c:v>5.002501250626068E-2</c:v>
                </c:pt>
                <c:pt idx="64">
                  <c:v>0.33046264770679734</c:v>
                </c:pt>
                <c:pt idx="65">
                  <c:v>0.19005701710512746</c:v>
                </c:pt>
                <c:pt idx="66">
                  <c:v>0.20010005002502051</c:v>
                </c:pt>
                <c:pt idx="67">
                  <c:v>9.9999999999988987E-2</c:v>
                </c:pt>
                <c:pt idx="68">
                  <c:v>-9.996001599361648E-2</c:v>
                </c:pt>
                <c:pt idx="69">
                  <c:v>0.11001100110010764</c:v>
                </c:pt>
                <c:pt idx="70">
                  <c:v>0.13001300130013327</c:v>
                </c:pt>
                <c:pt idx="71">
                  <c:v>0.25045081146062298</c:v>
                </c:pt>
                <c:pt idx="72">
                  <c:v>0.37197144867799903</c:v>
                </c:pt>
                <c:pt idx="73">
                  <c:v>-0.1302735745064787</c:v>
                </c:pt>
                <c:pt idx="74">
                  <c:v>-6.0084117764869216E-2</c:v>
                </c:pt>
                <c:pt idx="75">
                  <c:v>-0.21999999999999797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8736136"/>
        <c:axId val="299294640"/>
      </c:lineChart>
      <c:dateAx>
        <c:axId val="298736136"/>
        <c:scaling>
          <c:orientation val="minMax"/>
          <c:max val="44166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99294640"/>
        <c:crosses val="autoZero"/>
        <c:auto val="0"/>
        <c:lblOffset val="100"/>
        <c:baseTimeUnit val="months"/>
        <c:majorUnit val="1"/>
        <c:majorTimeUnit val="years"/>
        <c:minorUnit val="7"/>
        <c:minorTimeUnit val="days"/>
      </c:dateAx>
      <c:valAx>
        <c:axId val="299294640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987361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7881878827646546"/>
          <c:y val="0"/>
          <c:w val="0.5211812117235346"/>
          <c:h val="0.34267165561857804"/>
        </c:manualLayout>
      </c:layout>
      <c:overlay val="0"/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906277340332462E-2"/>
          <c:y val="0.17868584886905728"/>
          <c:w val="0.87505189114327242"/>
          <c:h val="0.63677999459278301"/>
        </c:manualLayout>
      </c:layout>
      <c:lineChart>
        <c:grouping val="standard"/>
        <c:varyColors val="0"/>
        <c:ser>
          <c:idx val="0"/>
          <c:order val="0"/>
          <c:tx>
            <c:strRef>
              <c:f>'[Global-Economic-Prospects-June-2016-Chapter1a.xlsx]1.5.F'!$Q$2</c:f>
              <c:strCache>
                <c:ptCount val="1"/>
                <c:pt idx="0">
                  <c:v>Actual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'[Global-Economic-Prospects-June-2016-Chapter1a.xlsx]1.5.F'!$Q$3:$Q$135</c:f>
              <c:numCache>
                <c:formatCode>0.0</c:formatCode>
                <c:ptCount val="133"/>
                <c:pt idx="0">
                  <c:v>0.99410093948000267</c:v>
                </c:pt>
                <c:pt idx="1">
                  <c:v>0.87174457883840706</c:v>
                </c:pt>
                <c:pt idx="2">
                  <c:v>1.4435695538057791</c:v>
                </c:pt>
                <c:pt idx="3">
                  <c:v>1.6728624535315983</c:v>
                </c:pt>
                <c:pt idx="4">
                  <c:v>1.7047317233089165</c:v>
                </c:pt>
                <c:pt idx="5">
                  <c:v>1.5044151313637899</c:v>
                </c:pt>
                <c:pt idx="6">
                  <c:v>1.7892210342570269</c:v>
                </c:pt>
                <c:pt idx="7">
                  <c:v>1.6204458945078715</c:v>
                </c:pt>
                <c:pt idx="8">
                  <c:v>1.829069134458372</c:v>
                </c:pt>
                <c:pt idx="9">
                  <c:v>1.9130434782608674</c:v>
                </c:pt>
                <c:pt idx="10">
                  <c:v>1.8970189701897011</c:v>
                </c:pt>
                <c:pt idx="11">
                  <c:v>2.1765024363833207</c:v>
                </c:pt>
                <c:pt idx="12">
                  <c:v>2.3580313683071896</c:v>
                </c:pt>
                <c:pt idx="13">
                  <c:v>2.4413957005509301</c:v>
                </c:pt>
                <c:pt idx="14">
                  <c:v>2.6412246658042093</c:v>
                </c:pt>
                <c:pt idx="15">
                  <c:v>2.7744918808473962</c:v>
                </c:pt>
                <c:pt idx="16">
                  <c:v>2.73987321371012</c:v>
                </c:pt>
                <c:pt idx="17">
                  <c:v>2.7386961658253606</c:v>
                </c:pt>
                <c:pt idx="18">
                  <c:v>2.604501607717058</c:v>
                </c:pt>
                <c:pt idx="19">
                  <c:v>2.5684931506849473</c:v>
                </c:pt>
                <c:pt idx="20">
                  <c:v>2.9295413236394729</c:v>
                </c:pt>
                <c:pt idx="21">
                  <c:v>2.9970136518771229</c:v>
                </c:pt>
                <c:pt idx="22">
                  <c:v>3.0106382978723367</c:v>
                </c:pt>
                <c:pt idx="23">
                  <c:v>2.7342094107672743</c:v>
                </c:pt>
                <c:pt idx="24">
                  <c:v>2.6947056958681381</c:v>
                </c:pt>
                <c:pt idx="25">
                  <c:v>2.7522935779816571</c:v>
                </c:pt>
                <c:pt idx="26">
                  <c:v>2.636277701922074</c:v>
                </c:pt>
                <c:pt idx="27">
                  <c:v>2.60542011091347</c:v>
                </c:pt>
                <c:pt idx="28">
                  <c:v>2.4471867810081482</c:v>
                </c:pt>
                <c:pt idx="29">
                  <c:v>2.3834413547982436</c:v>
                </c:pt>
                <c:pt idx="30">
                  <c:v>2.4339287579651092</c:v>
                </c:pt>
                <c:pt idx="31">
                  <c:v>2.6189482470784453</c:v>
                </c:pt>
                <c:pt idx="32">
                  <c:v>2.555313181676544</c:v>
                </c:pt>
                <c:pt idx="33">
                  <c:v>2.4541783162472797</c:v>
                </c:pt>
                <c:pt idx="34">
                  <c:v>2.1480945987813582</c:v>
                </c:pt>
                <c:pt idx="35">
                  <c:v>2.2281823808541379</c:v>
                </c:pt>
                <c:pt idx="36">
                  <c:v>2.0374562667215379</c:v>
                </c:pt>
                <c:pt idx="37">
                  <c:v>1.8883415435139606</c:v>
                </c:pt>
                <c:pt idx="38">
                  <c:v>1.678264428980758</c:v>
                </c:pt>
                <c:pt idx="39">
                  <c:v>1.264531919233125</c:v>
                </c:pt>
                <c:pt idx="40">
                  <c:v>1.4393630053082918</c:v>
                </c:pt>
                <c:pt idx="41">
                  <c:v>1.6030222585256437</c:v>
                </c:pt>
                <c:pt idx="42">
                  <c:v>1.5806648990414063</c:v>
                </c:pt>
                <c:pt idx="43">
                  <c:v>1.3421453990849042</c:v>
                </c:pt>
                <c:pt idx="44">
                  <c:v>1.0432492656740511</c:v>
                </c:pt>
                <c:pt idx="45">
                  <c:v>0.69739235900545538</c:v>
                </c:pt>
                <c:pt idx="46">
                  <c:v>0.83914669901929972</c:v>
                </c:pt>
                <c:pt idx="47">
                  <c:v>0.86781029263369724</c:v>
                </c:pt>
                <c:pt idx="48">
                  <c:v>0.84711577248890446</c:v>
                </c:pt>
                <c:pt idx="49">
                  <c:v>0.74536663980659945</c:v>
                </c:pt>
                <c:pt idx="50">
                  <c:v>0.58373590982285783</c:v>
                </c:pt>
                <c:pt idx="51">
                  <c:v>0.65458207452164796</c:v>
                </c:pt>
                <c:pt idx="52">
                  <c:v>0.49310657139980396</c:v>
                </c:pt>
                <c:pt idx="53">
                  <c:v>0.46226509898501522</c:v>
                </c:pt>
                <c:pt idx="54">
                  <c:v>0.34133119164743153</c:v>
                </c:pt>
                <c:pt idx="55">
                  <c:v>0.33109260559847087</c:v>
                </c:pt>
                <c:pt idx="56">
                  <c:v>0.28067361668002722</c:v>
                </c:pt>
                <c:pt idx="57">
                  <c:v>0.36133694670279493</c:v>
                </c:pt>
                <c:pt idx="58">
                  <c:v>0.25065169440545709</c:v>
                </c:pt>
                <c:pt idx="59">
                  <c:v>-0.14005602240896309</c:v>
                </c:pt>
                <c:pt idx="60">
                  <c:v>-0.52999999999999714</c:v>
                </c:pt>
                <c:pt idx="61">
                  <c:v>-0.22995400919815223</c:v>
                </c:pt>
                <c:pt idx="62">
                  <c:v>-8.0048028817292227E-2</c:v>
                </c:pt>
                <c:pt idx="63">
                  <c:v>5.002501250626068E-2</c:v>
                </c:pt>
                <c:pt idx="64">
                  <c:v>0.33046264770679734</c:v>
                </c:pt>
                <c:pt idx="65">
                  <c:v>0.19005701710512746</c:v>
                </c:pt>
                <c:pt idx="66">
                  <c:v>0.20010005002502051</c:v>
                </c:pt>
                <c:pt idx="67">
                  <c:v>9.9999999999988987E-2</c:v>
                </c:pt>
                <c:pt idx="68">
                  <c:v>-9.996001599361648E-2</c:v>
                </c:pt>
                <c:pt idx="69">
                  <c:v>0.11001100110010764</c:v>
                </c:pt>
                <c:pt idx="70">
                  <c:v>0.13001300130013327</c:v>
                </c:pt>
                <c:pt idx="71">
                  <c:v>0.25045081146062298</c:v>
                </c:pt>
                <c:pt idx="72">
                  <c:v>0.37197144867799903</c:v>
                </c:pt>
                <c:pt idx="73">
                  <c:v>-0.1302735745064787</c:v>
                </c:pt>
                <c:pt idx="74">
                  <c:v>-6.0084117764869216E-2</c:v>
                </c:pt>
                <c:pt idx="75">
                  <c:v>-0.21999999999999797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'[Global-Economic-Prospects-June-2016-Chapter1a.xlsx]1.5.F'!$R$2</c:f>
              <c:strCache>
                <c:ptCount val="1"/>
                <c:pt idx="0">
                  <c:v>Oct-12 forecast</c:v>
                </c:pt>
              </c:strCache>
            </c:strRef>
          </c:tx>
          <c:spPr>
            <a:ln w="28575" cmpd="sng">
              <a:solidFill>
                <a:srgbClr val="EB1C2D"/>
              </a:solidFill>
            </a:ln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'[Global-Economic-Prospects-June-2016-Chapter1a.xlsx]1.5.F'!$R$3:$R$135</c:f>
              <c:numCache>
                <c:formatCode>General</c:formatCode>
                <c:ptCount val="133"/>
                <c:pt idx="33" formatCode="0.0">
                  <c:v>2.462404361973447</c:v>
                </c:pt>
                <c:pt idx="45" formatCode="0.0">
                  <c:v>1.882067462604746</c:v>
                </c:pt>
                <c:pt idx="57" formatCode="0.0">
                  <c:v>1.740905459795657</c:v>
                </c:pt>
                <c:pt idx="69" formatCode="0.0">
                  <c:v>1.8339773320044324</c:v>
                </c:pt>
                <c:pt idx="81" formatCode="0.00">
                  <c:v>1.9555120274914088</c:v>
                </c:pt>
                <c:pt idx="93" formatCode="0.00">
                  <c:v>2.0692724594992637</c:v>
                </c:pt>
                <c:pt idx="105" formatCode="0.00">
                  <c:v>2.0228571428571427</c:v>
                </c:pt>
                <c:pt idx="117" formatCode="0.00">
                  <c:v>2.0228571428571427</c:v>
                </c:pt>
                <c:pt idx="129" formatCode="0.00">
                  <c:v>2.0228571428571427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295424"/>
        <c:axId val="299295816"/>
      </c:lineChart>
      <c:dateAx>
        <c:axId val="299295424"/>
        <c:scaling>
          <c:orientation val="minMax"/>
          <c:max val="44166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99295816"/>
        <c:crosses val="autoZero"/>
        <c:auto val="0"/>
        <c:lblOffset val="100"/>
        <c:baseTimeUnit val="months"/>
        <c:majorUnit val="1"/>
        <c:majorTimeUnit val="years"/>
        <c:minorUnit val="7"/>
        <c:minorTimeUnit val="days"/>
      </c:dateAx>
      <c:valAx>
        <c:axId val="299295816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992954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7881878827646546"/>
          <c:y val="0"/>
          <c:w val="0.5211812117235346"/>
          <c:h val="0.34267165561857804"/>
        </c:manualLayout>
      </c:layout>
      <c:overlay val="0"/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906277340332462E-2"/>
          <c:y val="0.17868584886905728"/>
          <c:w val="0.87505189114327242"/>
          <c:h val="0.63677999459278301"/>
        </c:manualLayout>
      </c:layout>
      <c:lineChart>
        <c:grouping val="standard"/>
        <c:varyColors val="0"/>
        <c:ser>
          <c:idx val="0"/>
          <c:order val="0"/>
          <c:tx>
            <c:strRef>
              <c:f>'[Global-Economic-Prospects-June-2016-Chapter1a.xlsx]1.5.F'!$Q$2</c:f>
              <c:strCache>
                <c:ptCount val="1"/>
                <c:pt idx="0">
                  <c:v>Actual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'[Global-Economic-Prospects-June-2016-Chapter1a.xlsx]1.5.F'!$Q$3:$Q$135</c:f>
              <c:numCache>
                <c:formatCode>0.0</c:formatCode>
                <c:ptCount val="133"/>
                <c:pt idx="0">
                  <c:v>0.99410093948000267</c:v>
                </c:pt>
                <c:pt idx="1">
                  <c:v>0.87174457883840706</c:v>
                </c:pt>
                <c:pt idx="2">
                  <c:v>1.4435695538057791</c:v>
                </c:pt>
                <c:pt idx="3">
                  <c:v>1.6728624535315983</c:v>
                </c:pt>
                <c:pt idx="4">
                  <c:v>1.7047317233089165</c:v>
                </c:pt>
                <c:pt idx="5">
                  <c:v>1.5044151313637899</c:v>
                </c:pt>
                <c:pt idx="6">
                  <c:v>1.7892210342570269</c:v>
                </c:pt>
                <c:pt idx="7">
                  <c:v>1.6204458945078715</c:v>
                </c:pt>
                <c:pt idx="8">
                  <c:v>1.829069134458372</c:v>
                </c:pt>
                <c:pt idx="9">
                  <c:v>1.9130434782608674</c:v>
                </c:pt>
                <c:pt idx="10">
                  <c:v>1.8970189701897011</c:v>
                </c:pt>
                <c:pt idx="11">
                  <c:v>2.1765024363833207</c:v>
                </c:pt>
                <c:pt idx="12">
                  <c:v>2.3580313683071896</c:v>
                </c:pt>
                <c:pt idx="13">
                  <c:v>2.4413957005509301</c:v>
                </c:pt>
                <c:pt idx="14">
                  <c:v>2.6412246658042093</c:v>
                </c:pt>
                <c:pt idx="15">
                  <c:v>2.7744918808473962</c:v>
                </c:pt>
                <c:pt idx="16">
                  <c:v>2.73987321371012</c:v>
                </c:pt>
                <c:pt idx="17">
                  <c:v>2.7386961658253606</c:v>
                </c:pt>
                <c:pt idx="18">
                  <c:v>2.604501607717058</c:v>
                </c:pt>
                <c:pt idx="19">
                  <c:v>2.5684931506849473</c:v>
                </c:pt>
                <c:pt idx="20">
                  <c:v>2.9295413236394729</c:v>
                </c:pt>
                <c:pt idx="21">
                  <c:v>2.9970136518771229</c:v>
                </c:pt>
                <c:pt idx="22">
                  <c:v>3.0106382978723367</c:v>
                </c:pt>
                <c:pt idx="23">
                  <c:v>2.7342094107672743</c:v>
                </c:pt>
                <c:pt idx="24">
                  <c:v>2.6947056958681381</c:v>
                </c:pt>
                <c:pt idx="25">
                  <c:v>2.7522935779816571</c:v>
                </c:pt>
                <c:pt idx="26">
                  <c:v>2.636277701922074</c:v>
                </c:pt>
                <c:pt idx="27">
                  <c:v>2.60542011091347</c:v>
                </c:pt>
                <c:pt idx="28">
                  <c:v>2.4471867810081482</c:v>
                </c:pt>
                <c:pt idx="29">
                  <c:v>2.3834413547982436</c:v>
                </c:pt>
                <c:pt idx="30">
                  <c:v>2.4339287579651092</c:v>
                </c:pt>
                <c:pt idx="31">
                  <c:v>2.6189482470784453</c:v>
                </c:pt>
                <c:pt idx="32">
                  <c:v>2.555313181676544</c:v>
                </c:pt>
                <c:pt idx="33">
                  <c:v>2.4541783162472797</c:v>
                </c:pt>
                <c:pt idx="34">
                  <c:v>2.1480945987813582</c:v>
                </c:pt>
                <c:pt idx="35">
                  <c:v>2.2281823808541379</c:v>
                </c:pt>
                <c:pt idx="36">
                  <c:v>2.0374562667215379</c:v>
                </c:pt>
                <c:pt idx="37">
                  <c:v>1.8883415435139606</c:v>
                </c:pt>
                <c:pt idx="38">
                  <c:v>1.678264428980758</c:v>
                </c:pt>
                <c:pt idx="39">
                  <c:v>1.264531919233125</c:v>
                </c:pt>
                <c:pt idx="40">
                  <c:v>1.4393630053082918</c:v>
                </c:pt>
                <c:pt idx="41">
                  <c:v>1.6030222585256437</c:v>
                </c:pt>
                <c:pt idx="42">
                  <c:v>1.5806648990414063</c:v>
                </c:pt>
                <c:pt idx="43">
                  <c:v>1.3421453990849042</c:v>
                </c:pt>
                <c:pt idx="44">
                  <c:v>1.0432492656740511</c:v>
                </c:pt>
                <c:pt idx="45">
                  <c:v>0.69739235900545538</c:v>
                </c:pt>
                <c:pt idx="46">
                  <c:v>0.83914669901929972</c:v>
                </c:pt>
                <c:pt idx="47">
                  <c:v>0.86781029263369724</c:v>
                </c:pt>
                <c:pt idx="48">
                  <c:v>0.84711577248890446</c:v>
                </c:pt>
                <c:pt idx="49">
                  <c:v>0.74536663980659945</c:v>
                </c:pt>
                <c:pt idx="50">
                  <c:v>0.58373590982285783</c:v>
                </c:pt>
                <c:pt idx="51">
                  <c:v>0.65458207452164796</c:v>
                </c:pt>
                <c:pt idx="52">
                  <c:v>0.49310657139980396</c:v>
                </c:pt>
                <c:pt idx="53">
                  <c:v>0.46226509898501522</c:v>
                </c:pt>
                <c:pt idx="54">
                  <c:v>0.34133119164743153</c:v>
                </c:pt>
                <c:pt idx="55">
                  <c:v>0.33109260559847087</c:v>
                </c:pt>
                <c:pt idx="56">
                  <c:v>0.28067361668002722</c:v>
                </c:pt>
                <c:pt idx="57">
                  <c:v>0.36133694670279493</c:v>
                </c:pt>
                <c:pt idx="58">
                  <c:v>0.25065169440545709</c:v>
                </c:pt>
                <c:pt idx="59">
                  <c:v>-0.14005602240896309</c:v>
                </c:pt>
                <c:pt idx="60">
                  <c:v>-0.52999999999999714</c:v>
                </c:pt>
                <c:pt idx="61">
                  <c:v>-0.22995400919815223</c:v>
                </c:pt>
                <c:pt idx="62">
                  <c:v>-8.0048028817292227E-2</c:v>
                </c:pt>
                <c:pt idx="63">
                  <c:v>5.002501250626068E-2</c:v>
                </c:pt>
                <c:pt idx="64">
                  <c:v>0.33046264770679734</c:v>
                </c:pt>
                <c:pt idx="65">
                  <c:v>0.19005701710512746</c:v>
                </c:pt>
                <c:pt idx="66">
                  <c:v>0.20010005002502051</c:v>
                </c:pt>
                <c:pt idx="67">
                  <c:v>9.9999999999988987E-2</c:v>
                </c:pt>
                <c:pt idx="68">
                  <c:v>-9.996001599361648E-2</c:v>
                </c:pt>
                <c:pt idx="69">
                  <c:v>0.11001100110010764</c:v>
                </c:pt>
                <c:pt idx="70">
                  <c:v>0.13001300130013327</c:v>
                </c:pt>
                <c:pt idx="71">
                  <c:v>0.25045081146062298</c:v>
                </c:pt>
                <c:pt idx="72">
                  <c:v>0.37197144867799903</c:v>
                </c:pt>
                <c:pt idx="73">
                  <c:v>-0.1302735745064787</c:v>
                </c:pt>
                <c:pt idx="74">
                  <c:v>-6.0084117764869216E-2</c:v>
                </c:pt>
                <c:pt idx="75">
                  <c:v>-0.21999999999999797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'[Global-Economic-Prospects-June-2016-Chapter1a.xlsx]1.5.F'!$R$2</c:f>
              <c:strCache>
                <c:ptCount val="1"/>
                <c:pt idx="0">
                  <c:v>Oct-12 forecast</c:v>
                </c:pt>
              </c:strCache>
            </c:strRef>
          </c:tx>
          <c:spPr>
            <a:ln w="28575" cmpd="sng">
              <a:solidFill>
                <a:srgbClr val="EB1C2D"/>
              </a:solidFill>
            </a:ln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'[Global-Economic-Prospects-June-2016-Chapter1a.xlsx]1.5.F'!$R$3:$R$135</c:f>
              <c:numCache>
                <c:formatCode>General</c:formatCode>
                <c:ptCount val="133"/>
                <c:pt idx="33" formatCode="0.0">
                  <c:v>2.462404361973447</c:v>
                </c:pt>
                <c:pt idx="45" formatCode="0.0">
                  <c:v>1.882067462604746</c:v>
                </c:pt>
                <c:pt idx="57" formatCode="0.0">
                  <c:v>1.740905459795657</c:v>
                </c:pt>
                <c:pt idx="69" formatCode="0.0">
                  <c:v>1.8339773320044324</c:v>
                </c:pt>
                <c:pt idx="81" formatCode="0.00">
                  <c:v>1.9555120274914088</c:v>
                </c:pt>
                <c:pt idx="93" formatCode="0.00">
                  <c:v>2.0692724594992637</c:v>
                </c:pt>
                <c:pt idx="105" formatCode="0.00">
                  <c:v>2.0228571428571427</c:v>
                </c:pt>
                <c:pt idx="117" formatCode="0.00">
                  <c:v>2.0228571428571427</c:v>
                </c:pt>
                <c:pt idx="129" formatCode="0.00">
                  <c:v>2.0228571428571427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'[Global-Economic-Prospects-June-2016-Chapter1a.xlsx]1.5.F'!$S$2</c:f>
              <c:strCache>
                <c:ptCount val="1"/>
                <c:pt idx="0">
                  <c:v>Oct 13 forecast</c:v>
                </c:pt>
              </c:strCache>
            </c:strRef>
          </c:tx>
          <c:spPr>
            <a:ln>
              <a:solidFill>
                <a:srgbClr val="F78D28"/>
              </a:solidFill>
            </a:ln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'[Global-Economic-Prospects-June-2016-Chapter1a.xlsx]1.5.F'!$S$3:$S$135</c:f>
              <c:numCache>
                <c:formatCode>General</c:formatCode>
                <c:ptCount val="133"/>
                <c:pt idx="45" formatCode="0.0">
                  <c:v>0.68663634022829712</c:v>
                </c:pt>
                <c:pt idx="57" formatCode="0.0">
                  <c:v>1.438092746389293</c:v>
                </c:pt>
                <c:pt idx="69" formatCode="0.0">
                  <c:v>1.5876097122030373</c:v>
                </c:pt>
                <c:pt idx="81" formatCode="0.00">
                  <c:v>1.751597919101626</c:v>
                </c:pt>
                <c:pt idx="93" formatCode="0.00">
                  <c:v>1.8044882470026269</c:v>
                </c:pt>
                <c:pt idx="105" formatCode="0.00">
                  <c:v>1.9348226134535955</c:v>
                </c:pt>
                <c:pt idx="117" formatCode="0.00">
                  <c:v>1.9968451524889577</c:v>
                </c:pt>
                <c:pt idx="129" formatCode="0.00">
                  <c:v>1.9968451524889577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296600"/>
        <c:axId val="299296992"/>
      </c:lineChart>
      <c:dateAx>
        <c:axId val="299296600"/>
        <c:scaling>
          <c:orientation val="minMax"/>
          <c:max val="44166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99296992"/>
        <c:crosses val="autoZero"/>
        <c:auto val="0"/>
        <c:lblOffset val="100"/>
        <c:baseTimeUnit val="months"/>
        <c:majorUnit val="1"/>
        <c:majorTimeUnit val="years"/>
        <c:minorUnit val="7"/>
        <c:minorTimeUnit val="days"/>
      </c:dateAx>
      <c:valAx>
        <c:axId val="299296992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992966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7881878827646546"/>
          <c:y val="0"/>
          <c:w val="0.5211812117235346"/>
          <c:h val="0.34267165561857804"/>
        </c:manualLayout>
      </c:layout>
      <c:overlay val="0"/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906277340332462E-2"/>
          <c:y val="0.17868584886905728"/>
          <c:w val="0.87505189114327242"/>
          <c:h val="0.63677999459278301"/>
        </c:manualLayout>
      </c:layout>
      <c:lineChart>
        <c:grouping val="standard"/>
        <c:varyColors val="0"/>
        <c:ser>
          <c:idx val="0"/>
          <c:order val="0"/>
          <c:tx>
            <c:strRef>
              <c:f>'[Global-Economic-Prospects-June-2016-Chapter1a.xlsx]1.5.F'!$Q$2</c:f>
              <c:strCache>
                <c:ptCount val="1"/>
                <c:pt idx="0">
                  <c:v>Actual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'[Global-Economic-Prospects-June-2016-Chapter1a.xlsx]1.5.F'!$Q$3:$Q$135</c:f>
              <c:numCache>
                <c:formatCode>0.0</c:formatCode>
                <c:ptCount val="133"/>
                <c:pt idx="0">
                  <c:v>0.99410093948000267</c:v>
                </c:pt>
                <c:pt idx="1">
                  <c:v>0.87174457883840706</c:v>
                </c:pt>
                <c:pt idx="2">
                  <c:v>1.4435695538057791</c:v>
                </c:pt>
                <c:pt idx="3">
                  <c:v>1.6728624535315983</c:v>
                </c:pt>
                <c:pt idx="4">
                  <c:v>1.7047317233089165</c:v>
                </c:pt>
                <c:pt idx="5">
                  <c:v>1.5044151313637899</c:v>
                </c:pt>
                <c:pt idx="6">
                  <c:v>1.7892210342570269</c:v>
                </c:pt>
                <c:pt idx="7">
                  <c:v>1.6204458945078715</c:v>
                </c:pt>
                <c:pt idx="8">
                  <c:v>1.829069134458372</c:v>
                </c:pt>
                <c:pt idx="9">
                  <c:v>1.9130434782608674</c:v>
                </c:pt>
                <c:pt idx="10">
                  <c:v>1.8970189701897011</c:v>
                </c:pt>
                <c:pt idx="11">
                  <c:v>2.1765024363833207</c:v>
                </c:pt>
                <c:pt idx="12">
                  <c:v>2.3580313683071896</c:v>
                </c:pt>
                <c:pt idx="13">
                  <c:v>2.4413957005509301</c:v>
                </c:pt>
                <c:pt idx="14">
                  <c:v>2.6412246658042093</c:v>
                </c:pt>
                <c:pt idx="15">
                  <c:v>2.7744918808473962</c:v>
                </c:pt>
                <c:pt idx="16">
                  <c:v>2.73987321371012</c:v>
                </c:pt>
                <c:pt idx="17">
                  <c:v>2.7386961658253606</c:v>
                </c:pt>
                <c:pt idx="18">
                  <c:v>2.604501607717058</c:v>
                </c:pt>
                <c:pt idx="19">
                  <c:v>2.5684931506849473</c:v>
                </c:pt>
                <c:pt idx="20">
                  <c:v>2.9295413236394729</c:v>
                </c:pt>
                <c:pt idx="21">
                  <c:v>2.9970136518771229</c:v>
                </c:pt>
                <c:pt idx="22">
                  <c:v>3.0106382978723367</c:v>
                </c:pt>
                <c:pt idx="23">
                  <c:v>2.7342094107672743</c:v>
                </c:pt>
                <c:pt idx="24">
                  <c:v>2.6947056958681381</c:v>
                </c:pt>
                <c:pt idx="25">
                  <c:v>2.7522935779816571</c:v>
                </c:pt>
                <c:pt idx="26">
                  <c:v>2.636277701922074</c:v>
                </c:pt>
                <c:pt idx="27">
                  <c:v>2.60542011091347</c:v>
                </c:pt>
                <c:pt idx="28">
                  <c:v>2.4471867810081482</c:v>
                </c:pt>
                <c:pt idx="29">
                  <c:v>2.3834413547982436</c:v>
                </c:pt>
                <c:pt idx="30">
                  <c:v>2.4339287579651092</c:v>
                </c:pt>
                <c:pt idx="31">
                  <c:v>2.6189482470784453</c:v>
                </c:pt>
                <c:pt idx="32">
                  <c:v>2.555313181676544</c:v>
                </c:pt>
                <c:pt idx="33">
                  <c:v>2.4541783162472797</c:v>
                </c:pt>
                <c:pt idx="34">
                  <c:v>2.1480945987813582</c:v>
                </c:pt>
                <c:pt idx="35">
                  <c:v>2.2281823808541379</c:v>
                </c:pt>
                <c:pt idx="36">
                  <c:v>2.0374562667215379</c:v>
                </c:pt>
                <c:pt idx="37">
                  <c:v>1.8883415435139606</c:v>
                </c:pt>
                <c:pt idx="38">
                  <c:v>1.678264428980758</c:v>
                </c:pt>
                <c:pt idx="39">
                  <c:v>1.264531919233125</c:v>
                </c:pt>
                <c:pt idx="40">
                  <c:v>1.4393630053082918</c:v>
                </c:pt>
                <c:pt idx="41">
                  <c:v>1.6030222585256437</c:v>
                </c:pt>
                <c:pt idx="42">
                  <c:v>1.5806648990414063</c:v>
                </c:pt>
                <c:pt idx="43">
                  <c:v>1.3421453990849042</c:v>
                </c:pt>
                <c:pt idx="44">
                  <c:v>1.0432492656740511</c:v>
                </c:pt>
                <c:pt idx="45">
                  <c:v>0.69739235900545538</c:v>
                </c:pt>
                <c:pt idx="46">
                  <c:v>0.83914669901929972</c:v>
                </c:pt>
                <c:pt idx="47">
                  <c:v>0.86781029263369724</c:v>
                </c:pt>
                <c:pt idx="48">
                  <c:v>0.84711577248890446</c:v>
                </c:pt>
                <c:pt idx="49">
                  <c:v>0.74536663980659945</c:v>
                </c:pt>
                <c:pt idx="50">
                  <c:v>0.58373590982285783</c:v>
                </c:pt>
                <c:pt idx="51">
                  <c:v>0.65458207452164796</c:v>
                </c:pt>
                <c:pt idx="52">
                  <c:v>0.49310657139980396</c:v>
                </c:pt>
                <c:pt idx="53">
                  <c:v>0.46226509898501522</c:v>
                </c:pt>
                <c:pt idx="54">
                  <c:v>0.34133119164743153</c:v>
                </c:pt>
                <c:pt idx="55">
                  <c:v>0.33109260559847087</c:v>
                </c:pt>
                <c:pt idx="56">
                  <c:v>0.28067361668002722</c:v>
                </c:pt>
                <c:pt idx="57">
                  <c:v>0.36133694670279493</c:v>
                </c:pt>
                <c:pt idx="58">
                  <c:v>0.25065169440545709</c:v>
                </c:pt>
                <c:pt idx="59">
                  <c:v>-0.14005602240896309</c:v>
                </c:pt>
                <c:pt idx="60">
                  <c:v>-0.52999999999999714</c:v>
                </c:pt>
                <c:pt idx="61">
                  <c:v>-0.22995400919815223</c:v>
                </c:pt>
                <c:pt idx="62">
                  <c:v>-8.0048028817292227E-2</c:v>
                </c:pt>
                <c:pt idx="63">
                  <c:v>5.002501250626068E-2</c:v>
                </c:pt>
                <c:pt idx="64">
                  <c:v>0.33046264770679734</c:v>
                </c:pt>
                <c:pt idx="65">
                  <c:v>0.19005701710512746</c:v>
                </c:pt>
                <c:pt idx="66">
                  <c:v>0.20010005002502051</c:v>
                </c:pt>
                <c:pt idx="67">
                  <c:v>9.9999999999988987E-2</c:v>
                </c:pt>
                <c:pt idx="68">
                  <c:v>-9.996001599361648E-2</c:v>
                </c:pt>
                <c:pt idx="69">
                  <c:v>0.11001100110010764</c:v>
                </c:pt>
                <c:pt idx="70">
                  <c:v>0.13001300130013327</c:v>
                </c:pt>
                <c:pt idx="71">
                  <c:v>0.25045081146062298</c:v>
                </c:pt>
                <c:pt idx="72">
                  <c:v>0.37197144867799903</c:v>
                </c:pt>
                <c:pt idx="73">
                  <c:v>-0.1302735745064787</c:v>
                </c:pt>
                <c:pt idx="74">
                  <c:v>-6.0084117764869216E-2</c:v>
                </c:pt>
                <c:pt idx="75">
                  <c:v>-0.21999999999999797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'[Global-Economic-Prospects-June-2016-Chapter1a.xlsx]1.5.F'!$R$2</c:f>
              <c:strCache>
                <c:ptCount val="1"/>
                <c:pt idx="0">
                  <c:v>Oct-12 forecast</c:v>
                </c:pt>
              </c:strCache>
            </c:strRef>
          </c:tx>
          <c:spPr>
            <a:ln w="28575" cmpd="sng">
              <a:solidFill>
                <a:srgbClr val="EB1C2D"/>
              </a:solidFill>
            </a:ln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'[Global-Economic-Prospects-June-2016-Chapter1a.xlsx]1.5.F'!$R$3:$R$135</c:f>
              <c:numCache>
                <c:formatCode>General</c:formatCode>
                <c:ptCount val="133"/>
                <c:pt idx="33" formatCode="0.0">
                  <c:v>2.462404361973447</c:v>
                </c:pt>
                <c:pt idx="45" formatCode="0.0">
                  <c:v>1.882067462604746</c:v>
                </c:pt>
                <c:pt idx="57" formatCode="0.0">
                  <c:v>1.740905459795657</c:v>
                </c:pt>
                <c:pt idx="69" formatCode="0.0">
                  <c:v>1.8339773320044324</c:v>
                </c:pt>
                <c:pt idx="81" formatCode="0.00">
                  <c:v>1.9555120274914088</c:v>
                </c:pt>
                <c:pt idx="93" formatCode="0.00">
                  <c:v>2.0692724594992637</c:v>
                </c:pt>
                <c:pt idx="105" formatCode="0.00">
                  <c:v>2.0228571428571427</c:v>
                </c:pt>
                <c:pt idx="117" formatCode="0.00">
                  <c:v>2.0228571428571427</c:v>
                </c:pt>
                <c:pt idx="129" formatCode="0.00">
                  <c:v>2.0228571428571427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'[Global-Economic-Prospects-June-2016-Chapter1a.xlsx]1.5.F'!$S$2</c:f>
              <c:strCache>
                <c:ptCount val="1"/>
                <c:pt idx="0">
                  <c:v>Oct 13 forecast</c:v>
                </c:pt>
              </c:strCache>
            </c:strRef>
          </c:tx>
          <c:spPr>
            <a:ln>
              <a:solidFill>
                <a:srgbClr val="F78D28"/>
              </a:solidFill>
            </a:ln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'[Global-Economic-Prospects-June-2016-Chapter1a.xlsx]1.5.F'!$S$3:$S$135</c:f>
              <c:numCache>
                <c:formatCode>General</c:formatCode>
                <c:ptCount val="133"/>
                <c:pt idx="45" formatCode="0.0">
                  <c:v>0.68663634022829712</c:v>
                </c:pt>
                <c:pt idx="57" formatCode="0.0">
                  <c:v>1.438092746389293</c:v>
                </c:pt>
                <c:pt idx="69" formatCode="0.0">
                  <c:v>1.5876097122030373</c:v>
                </c:pt>
                <c:pt idx="81" formatCode="0.00">
                  <c:v>1.751597919101626</c:v>
                </c:pt>
                <c:pt idx="93" formatCode="0.00">
                  <c:v>1.8044882470026269</c:v>
                </c:pt>
                <c:pt idx="105" formatCode="0.00">
                  <c:v>1.9348226134535955</c:v>
                </c:pt>
                <c:pt idx="117" formatCode="0.00">
                  <c:v>1.9968451524889577</c:v>
                </c:pt>
                <c:pt idx="129" formatCode="0.00">
                  <c:v>1.9968451524889577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'[Global-Economic-Prospects-June-2016-Chapter1a.xlsx]1.5.F'!$T$2</c:f>
              <c:strCache>
                <c:ptCount val="1"/>
                <c:pt idx="0">
                  <c:v>Oct-14 forecast</c:v>
                </c:pt>
              </c:strCache>
            </c:strRef>
          </c:tx>
          <c:spPr>
            <a:ln>
              <a:solidFill>
                <a:srgbClr val="FDB714"/>
              </a:solidFill>
            </a:ln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'[Global-Economic-Prospects-June-2016-Chapter1a.xlsx]1.5.F'!$T$3:$T$135</c:f>
              <c:numCache>
                <c:formatCode>General</c:formatCode>
                <c:ptCount val="133"/>
                <c:pt idx="57" formatCode="0.0">
                  <c:v>0.3665501662262427</c:v>
                </c:pt>
                <c:pt idx="69" formatCode="0.0">
                  <c:v>1.0275452765738482</c:v>
                </c:pt>
                <c:pt idx="81" formatCode="0.00">
                  <c:v>1.3430498576348744</c:v>
                </c:pt>
                <c:pt idx="93" formatCode="0.00">
                  <c:v>1.5835618932203088</c:v>
                </c:pt>
                <c:pt idx="105" formatCode="0.00">
                  <c:v>1.7312685136900754</c:v>
                </c:pt>
                <c:pt idx="117" formatCode="0.00">
                  <c:v>1.8626888486477025</c:v>
                </c:pt>
                <c:pt idx="129" formatCode="0.00">
                  <c:v>1.9383573801009206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297776"/>
        <c:axId val="299298168"/>
      </c:lineChart>
      <c:dateAx>
        <c:axId val="299297776"/>
        <c:scaling>
          <c:orientation val="minMax"/>
          <c:max val="44166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99298168"/>
        <c:crosses val="autoZero"/>
        <c:auto val="0"/>
        <c:lblOffset val="100"/>
        <c:baseTimeUnit val="months"/>
        <c:majorUnit val="1"/>
        <c:majorTimeUnit val="years"/>
        <c:minorUnit val="7"/>
        <c:minorTimeUnit val="days"/>
      </c:dateAx>
      <c:valAx>
        <c:axId val="299298168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992977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7881878827646546"/>
          <c:y val="0"/>
          <c:w val="0.5211812117235346"/>
          <c:h val="0.34267165561857804"/>
        </c:manualLayout>
      </c:layout>
      <c:overlay val="0"/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906277340332462E-2"/>
          <c:y val="0.17868584886905728"/>
          <c:w val="0.87505189114327242"/>
          <c:h val="0.63677999459278301"/>
        </c:manualLayout>
      </c:layout>
      <c:lineChart>
        <c:grouping val="standard"/>
        <c:varyColors val="0"/>
        <c:ser>
          <c:idx val="0"/>
          <c:order val="0"/>
          <c:tx>
            <c:strRef>
              <c:f>'[Global-Economic-Prospects-June-2016-Chapter1a.xlsx]1.5.F'!$Q$2</c:f>
              <c:strCache>
                <c:ptCount val="1"/>
                <c:pt idx="0">
                  <c:v>Actual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'[Global-Economic-Prospects-June-2016-Chapter1a.xlsx]1.5.F'!$Q$3:$Q$135</c:f>
              <c:numCache>
                <c:formatCode>0.0</c:formatCode>
                <c:ptCount val="133"/>
                <c:pt idx="0">
                  <c:v>0.99410093948000267</c:v>
                </c:pt>
                <c:pt idx="1">
                  <c:v>0.87174457883840706</c:v>
                </c:pt>
                <c:pt idx="2">
                  <c:v>1.4435695538057791</c:v>
                </c:pt>
                <c:pt idx="3">
                  <c:v>1.6728624535315983</c:v>
                </c:pt>
                <c:pt idx="4">
                  <c:v>1.7047317233089165</c:v>
                </c:pt>
                <c:pt idx="5">
                  <c:v>1.5044151313637899</c:v>
                </c:pt>
                <c:pt idx="6">
                  <c:v>1.7892210342570269</c:v>
                </c:pt>
                <c:pt idx="7">
                  <c:v>1.6204458945078715</c:v>
                </c:pt>
                <c:pt idx="8">
                  <c:v>1.829069134458372</c:v>
                </c:pt>
                <c:pt idx="9">
                  <c:v>1.9130434782608674</c:v>
                </c:pt>
                <c:pt idx="10">
                  <c:v>1.8970189701897011</c:v>
                </c:pt>
                <c:pt idx="11">
                  <c:v>2.1765024363833207</c:v>
                </c:pt>
                <c:pt idx="12">
                  <c:v>2.3580313683071896</c:v>
                </c:pt>
                <c:pt idx="13">
                  <c:v>2.4413957005509301</c:v>
                </c:pt>
                <c:pt idx="14">
                  <c:v>2.6412246658042093</c:v>
                </c:pt>
                <c:pt idx="15">
                  <c:v>2.7744918808473962</c:v>
                </c:pt>
                <c:pt idx="16">
                  <c:v>2.73987321371012</c:v>
                </c:pt>
                <c:pt idx="17">
                  <c:v>2.7386961658253606</c:v>
                </c:pt>
                <c:pt idx="18">
                  <c:v>2.604501607717058</c:v>
                </c:pt>
                <c:pt idx="19">
                  <c:v>2.5684931506849473</c:v>
                </c:pt>
                <c:pt idx="20">
                  <c:v>2.9295413236394729</c:v>
                </c:pt>
                <c:pt idx="21">
                  <c:v>2.9970136518771229</c:v>
                </c:pt>
                <c:pt idx="22">
                  <c:v>3.0106382978723367</c:v>
                </c:pt>
                <c:pt idx="23">
                  <c:v>2.7342094107672743</c:v>
                </c:pt>
                <c:pt idx="24">
                  <c:v>2.6947056958681381</c:v>
                </c:pt>
                <c:pt idx="25">
                  <c:v>2.7522935779816571</c:v>
                </c:pt>
                <c:pt idx="26">
                  <c:v>2.636277701922074</c:v>
                </c:pt>
                <c:pt idx="27">
                  <c:v>2.60542011091347</c:v>
                </c:pt>
                <c:pt idx="28">
                  <c:v>2.4471867810081482</c:v>
                </c:pt>
                <c:pt idx="29">
                  <c:v>2.3834413547982436</c:v>
                </c:pt>
                <c:pt idx="30">
                  <c:v>2.4339287579651092</c:v>
                </c:pt>
                <c:pt idx="31">
                  <c:v>2.6189482470784453</c:v>
                </c:pt>
                <c:pt idx="32">
                  <c:v>2.555313181676544</c:v>
                </c:pt>
                <c:pt idx="33">
                  <c:v>2.4541783162472797</c:v>
                </c:pt>
                <c:pt idx="34">
                  <c:v>2.1480945987813582</c:v>
                </c:pt>
                <c:pt idx="35">
                  <c:v>2.2281823808541379</c:v>
                </c:pt>
                <c:pt idx="36">
                  <c:v>2.0374562667215379</c:v>
                </c:pt>
                <c:pt idx="37">
                  <c:v>1.8883415435139606</c:v>
                </c:pt>
                <c:pt idx="38">
                  <c:v>1.678264428980758</c:v>
                </c:pt>
                <c:pt idx="39">
                  <c:v>1.264531919233125</c:v>
                </c:pt>
                <c:pt idx="40">
                  <c:v>1.4393630053082918</c:v>
                </c:pt>
                <c:pt idx="41">
                  <c:v>1.6030222585256437</c:v>
                </c:pt>
                <c:pt idx="42">
                  <c:v>1.5806648990414063</c:v>
                </c:pt>
                <c:pt idx="43">
                  <c:v>1.3421453990849042</c:v>
                </c:pt>
                <c:pt idx="44">
                  <c:v>1.0432492656740511</c:v>
                </c:pt>
                <c:pt idx="45">
                  <c:v>0.69739235900545538</c:v>
                </c:pt>
                <c:pt idx="46">
                  <c:v>0.83914669901929972</c:v>
                </c:pt>
                <c:pt idx="47">
                  <c:v>0.86781029263369724</c:v>
                </c:pt>
                <c:pt idx="48">
                  <c:v>0.84711577248890446</c:v>
                </c:pt>
                <c:pt idx="49">
                  <c:v>0.74536663980659945</c:v>
                </c:pt>
                <c:pt idx="50">
                  <c:v>0.58373590982285783</c:v>
                </c:pt>
                <c:pt idx="51">
                  <c:v>0.65458207452164796</c:v>
                </c:pt>
                <c:pt idx="52">
                  <c:v>0.49310657139980396</c:v>
                </c:pt>
                <c:pt idx="53">
                  <c:v>0.46226509898501522</c:v>
                </c:pt>
                <c:pt idx="54">
                  <c:v>0.34133119164743153</c:v>
                </c:pt>
                <c:pt idx="55">
                  <c:v>0.33109260559847087</c:v>
                </c:pt>
                <c:pt idx="56">
                  <c:v>0.28067361668002722</c:v>
                </c:pt>
                <c:pt idx="57">
                  <c:v>0.36133694670279493</c:v>
                </c:pt>
                <c:pt idx="58">
                  <c:v>0.25065169440545709</c:v>
                </c:pt>
                <c:pt idx="59">
                  <c:v>-0.14005602240896309</c:v>
                </c:pt>
                <c:pt idx="60">
                  <c:v>-0.52999999999999714</c:v>
                </c:pt>
                <c:pt idx="61">
                  <c:v>-0.22995400919815223</c:v>
                </c:pt>
                <c:pt idx="62">
                  <c:v>-8.0048028817292227E-2</c:v>
                </c:pt>
                <c:pt idx="63">
                  <c:v>5.002501250626068E-2</c:v>
                </c:pt>
                <c:pt idx="64">
                  <c:v>0.33046264770679734</c:v>
                </c:pt>
                <c:pt idx="65">
                  <c:v>0.19005701710512746</c:v>
                </c:pt>
                <c:pt idx="66">
                  <c:v>0.20010005002502051</c:v>
                </c:pt>
                <c:pt idx="67">
                  <c:v>9.9999999999988987E-2</c:v>
                </c:pt>
                <c:pt idx="68">
                  <c:v>-9.996001599361648E-2</c:v>
                </c:pt>
                <c:pt idx="69">
                  <c:v>0.11001100110010764</c:v>
                </c:pt>
                <c:pt idx="70">
                  <c:v>0.13001300130013327</c:v>
                </c:pt>
                <c:pt idx="71">
                  <c:v>0.25045081146062298</c:v>
                </c:pt>
                <c:pt idx="72">
                  <c:v>0.37197144867799903</c:v>
                </c:pt>
                <c:pt idx="73">
                  <c:v>-0.1302735745064787</c:v>
                </c:pt>
                <c:pt idx="74">
                  <c:v>-6.0084117764869216E-2</c:v>
                </c:pt>
                <c:pt idx="75">
                  <c:v>-0.21999999999999797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'[Global-Economic-Prospects-June-2016-Chapter1a.xlsx]1.5.F'!$R$2</c:f>
              <c:strCache>
                <c:ptCount val="1"/>
                <c:pt idx="0">
                  <c:v>Oct-12 forecast</c:v>
                </c:pt>
              </c:strCache>
            </c:strRef>
          </c:tx>
          <c:spPr>
            <a:ln w="28575" cmpd="sng">
              <a:solidFill>
                <a:srgbClr val="EB1C2D"/>
              </a:solidFill>
            </a:ln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'[Global-Economic-Prospects-June-2016-Chapter1a.xlsx]1.5.F'!$R$3:$R$135</c:f>
              <c:numCache>
                <c:formatCode>General</c:formatCode>
                <c:ptCount val="133"/>
                <c:pt idx="33" formatCode="0.0">
                  <c:v>2.462404361973447</c:v>
                </c:pt>
                <c:pt idx="45" formatCode="0.0">
                  <c:v>1.882067462604746</c:v>
                </c:pt>
                <c:pt idx="57" formatCode="0.0">
                  <c:v>1.740905459795657</c:v>
                </c:pt>
                <c:pt idx="69" formatCode="0.0">
                  <c:v>1.8339773320044324</c:v>
                </c:pt>
                <c:pt idx="81" formatCode="0.00">
                  <c:v>1.9555120274914088</c:v>
                </c:pt>
                <c:pt idx="93" formatCode="0.00">
                  <c:v>2.0692724594992637</c:v>
                </c:pt>
                <c:pt idx="105" formatCode="0.00">
                  <c:v>2.0228571428571427</c:v>
                </c:pt>
                <c:pt idx="117" formatCode="0.00">
                  <c:v>2.0228571428571427</c:v>
                </c:pt>
                <c:pt idx="129" formatCode="0.00">
                  <c:v>2.0228571428571427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'[Global-Economic-Prospects-June-2016-Chapter1a.xlsx]1.5.F'!$S$2</c:f>
              <c:strCache>
                <c:ptCount val="1"/>
                <c:pt idx="0">
                  <c:v>Oct 13 forecast</c:v>
                </c:pt>
              </c:strCache>
            </c:strRef>
          </c:tx>
          <c:spPr>
            <a:ln>
              <a:solidFill>
                <a:srgbClr val="F78D28"/>
              </a:solidFill>
            </a:ln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'[Global-Economic-Prospects-June-2016-Chapter1a.xlsx]1.5.F'!$S$3:$S$135</c:f>
              <c:numCache>
                <c:formatCode>General</c:formatCode>
                <c:ptCount val="133"/>
                <c:pt idx="45" formatCode="0.0">
                  <c:v>0.68663634022829712</c:v>
                </c:pt>
                <c:pt idx="57" formatCode="0.0">
                  <c:v>1.438092746389293</c:v>
                </c:pt>
                <c:pt idx="69" formatCode="0.0">
                  <c:v>1.5876097122030373</c:v>
                </c:pt>
                <c:pt idx="81" formatCode="0.00">
                  <c:v>1.751597919101626</c:v>
                </c:pt>
                <c:pt idx="93" formatCode="0.00">
                  <c:v>1.8044882470026269</c:v>
                </c:pt>
                <c:pt idx="105" formatCode="0.00">
                  <c:v>1.9348226134535955</c:v>
                </c:pt>
                <c:pt idx="117" formatCode="0.00">
                  <c:v>1.9968451524889577</c:v>
                </c:pt>
                <c:pt idx="129" formatCode="0.00">
                  <c:v>1.9968451524889577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'[Global-Economic-Prospects-June-2016-Chapter1a.xlsx]1.5.F'!$T$2</c:f>
              <c:strCache>
                <c:ptCount val="1"/>
                <c:pt idx="0">
                  <c:v>Oct-14 forecast</c:v>
                </c:pt>
              </c:strCache>
            </c:strRef>
          </c:tx>
          <c:spPr>
            <a:ln>
              <a:solidFill>
                <a:srgbClr val="FDB714"/>
              </a:solidFill>
            </a:ln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'[Global-Economic-Prospects-June-2016-Chapter1a.xlsx]1.5.F'!$T$3:$T$135</c:f>
              <c:numCache>
                <c:formatCode>General</c:formatCode>
                <c:ptCount val="133"/>
                <c:pt idx="57" formatCode="0.0">
                  <c:v>0.3665501662262427</c:v>
                </c:pt>
                <c:pt idx="69" formatCode="0.0">
                  <c:v>1.0275452765738482</c:v>
                </c:pt>
                <c:pt idx="81" formatCode="0.00">
                  <c:v>1.3430498576348744</c:v>
                </c:pt>
                <c:pt idx="93" formatCode="0.00">
                  <c:v>1.5835618932203088</c:v>
                </c:pt>
                <c:pt idx="105" formatCode="0.00">
                  <c:v>1.7312685136900754</c:v>
                </c:pt>
                <c:pt idx="117" formatCode="0.00">
                  <c:v>1.8626888486477025</c:v>
                </c:pt>
                <c:pt idx="129" formatCode="0.00">
                  <c:v>1.9383573801009206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'[Global-Economic-Prospects-June-2016-Chapter1a.xlsx]1.5.F'!$U$2</c:f>
              <c:strCache>
                <c:ptCount val="1"/>
                <c:pt idx="0">
                  <c:v>Oct-15 forecast</c:v>
                </c:pt>
              </c:strCache>
            </c:strRef>
          </c:tx>
          <c:spPr>
            <a:ln>
              <a:solidFill>
                <a:srgbClr val="00AB51"/>
              </a:solidFill>
            </a:ln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'[Global-Economic-Prospects-June-2016-Chapter1a.xlsx]1.5.F'!$U$3:$U$135</c:f>
              <c:numCache>
                <c:formatCode>General</c:formatCode>
                <c:ptCount val="133"/>
                <c:pt idx="69" formatCode="0.0">
                  <c:v>0.10191948360795955</c:v>
                </c:pt>
                <c:pt idx="81" formatCode="0.00">
                  <c:v>1.1748105348614823</c:v>
                </c:pt>
                <c:pt idx="93" formatCode="0.00">
                  <c:v>1.4739699969661078</c:v>
                </c:pt>
                <c:pt idx="105" formatCode="0.00">
                  <c:v>1.5859895659447476</c:v>
                </c:pt>
                <c:pt idx="117" formatCode="0.00">
                  <c:v>1.6884443575581207</c:v>
                </c:pt>
                <c:pt idx="129" formatCode="0.00">
                  <c:v>1.8995898580547088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036352"/>
        <c:axId val="299036744"/>
      </c:lineChart>
      <c:dateAx>
        <c:axId val="299036352"/>
        <c:scaling>
          <c:orientation val="minMax"/>
          <c:max val="44166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99036744"/>
        <c:crosses val="autoZero"/>
        <c:auto val="0"/>
        <c:lblOffset val="100"/>
        <c:baseTimeUnit val="months"/>
        <c:majorUnit val="1"/>
        <c:majorTimeUnit val="years"/>
        <c:minorUnit val="7"/>
        <c:minorTimeUnit val="days"/>
      </c:dateAx>
      <c:valAx>
        <c:axId val="299036744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990363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7881878827646546"/>
          <c:y val="0"/>
          <c:w val="0.5211812117235346"/>
          <c:h val="0.34267165561857804"/>
        </c:manualLayout>
      </c:layout>
      <c:overlay val="0"/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100" b="1" dirty="0">
                <a:solidFill>
                  <a:srgbClr val="002060"/>
                </a:solidFill>
              </a:rPr>
              <a:t>Real GDP growth</a:t>
            </a:r>
          </a:p>
          <a:p>
            <a:pPr>
              <a:defRPr>
                <a:solidFill>
                  <a:srgbClr val="002060"/>
                </a:solidFill>
              </a:defRPr>
            </a:pPr>
            <a:endParaRPr lang="en-US" sz="110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5.2770177921308226E-2"/>
          <c:y val="0.14224846894138232"/>
          <c:w val="0.93033274066548133"/>
          <c:h val="0.7300938077184796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 GDP (growth)'!$X$78</c:f>
              <c:strCache>
                <c:ptCount val="1"/>
                <c:pt idx="0">
                  <c:v>2016Q1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9E5E9B">
                  <a:lumMod val="60000"/>
                  <a:lumOff val="40000"/>
                </a:srgb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007BFF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cat>
            <c:strRef>
              <c:f>' GDP (growth)'!$V$79:$V$105</c:f>
              <c:strCache>
                <c:ptCount val="27"/>
                <c:pt idx="0">
                  <c:v>EE</c:v>
                </c:pt>
                <c:pt idx="1">
                  <c:v>LT</c:v>
                </c:pt>
                <c:pt idx="2">
                  <c:v>RO</c:v>
                </c:pt>
                <c:pt idx="3">
                  <c:v>DE</c:v>
                </c:pt>
                <c:pt idx="4">
                  <c:v>HR</c:v>
                </c:pt>
                <c:pt idx="5">
                  <c:v>AT</c:v>
                </c:pt>
                <c:pt idx="6">
                  <c:v>FI</c:v>
                </c:pt>
                <c:pt idx="7">
                  <c:v>DK</c:v>
                </c:pt>
                <c:pt idx="8">
                  <c:v>BE</c:v>
                </c:pt>
                <c:pt idx="9">
                  <c:v>FR</c:v>
                </c:pt>
                <c:pt idx="10">
                  <c:v>US</c:v>
                </c:pt>
                <c:pt idx="11">
                  <c:v>CY</c:v>
                </c:pt>
                <c:pt idx="12">
                  <c:v>NL</c:v>
                </c:pt>
                <c:pt idx="13">
                  <c:v>BG</c:v>
                </c:pt>
                <c:pt idx="14">
                  <c:v>ES</c:v>
                </c:pt>
                <c:pt idx="15">
                  <c:v>IT</c:v>
                </c:pt>
                <c:pt idx="16">
                  <c:v>UK</c:v>
                </c:pt>
                <c:pt idx="17">
                  <c:v>EU28</c:v>
                </c:pt>
                <c:pt idx="18">
                  <c:v>SI</c:v>
                </c:pt>
                <c:pt idx="19">
                  <c:v>SK</c:v>
                </c:pt>
                <c:pt idx="20">
                  <c:v>PT</c:v>
                </c:pt>
                <c:pt idx="21">
                  <c:v>EL</c:v>
                </c:pt>
                <c:pt idx="22">
                  <c:v>SE</c:v>
                </c:pt>
                <c:pt idx="23">
                  <c:v>LV</c:v>
                </c:pt>
                <c:pt idx="24">
                  <c:v>CZ</c:v>
                </c:pt>
                <c:pt idx="25">
                  <c:v>PL</c:v>
                </c:pt>
                <c:pt idx="26">
                  <c:v>HU</c:v>
                </c:pt>
              </c:strCache>
            </c:strRef>
          </c:cat>
          <c:val>
            <c:numRef>
              <c:f>' GDP (growth)'!$X$79:$X$105</c:f>
              <c:numCache>
                <c:formatCode>General</c:formatCode>
                <c:ptCount val="27"/>
                <c:pt idx="0">
                  <c:v>1.8</c:v>
                </c:pt>
                <c:pt idx="1">
                  <c:v>2.5</c:v>
                </c:pt>
                <c:pt idx="2">
                  <c:v>4.2</c:v>
                </c:pt>
                <c:pt idx="3">
                  <c:v>1.6</c:v>
                </c:pt>
                <c:pt idx="4">
                  <c:v>2.2999999999999998</c:v>
                </c:pt>
                <c:pt idx="5">
                  <c:v>1.3</c:v>
                </c:pt>
                <c:pt idx="6">
                  <c:v>1.5</c:v>
                </c:pt>
                <c:pt idx="7">
                  <c:v>0.6</c:v>
                </c:pt>
                <c:pt idx="8">
                  <c:v>1.5</c:v>
                </c:pt>
                <c:pt idx="9">
                  <c:v>1.4</c:v>
                </c:pt>
                <c:pt idx="10">
                  <c:v>2</c:v>
                </c:pt>
                <c:pt idx="11">
                  <c:v>2.7</c:v>
                </c:pt>
                <c:pt idx="12">
                  <c:v>1.1000000000000001</c:v>
                </c:pt>
                <c:pt idx="13">
                  <c:v>2.9</c:v>
                </c:pt>
                <c:pt idx="14">
                  <c:v>3.4</c:v>
                </c:pt>
                <c:pt idx="15">
                  <c:v>1</c:v>
                </c:pt>
                <c:pt idx="16">
                  <c:v>2</c:v>
                </c:pt>
                <c:pt idx="17">
                  <c:v>1.8</c:v>
                </c:pt>
                <c:pt idx="18">
                  <c:v>2.2999999999999998</c:v>
                </c:pt>
                <c:pt idx="19">
                  <c:v>3.7</c:v>
                </c:pt>
                <c:pt idx="20">
                  <c:v>0.9</c:v>
                </c:pt>
                <c:pt idx="21">
                  <c:v>-1.4</c:v>
                </c:pt>
                <c:pt idx="22">
                  <c:v>4.2</c:v>
                </c:pt>
                <c:pt idx="23">
                  <c:v>1.5</c:v>
                </c:pt>
                <c:pt idx="24">
                  <c:v>3</c:v>
                </c:pt>
                <c:pt idx="25">
                  <c:v>2.6</c:v>
                </c:pt>
                <c:pt idx="26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9205352"/>
        <c:axId val="239304104"/>
      </c:barChart>
      <c:lineChart>
        <c:grouping val="stacked"/>
        <c:varyColors val="0"/>
        <c:ser>
          <c:idx val="0"/>
          <c:order val="0"/>
          <c:tx>
            <c:strRef>
              <c:f>' GDP (growth)'!$W$78</c:f>
              <c:strCache>
                <c:ptCount val="1"/>
                <c:pt idx="0">
                  <c:v>Change 2016Q1 and 2015Q4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strRef>
              <c:f>' GDP (growth)'!$V$79:$V$105</c:f>
              <c:strCache>
                <c:ptCount val="27"/>
                <c:pt idx="0">
                  <c:v>EE</c:v>
                </c:pt>
                <c:pt idx="1">
                  <c:v>LT</c:v>
                </c:pt>
                <c:pt idx="2">
                  <c:v>RO</c:v>
                </c:pt>
                <c:pt idx="3">
                  <c:v>DE</c:v>
                </c:pt>
                <c:pt idx="4">
                  <c:v>HR</c:v>
                </c:pt>
                <c:pt idx="5">
                  <c:v>AT</c:v>
                </c:pt>
                <c:pt idx="6">
                  <c:v>FI</c:v>
                </c:pt>
                <c:pt idx="7">
                  <c:v>DK</c:v>
                </c:pt>
                <c:pt idx="8">
                  <c:v>BE</c:v>
                </c:pt>
                <c:pt idx="9">
                  <c:v>FR</c:v>
                </c:pt>
                <c:pt idx="10">
                  <c:v>US</c:v>
                </c:pt>
                <c:pt idx="11">
                  <c:v>CY</c:v>
                </c:pt>
                <c:pt idx="12">
                  <c:v>NL</c:v>
                </c:pt>
                <c:pt idx="13">
                  <c:v>BG</c:v>
                </c:pt>
                <c:pt idx="14">
                  <c:v>ES</c:v>
                </c:pt>
                <c:pt idx="15">
                  <c:v>IT</c:v>
                </c:pt>
                <c:pt idx="16">
                  <c:v>UK</c:v>
                </c:pt>
                <c:pt idx="17">
                  <c:v>EU28</c:v>
                </c:pt>
                <c:pt idx="18">
                  <c:v>SI</c:v>
                </c:pt>
                <c:pt idx="19">
                  <c:v>SK</c:v>
                </c:pt>
                <c:pt idx="20">
                  <c:v>PT</c:v>
                </c:pt>
                <c:pt idx="21">
                  <c:v>EL</c:v>
                </c:pt>
                <c:pt idx="22">
                  <c:v>SE</c:v>
                </c:pt>
                <c:pt idx="23">
                  <c:v>LV</c:v>
                </c:pt>
                <c:pt idx="24">
                  <c:v>CZ</c:v>
                </c:pt>
                <c:pt idx="25">
                  <c:v>PL</c:v>
                </c:pt>
                <c:pt idx="26">
                  <c:v>HU</c:v>
                </c:pt>
              </c:strCache>
            </c:strRef>
          </c:cat>
          <c:val>
            <c:numRef>
              <c:f>' GDP (growth)'!$W$79:$W$105</c:f>
              <c:numCache>
                <c:formatCode>General</c:formatCode>
                <c:ptCount val="27"/>
                <c:pt idx="0">
                  <c:v>1</c:v>
                </c:pt>
                <c:pt idx="1">
                  <c:v>0.5</c:v>
                </c:pt>
                <c:pt idx="2">
                  <c:v>0.30000000000000027</c:v>
                </c:pt>
                <c:pt idx="3">
                  <c:v>0.30000000000000004</c:v>
                </c:pt>
                <c:pt idx="4">
                  <c:v>0.29999999999999982</c:v>
                </c:pt>
                <c:pt idx="5">
                  <c:v>0.19999999999999996</c:v>
                </c:pt>
                <c:pt idx="6">
                  <c:v>0.19999999999999996</c:v>
                </c:pt>
                <c:pt idx="7">
                  <c:v>9.9999999999999978E-2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-9.9999999999999645E-2</c:v>
                </c:pt>
                <c:pt idx="12">
                  <c:v>-9.9999999999999867E-2</c:v>
                </c:pt>
                <c:pt idx="13">
                  <c:v>-0.10000000000000009</c:v>
                </c:pt>
                <c:pt idx="14">
                  <c:v>-0.10000000000000009</c:v>
                </c:pt>
                <c:pt idx="15">
                  <c:v>-0.10000000000000009</c:v>
                </c:pt>
                <c:pt idx="16">
                  <c:v>-0.10000000000000009</c:v>
                </c:pt>
                <c:pt idx="17">
                  <c:v>-0.19999999999999996</c:v>
                </c:pt>
                <c:pt idx="18">
                  <c:v>-0.20000000000000018</c:v>
                </c:pt>
                <c:pt idx="19">
                  <c:v>-0.29999999999999982</c:v>
                </c:pt>
                <c:pt idx="20">
                  <c:v>-0.4</c:v>
                </c:pt>
                <c:pt idx="21">
                  <c:v>-0.49999999999999989</c:v>
                </c:pt>
                <c:pt idx="22">
                  <c:v>-0.59999999999999964</c:v>
                </c:pt>
                <c:pt idx="23">
                  <c:v>-0.70000000000000018</c:v>
                </c:pt>
                <c:pt idx="24">
                  <c:v>-1</c:v>
                </c:pt>
                <c:pt idx="25">
                  <c:v>-1.4</c:v>
                </c:pt>
                <c:pt idx="26">
                  <c:v>-2.2000000000000002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205352"/>
        <c:axId val="239304104"/>
      </c:lineChart>
      <c:catAx>
        <c:axId val="23920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39304104"/>
        <c:crosses val="autoZero"/>
        <c:auto val="1"/>
        <c:lblAlgn val="ctr"/>
        <c:lblOffset val="100"/>
        <c:noMultiLvlLbl val="0"/>
      </c:catAx>
      <c:valAx>
        <c:axId val="239304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39205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999502144389307"/>
          <c:y val="0.14629265091863516"/>
          <c:w val="0.50306808423140659"/>
          <c:h val="7.0374015748031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906277340332462E-2"/>
          <c:y val="0.17868584886905728"/>
          <c:w val="0.87505189114327242"/>
          <c:h val="0.63677999459278301"/>
        </c:manualLayout>
      </c:layout>
      <c:lineChart>
        <c:grouping val="standard"/>
        <c:varyColors val="0"/>
        <c:ser>
          <c:idx val="0"/>
          <c:order val="0"/>
          <c:tx>
            <c:strRef>
              <c:f>'[Global-Economic-Prospects-June-2016-Chapter1a.xlsx]1.5.F'!$Q$2</c:f>
              <c:strCache>
                <c:ptCount val="1"/>
                <c:pt idx="0">
                  <c:v>Actual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'[Global-Economic-Prospects-June-2016-Chapter1a.xlsx]1.5.F'!$Q$3:$Q$135</c:f>
              <c:numCache>
                <c:formatCode>0.0</c:formatCode>
                <c:ptCount val="133"/>
                <c:pt idx="0">
                  <c:v>0.99410093948000267</c:v>
                </c:pt>
                <c:pt idx="1">
                  <c:v>0.87174457883840706</c:v>
                </c:pt>
                <c:pt idx="2">
                  <c:v>1.4435695538057791</c:v>
                </c:pt>
                <c:pt idx="3">
                  <c:v>1.6728624535315983</c:v>
                </c:pt>
                <c:pt idx="4">
                  <c:v>1.7047317233089165</c:v>
                </c:pt>
                <c:pt idx="5">
                  <c:v>1.5044151313637899</c:v>
                </c:pt>
                <c:pt idx="6">
                  <c:v>1.7892210342570269</c:v>
                </c:pt>
                <c:pt idx="7">
                  <c:v>1.6204458945078715</c:v>
                </c:pt>
                <c:pt idx="8">
                  <c:v>1.829069134458372</c:v>
                </c:pt>
                <c:pt idx="9">
                  <c:v>1.9130434782608674</c:v>
                </c:pt>
                <c:pt idx="10">
                  <c:v>1.8970189701897011</c:v>
                </c:pt>
                <c:pt idx="11">
                  <c:v>2.1765024363833207</c:v>
                </c:pt>
                <c:pt idx="12">
                  <c:v>2.3580313683071896</c:v>
                </c:pt>
                <c:pt idx="13">
                  <c:v>2.4413957005509301</c:v>
                </c:pt>
                <c:pt idx="14">
                  <c:v>2.6412246658042093</c:v>
                </c:pt>
                <c:pt idx="15">
                  <c:v>2.7744918808473962</c:v>
                </c:pt>
                <c:pt idx="16">
                  <c:v>2.73987321371012</c:v>
                </c:pt>
                <c:pt idx="17">
                  <c:v>2.7386961658253606</c:v>
                </c:pt>
                <c:pt idx="18">
                  <c:v>2.604501607717058</c:v>
                </c:pt>
                <c:pt idx="19">
                  <c:v>2.5684931506849473</c:v>
                </c:pt>
                <c:pt idx="20">
                  <c:v>2.9295413236394729</c:v>
                </c:pt>
                <c:pt idx="21">
                  <c:v>2.9970136518771229</c:v>
                </c:pt>
                <c:pt idx="22">
                  <c:v>3.0106382978723367</c:v>
                </c:pt>
                <c:pt idx="23">
                  <c:v>2.7342094107672743</c:v>
                </c:pt>
                <c:pt idx="24">
                  <c:v>2.6947056958681381</c:v>
                </c:pt>
                <c:pt idx="25">
                  <c:v>2.7522935779816571</c:v>
                </c:pt>
                <c:pt idx="26">
                  <c:v>2.636277701922074</c:v>
                </c:pt>
                <c:pt idx="27">
                  <c:v>2.60542011091347</c:v>
                </c:pt>
                <c:pt idx="28">
                  <c:v>2.4471867810081482</c:v>
                </c:pt>
                <c:pt idx="29">
                  <c:v>2.3834413547982436</c:v>
                </c:pt>
                <c:pt idx="30">
                  <c:v>2.4339287579651092</c:v>
                </c:pt>
                <c:pt idx="31">
                  <c:v>2.6189482470784453</c:v>
                </c:pt>
                <c:pt idx="32">
                  <c:v>2.555313181676544</c:v>
                </c:pt>
                <c:pt idx="33">
                  <c:v>2.4541783162472797</c:v>
                </c:pt>
                <c:pt idx="34">
                  <c:v>2.1480945987813582</c:v>
                </c:pt>
                <c:pt idx="35">
                  <c:v>2.2281823808541379</c:v>
                </c:pt>
                <c:pt idx="36">
                  <c:v>2.0374562667215379</c:v>
                </c:pt>
                <c:pt idx="37">
                  <c:v>1.8883415435139606</c:v>
                </c:pt>
                <c:pt idx="38">
                  <c:v>1.678264428980758</c:v>
                </c:pt>
                <c:pt idx="39">
                  <c:v>1.264531919233125</c:v>
                </c:pt>
                <c:pt idx="40">
                  <c:v>1.4393630053082918</c:v>
                </c:pt>
                <c:pt idx="41">
                  <c:v>1.6030222585256437</c:v>
                </c:pt>
                <c:pt idx="42">
                  <c:v>1.5806648990414063</c:v>
                </c:pt>
                <c:pt idx="43">
                  <c:v>1.3421453990849042</c:v>
                </c:pt>
                <c:pt idx="44">
                  <c:v>1.0432492656740511</c:v>
                </c:pt>
                <c:pt idx="45">
                  <c:v>0.69739235900545538</c:v>
                </c:pt>
                <c:pt idx="46">
                  <c:v>0.83914669901929972</c:v>
                </c:pt>
                <c:pt idx="47">
                  <c:v>0.86781029263369724</c:v>
                </c:pt>
                <c:pt idx="48">
                  <c:v>0.84711577248890446</c:v>
                </c:pt>
                <c:pt idx="49">
                  <c:v>0.74536663980659945</c:v>
                </c:pt>
                <c:pt idx="50">
                  <c:v>0.58373590982285783</c:v>
                </c:pt>
                <c:pt idx="51">
                  <c:v>0.65458207452164796</c:v>
                </c:pt>
                <c:pt idx="52">
                  <c:v>0.49310657139980396</c:v>
                </c:pt>
                <c:pt idx="53">
                  <c:v>0.46226509898501522</c:v>
                </c:pt>
                <c:pt idx="54">
                  <c:v>0.34133119164743153</c:v>
                </c:pt>
                <c:pt idx="55">
                  <c:v>0.33109260559847087</c:v>
                </c:pt>
                <c:pt idx="56">
                  <c:v>0.28067361668002722</c:v>
                </c:pt>
                <c:pt idx="57">
                  <c:v>0.36133694670279493</c:v>
                </c:pt>
                <c:pt idx="58">
                  <c:v>0.25065169440545709</c:v>
                </c:pt>
                <c:pt idx="59">
                  <c:v>-0.14005602240896309</c:v>
                </c:pt>
                <c:pt idx="60">
                  <c:v>-0.52999999999999714</c:v>
                </c:pt>
                <c:pt idx="61">
                  <c:v>-0.22995400919815223</c:v>
                </c:pt>
                <c:pt idx="62">
                  <c:v>-8.0048028817292227E-2</c:v>
                </c:pt>
                <c:pt idx="63">
                  <c:v>5.002501250626068E-2</c:v>
                </c:pt>
                <c:pt idx="64">
                  <c:v>0.33046264770679734</c:v>
                </c:pt>
                <c:pt idx="65">
                  <c:v>0.19005701710512746</c:v>
                </c:pt>
                <c:pt idx="66">
                  <c:v>0.20010005002502051</c:v>
                </c:pt>
                <c:pt idx="67">
                  <c:v>9.9999999999988987E-2</c:v>
                </c:pt>
                <c:pt idx="68">
                  <c:v>-9.996001599361648E-2</c:v>
                </c:pt>
                <c:pt idx="69">
                  <c:v>0.11001100110010764</c:v>
                </c:pt>
                <c:pt idx="70">
                  <c:v>0.13001300130013327</c:v>
                </c:pt>
                <c:pt idx="71">
                  <c:v>0.25045081146062298</c:v>
                </c:pt>
                <c:pt idx="72">
                  <c:v>0.37197144867799903</c:v>
                </c:pt>
                <c:pt idx="73">
                  <c:v>-0.1302735745064787</c:v>
                </c:pt>
                <c:pt idx="74">
                  <c:v>-6.0084117764869216E-2</c:v>
                </c:pt>
                <c:pt idx="75">
                  <c:v>-0.21999999999999797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'[Global-Economic-Prospects-June-2016-Chapter1a.xlsx]1.5.F'!$R$2</c:f>
              <c:strCache>
                <c:ptCount val="1"/>
                <c:pt idx="0">
                  <c:v>Oct-12 forecast</c:v>
                </c:pt>
              </c:strCache>
            </c:strRef>
          </c:tx>
          <c:spPr>
            <a:ln w="28575" cmpd="sng">
              <a:solidFill>
                <a:srgbClr val="EB1C2D"/>
              </a:solidFill>
            </a:ln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'[Global-Economic-Prospects-June-2016-Chapter1a.xlsx]1.5.F'!$R$3:$R$135</c:f>
              <c:numCache>
                <c:formatCode>General</c:formatCode>
                <c:ptCount val="133"/>
                <c:pt idx="33" formatCode="0.0">
                  <c:v>2.462404361973447</c:v>
                </c:pt>
                <c:pt idx="45" formatCode="0.0">
                  <c:v>1.882067462604746</c:v>
                </c:pt>
                <c:pt idx="57" formatCode="0.0">
                  <c:v>1.740905459795657</c:v>
                </c:pt>
                <c:pt idx="69" formatCode="0.0">
                  <c:v>1.8339773320044324</c:v>
                </c:pt>
                <c:pt idx="81" formatCode="0.00">
                  <c:v>1.9555120274914088</c:v>
                </c:pt>
                <c:pt idx="93" formatCode="0.00">
                  <c:v>2.0692724594992637</c:v>
                </c:pt>
                <c:pt idx="105" formatCode="0.00">
                  <c:v>2.0228571428571427</c:v>
                </c:pt>
                <c:pt idx="117" formatCode="0.00">
                  <c:v>2.0228571428571427</c:v>
                </c:pt>
                <c:pt idx="129" formatCode="0.00">
                  <c:v>2.0228571428571427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'[Global-Economic-Prospects-June-2016-Chapter1a.xlsx]1.5.F'!$S$2</c:f>
              <c:strCache>
                <c:ptCount val="1"/>
                <c:pt idx="0">
                  <c:v>Oct 13 forecast</c:v>
                </c:pt>
              </c:strCache>
            </c:strRef>
          </c:tx>
          <c:spPr>
            <a:ln>
              <a:solidFill>
                <a:srgbClr val="F78D28"/>
              </a:solidFill>
            </a:ln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'[Global-Economic-Prospects-June-2016-Chapter1a.xlsx]1.5.F'!$S$3:$S$135</c:f>
              <c:numCache>
                <c:formatCode>General</c:formatCode>
                <c:ptCount val="133"/>
                <c:pt idx="45" formatCode="0.0">
                  <c:v>0.68663634022829712</c:v>
                </c:pt>
                <c:pt idx="57" formatCode="0.0">
                  <c:v>1.438092746389293</c:v>
                </c:pt>
                <c:pt idx="69" formatCode="0.0">
                  <c:v>1.5876097122030373</c:v>
                </c:pt>
                <c:pt idx="81" formatCode="0.00">
                  <c:v>1.751597919101626</c:v>
                </c:pt>
                <c:pt idx="93" formatCode="0.00">
                  <c:v>1.8044882470026269</c:v>
                </c:pt>
                <c:pt idx="105" formatCode="0.00">
                  <c:v>1.9348226134535955</c:v>
                </c:pt>
                <c:pt idx="117" formatCode="0.00">
                  <c:v>1.9968451524889577</c:v>
                </c:pt>
                <c:pt idx="129" formatCode="0.00">
                  <c:v>1.9968451524889577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'[Global-Economic-Prospects-June-2016-Chapter1a.xlsx]1.5.F'!$T$2</c:f>
              <c:strCache>
                <c:ptCount val="1"/>
                <c:pt idx="0">
                  <c:v>Oct-14 forecast</c:v>
                </c:pt>
              </c:strCache>
            </c:strRef>
          </c:tx>
          <c:spPr>
            <a:ln>
              <a:solidFill>
                <a:srgbClr val="FDB714"/>
              </a:solidFill>
            </a:ln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'[Global-Economic-Prospects-June-2016-Chapter1a.xlsx]1.5.F'!$T$3:$T$135</c:f>
              <c:numCache>
                <c:formatCode>General</c:formatCode>
                <c:ptCount val="133"/>
                <c:pt idx="57" formatCode="0.0">
                  <c:v>0.3665501662262427</c:v>
                </c:pt>
                <c:pt idx="69" formatCode="0.0">
                  <c:v>1.0275452765738482</c:v>
                </c:pt>
                <c:pt idx="81" formatCode="0.00">
                  <c:v>1.3430498576348744</c:v>
                </c:pt>
                <c:pt idx="93" formatCode="0.00">
                  <c:v>1.5835618932203088</c:v>
                </c:pt>
                <c:pt idx="105" formatCode="0.00">
                  <c:v>1.7312685136900754</c:v>
                </c:pt>
                <c:pt idx="117" formatCode="0.00">
                  <c:v>1.8626888486477025</c:v>
                </c:pt>
                <c:pt idx="129" formatCode="0.00">
                  <c:v>1.9383573801009206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'[Global-Economic-Prospects-June-2016-Chapter1a.xlsx]1.5.F'!$U$2</c:f>
              <c:strCache>
                <c:ptCount val="1"/>
                <c:pt idx="0">
                  <c:v>Oct-15 forecast</c:v>
                </c:pt>
              </c:strCache>
            </c:strRef>
          </c:tx>
          <c:spPr>
            <a:ln>
              <a:solidFill>
                <a:srgbClr val="00AB51"/>
              </a:solidFill>
            </a:ln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'[Global-Economic-Prospects-June-2016-Chapter1a.xlsx]1.5.F'!$U$3:$U$135</c:f>
              <c:numCache>
                <c:formatCode>General</c:formatCode>
                <c:ptCount val="133"/>
                <c:pt idx="69" formatCode="0.0">
                  <c:v>0.10191948360795955</c:v>
                </c:pt>
                <c:pt idx="81" formatCode="0.00">
                  <c:v>1.1748105348614823</c:v>
                </c:pt>
                <c:pt idx="93" formatCode="0.00">
                  <c:v>1.4739699969661078</c:v>
                </c:pt>
                <c:pt idx="105" formatCode="0.00">
                  <c:v>1.5859895659447476</c:v>
                </c:pt>
                <c:pt idx="117" formatCode="0.00">
                  <c:v>1.6884443575581207</c:v>
                </c:pt>
                <c:pt idx="129" formatCode="0.00">
                  <c:v>1.8995898580547088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'[Global-Economic-Prospects-June-2016-Chapter1a.xlsx]1.5.F'!$V$2</c:f>
              <c:strCache>
                <c:ptCount val="1"/>
                <c:pt idx="0">
                  <c:v>Apr-16 forecast</c:v>
                </c:pt>
              </c:strCache>
            </c:strRef>
          </c:tx>
          <c:spPr>
            <a:ln>
              <a:solidFill>
                <a:srgbClr val="00ADE4"/>
              </a:solidFill>
            </a:ln>
          </c:spPr>
          <c:marker>
            <c:symbol val="none"/>
          </c:marker>
          <c:cat>
            <c:numLit>
              <c:formatCode>General</c:formatCode>
              <c:ptCount val="133"/>
              <c:pt idx="0">
                <c:v>40209</c:v>
              </c:pt>
              <c:pt idx="1">
                <c:v>40237</c:v>
              </c:pt>
              <c:pt idx="2">
                <c:v>40268</c:v>
              </c:pt>
              <c:pt idx="3">
                <c:v>40298</c:v>
              </c:pt>
              <c:pt idx="4">
                <c:v>40329</c:v>
              </c:pt>
              <c:pt idx="5">
                <c:v>40359</c:v>
              </c:pt>
              <c:pt idx="6">
                <c:v>40390</c:v>
              </c:pt>
              <c:pt idx="7">
                <c:v>40421</c:v>
              </c:pt>
              <c:pt idx="8">
                <c:v>40451</c:v>
              </c:pt>
              <c:pt idx="9">
                <c:v>40482</c:v>
              </c:pt>
              <c:pt idx="10">
                <c:v>40512</c:v>
              </c:pt>
              <c:pt idx="11">
                <c:v>40543</c:v>
              </c:pt>
              <c:pt idx="12">
                <c:v>40574</c:v>
              </c:pt>
              <c:pt idx="13">
                <c:v>40602</c:v>
              </c:pt>
              <c:pt idx="14">
                <c:v>40633</c:v>
              </c:pt>
              <c:pt idx="15">
                <c:v>40663</c:v>
              </c:pt>
              <c:pt idx="16">
                <c:v>40694</c:v>
              </c:pt>
              <c:pt idx="17">
                <c:v>40724</c:v>
              </c:pt>
              <c:pt idx="18">
                <c:v>40755</c:v>
              </c:pt>
              <c:pt idx="19">
                <c:v>40786</c:v>
              </c:pt>
              <c:pt idx="20">
                <c:v>40816</c:v>
              </c:pt>
              <c:pt idx="21">
                <c:v>40847</c:v>
              </c:pt>
              <c:pt idx="22">
                <c:v>40877</c:v>
              </c:pt>
              <c:pt idx="23">
                <c:v>40908</c:v>
              </c:pt>
              <c:pt idx="24">
                <c:v>40939</c:v>
              </c:pt>
              <c:pt idx="25">
                <c:v>40968</c:v>
              </c:pt>
              <c:pt idx="26">
                <c:v>40999</c:v>
              </c:pt>
              <c:pt idx="27">
                <c:v>41029</c:v>
              </c:pt>
              <c:pt idx="28">
                <c:v>41060</c:v>
              </c:pt>
              <c:pt idx="29">
                <c:v>41090</c:v>
              </c:pt>
              <c:pt idx="30">
                <c:v>41121</c:v>
              </c:pt>
              <c:pt idx="31">
                <c:v>41152</c:v>
              </c:pt>
              <c:pt idx="32">
                <c:v>41182</c:v>
              </c:pt>
              <c:pt idx="33">
                <c:v>41213</c:v>
              </c:pt>
              <c:pt idx="34">
                <c:v>41243</c:v>
              </c:pt>
              <c:pt idx="35">
                <c:v>41274</c:v>
              </c:pt>
              <c:pt idx="36">
                <c:v>41305</c:v>
              </c:pt>
              <c:pt idx="37">
                <c:v>41333</c:v>
              </c:pt>
              <c:pt idx="38">
                <c:v>41364</c:v>
              </c:pt>
              <c:pt idx="39">
                <c:v>41394</c:v>
              </c:pt>
              <c:pt idx="40">
                <c:v>41425</c:v>
              </c:pt>
              <c:pt idx="41">
                <c:v>41455</c:v>
              </c:pt>
              <c:pt idx="42">
                <c:v>41486</c:v>
              </c:pt>
              <c:pt idx="43">
                <c:v>41517</c:v>
              </c:pt>
              <c:pt idx="44">
                <c:v>41547</c:v>
              </c:pt>
              <c:pt idx="45">
                <c:v>41578</c:v>
              </c:pt>
              <c:pt idx="46">
                <c:v>41608</c:v>
              </c:pt>
              <c:pt idx="47">
                <c:v>41639</c:v>
              </c:pt>
              <c:pt idx="48">
                <c:v>41670</c:v>
              </c:pt>
              <c:pt idx="49">
                <c:v>41698</c:v>
              </c:pt>
              <c:pt idx="50">
                <c:v>41729</c:v>
              </c:pt>
              <c:pt idx="51">
                <c:v>41759</c:v>
              </c:pt>
              <c:pt idx="52">
                <c:v>41790</c:v>
              </c:pt>
              <c:pt idx="53">
                <c:v>41820</c:v>
              </c:pt>
              <c:pt idx="54">
                <c:v>41851</c:v>
              </c:pt>
              <c:pt idx="55">
                <c:v>41882</c:v>
              </c:pt>
              <c:pt idx="56">
                <c:v>41912</c:v>
              </c:pt>
              <c:pt idx="57">
                <c:v>41943</c:v>
              </c:pt>
              <c:pt idx="58">
                <c:v>41973</c:v>
              </c:pt>
              <c:pt idx="59">
                <c:v>42004</c:v>
              </c:pt>
              <c:pt idx="60">
                <c:v>42035</c:v>
              </c:pt>
              <c:pt idx="61">
                <c:v>42063</c:v>
              </c:pt>
              <c:pt idx="62">
                <c:v>42094</c:v>
              </c:pt>
              <c:pt idx="63">
                <c:v>42124</c:v>
              </c:pt>
              <c:pt idx="64">
                <c:v>42155</c:v>
              </c:pt>
              <c:pt idx="65">
                <c:v>42185</c:v>
              </c:pt>
              <c:pt idx="66">
                <c:v>42216</c:v>
              </c:pt>
              <c:pt idx="67">
                <c:v>42247</c:v>
              </c:pt>
              <c:pt idx="68">
                <c:v>42277</c:v>
              </c:pt>
              <c:pt idx="69">
                <c:v>42308</c:v>
              </c:pt>
              <c:pt idx="70">
                <c:v>42338</c:v>
              </c:pt>
              <c:pt idx="71">
                <c:v>42369</c:v>
              </c:pt>
              <c:pt idx="72">
                <c:v>42400</c:v>
              </c:pt>
              <c:pt idx="73">
                <c:v>42429</c:v>
              </c:pt>
              <c:pt idx="74">
                <c:v>42460</c:v>
              </c:pt>
              <c:pt idx="75">
                <c:v>42490</c:v>
              </c:pt>
              <c:pt idx="76">
                <c:v>42521</c:v>
              </c:pt>
              <c:pt idx="77">
                <c:v>42551</c:v>
              </c:pt>
              <c:pt idx="78">
                <c:v>42582</c:v>
              </c:pt>
              <c:pt idx="79">
                <c:v>42613</c:v>
              </c:pt>
              <c:pt idx="80">
                <c:v>42643</c:v>
              </c:pt>
              <c:pt idx="81">
                <c:v>42674</c:v>
              </c:pt>
              <c:pt idx="82">
                <c:v>42704</c:v>
              </c:pt>
              <c:pt idx="83">
                <c:v>42735</c:v>
              </c:pt>
              <c:pt idx="84">
                <c:v>42766</c:v>
              </c:pt>
              <c:pt idx="85">
                <c:v>42794</c:v>
              </c:pt>
              <c:pt idx="86">
                <c:v>42825</c:v>
              </c:pt>
              <c:pt idx="87">
                <c:v>42855</c:v>
              </c:pt>
              <c:pt idx="88">
                <c:v>42886</c:v>
              </c:pt>
              <c:pt idx="89">
                <c:v>42916</c:v>
              </c:pt>
              <c:pt idx="90">
                <c:v>42947</c:v>
              </c:pt>
              <c:pt idx="91">
                <c:v>42978</c:v>
              </c:pt>
              <c:pt idx="92">
                <c:v>43008</c:v>
              </c:pt>
              <c:pt idx="93">
                <c:v>43039</c:v>
              </c:pt>
              <c:pt idx="94">
                <c:v>43069</c:v>
              </c:pt>
              <c:pt idx="95">
                <c:v>43100</c:v>
              </c:pt>
              <c:pt idx="96">
                <c:v>43131</c:v>
              </c:pt>
              <c:pt idx="97">
                <c:v>43159</c:v>
              </c:pt>
              <c:pt idx="98">
                <c:v>43190</c:v>
              </c:pt>
              <c:pt idx="99">
                <c:v>43220</c:v>
              </c:pt>
              <c:pt idx="100">
                <c:v>43251</c:v>
              </c:pt>
              <c:pt idx="101">
                <c:v>43281</c:v>
              </c:pt>
              <c:pt idx="102">
                <c:v>43312</c:v>
              </c:pt>
              <c:pt idx="103">
                <c:v>43343</c:v>
              </c:pt>
              <c:pt idx="104">
                <c:v>43373</c:v>
              </c:pt>
              <c:pt idx="105">
                <c:v>43404</c:v>
              </c:pt>
              <c:pt idx="106">
                <c:v>43434</c:v>
              </c:pt>
              <c:pt idx="107">
                <c:v>43465</c:v>
              </c:pt>
              <c:pt idx="108">
                <c:v>43496</c:v>
              </c:pt>
              <c:pt idx="109">
                <c:v>43524</c:v>
              </c:pt>
              <c:pt idx="110">
                <c:v>43555</c:v>
              </c:pt>
              <c:pt idx="111">
                <c:v>43585</c:v>
              </c:pt>
              <c:pt idx="112">
                <c:v>43616</c:v>
              </c:pt>
              <c:pt idx="113">
                <c:v>43646</c:v>
              </c:pt>
              <c:pt idx="114">
                <c:v>43677</c:v>
              </c:pt>
              <c:pt idx="115">
                <c:v>43708</c:v>
              </c:pt>
              <c:pt idx="116">
                <c:v>43738</c:v>
              </c:pt>
              <c:pt idx="117">
                <c:v>43769</c:v>
              </c:pt>
              <c:pt idx="118">
                <c:v>43799</c:v>
              </c:pt>
              <c:pt idx="119">
                <c:v>43830</c:v>
              </c:pt>
              <c:pt idx="120">
                <c:v>43861</c:v>
              </c:pt>
              <c:pt idx="121">
                <c:v>43890</c:v>
              </c:pt>
              <c:pt idx="122">
                <c:v>43921</c:v>
              </c:pt>
              <c:pt idx="123">
                <c:v>43951</c:v>
              </c:pt>
              <c:pt idx="124">
                <c:v>43982</c:v>
              </c:pt>
              <c:pt idx="125">
                <c:v>44012</c:v>
              </c:pt>
              <c:pt idx="126">
                <c:v>44043</c:v>
              </c:pt>
              <c:pt idx="127">
                <c:v>44074</c:v>
              </c:pt>
              <c:pt idx="128">
                <c:v>44104</c:v>
              </c:pt>
              <c:pt idx="129">
                <c:v>44135</c:v>
              </c:pt>
              <c:pt idx="130">
                <c:v>44165</c:v>
              </c:pt>
              <c:pt idx="131">
                <c:v>44196</c:v>
              </c:pt>
              <c:pt idx="132">
                <c:v>44227</c:v>
              </c:pt>
            </c:numLit>
          </c:cat>
          <c:val>
            <c:numRef>
              <c:f>'[Global-Economic-Prospects-June-2016-Chapter1a.xlsx]1.5.F'!$V$3:$V$135</c:f>
              <c:numCache>
                <c:formatCode>General</c:formatCode>
                <c:ptCount val="133"/>
                <c:pt idx="75" formatCode="0.0">
                  <c:v>-0.21999999999999797</c:v>
                </c:pt>
                <c:pt idx="81" formatCode="0.00">
                  <c:v>0.25900000000000001</c:v>
                </c:pt>
                <c:pt idx="93" formatCode="0.00">
                  <c:v>1.3580000000000001</c:v>
                </c:pt>
                <c:pt idx="105" formatCode="0.00">
                  <c:v>1.619</c:v>
                </c:pt>
                <c:pt idx="117" formatCode="0.00">
                  <c:v>1.752</c:v>
                </c:pt>
                <c:pt idx="129" formatCode="0.00">
                  <c:v>1.8120000000000001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037528"/>
        <c:axId val="299037920"/>
      </c:lineChart>
      <c:dateAx>
        <c:axId val="299037528"/>
        <c:scaling>
          <c:orientation val="minMax"/>
          <c:max val="44166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99037920"/>
        <c:crosses val="autoZero"/>
        <c:auto val="0"/>
        <c:lblOffset val="100"/>
        <c:baseTimeUnit val="months"/>
        <c:majorUnit val="1"/>
        <c:majorTimeUnit val="years"/>
        <c:minorUnit val="7"/>
        <c:minorTimeUnit val="days"/>
      </c:dateAx>
      <c:valAx>
        <c:axId val="299037920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2990375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7881878827646546"/>
          <c:y val="0"/>
          <c:w val="0.5211812117235346"/>
          <c:h val="0.34267165561857804"/>
        </c:manualLayout>
      </c:layout>
      <c:overlay val="0"/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35323916323324E-2"/>
          <c:y val="1.7249440726573927E-2"/>
          <c:w val="0.88712923351772632"/>
          <c:h val="0.83869189611188433"/>
        </c:manualLayout>
      </c:layout>
      <c:areaChart>
        <c:grouping val="stacked"/>
        <c:varyColors val="0"/>
        <c:ser>
          <c:idx val="0"/>
          <c:order val="0"/>
          <c:spPr>
            <a:noFill/>
            <a:ln w="76200">
              <a:noFill/>
            </a:ln>
          </c:spPr>
          <c:cat>
            <c:numRef>
              <c:f>'[Global-Economic-Prospects-June-2016-Chapter1b.xlsx]1.17.C'!$R$7:$R$10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'[Global-Economic-Prospects-June-2016-Chapter1b.xlsx]1.17.C'!$T$7:$T$10</c:f>
              <c:numCache>
                <c:formatCode>0.0</c:formatCode>
                <c:ptCount val="4"/>
                <c:pt idx="0">
                  <c:v>2.6518119239375082</c:v>
                </c:pt>
                <c:pt idx="1">
                  <c:v>2.4489906448998955</c:v>
                </c:pt>
                <c:pt idx="2">
                  <c:v>1.1048374677118313</c:v>
                </c:pt>
                <c:pt idx="3">
                  <c:v>1.0747087281480376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038704"/>
        <c:axId val="299039096"/>
      </c:areaChart>
      <c:areaChart>
        <c:grouping val="stacked"/>
        <c:varyColors val="0"/>
        <c:ser>
          <c:idx val="7"/>
          <c:order val="2"/>
          <c:tx>
            <c:v> </c:v>
          </c:tx>
          <c:spPr>
            <a:noFill/>
            <a:ln w="25400">
              <a:noFill/>
            </a:ln>
          </c:spPr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8"/>
          <c:order val="3"/>
          <c:tx>
            <c:v> </c:v>
          </c:tx>
          <c:spPr>
            <a:noFill/>
            <a:ln w="25400">
              <a:noFill/>
            </a:ln>
          </c:spPr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9"/>
          <c:order val="4"/>
          <c:tx>
            <c:v> </c:v>
          </c:tx>
          <c:spPr>
            <a:noFill/>
            <a:ln w="25400">
              <a:noFill/>
            </a:ln>
          </c:spPr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10"/>
          <c:order val="5"/>
          <c:tx>
            <c:v> </c:v>
          </c:tx>
          <c:spPr>
            <a:noFill/>
            <a:ln w="25400">
              <a:noFill/>
            </a:ln>
          </c:spPr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11"/>
          <c:order val="6"/>
          <c:tx>
            <c:v> </c:v>
          </c:tx>
          <c:spPr>
            <a:noFill/>
            <a:ln w="25400">
              <a:noFill/>
            </a:ln>
          </c:spPr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039488"/>
        <c:axId val="300063080"/>
      </c:areaChart>
      <c:lineChart>
        <c:grouping val="standard"/>
        <c:varyColors val="0"/>
        <c:ser>
          <c:idx val="6"/>
          <c:order val="1"/>
          <c:tx>
            <c:v>Baseline</c:v>
          </c:tx>
          <c:spPr>
            <a:ln w="76200">
              <a:solidFill>
                <a:srgbClr val="00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'[Global-Economic-Prospects-June-2016-Chapter1b.xlsx]1.17.C'!$R$7:$R$10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'[Global-Economic-Prospects-June-2016-Chapter1b.xlsx]1.17.C'!$S$7:$S$10</c:f>
              <c:numCache>
                <c:formatCode>General</c:formatCode>
                <c:ptCount val="4"/>
                <c:pt idx="0">
                  <c:v>2.6518119239375082</c:v>
                </c:pt>
                <c:pt idx="1">
                  <c:v>2.4489906448998955</c:v>
                </c:pt>
                <c:pt idx="2" formatCode="0.00">
                  <c:v>2.4</c:v>
                </c:pt>
                <c:pt idx="3" formatCode="0.00">
                  <c:v>2.8806449919046599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038704"/>
        <c:axId val="299039096"/>
      </c:lineChart>
      <c:catAx>
        <c:axId val="29903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noFill/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sr-Latn-RS"/>
          </a:p>
        </c:txPr>
        <c:crossAx val="299039096"/>
        <c:crosses val="autoZero"/>
        <c:auto val="1"/>
        <c:lblAlgn val="ctr"/>
        <c:lblOffset val="100"/>
        <c:tickLblSkip val="1"/>
        <c:tickMarkSkip val="3"/>
        <c:noMultiLvlLbl val="0"/>
      </c:catAx>
      <c:valAx>
        <c:axId val="299039096"/>
        <c:scaling>
          <c:orientation val="minMax"/>
          <c:max val="5.5"/>
          <c:min val="1"/>
        </c:scaling>
        <c:delete val="1"/>
        <c:axPos val="l"/>
        <c:numFmt formatCode="0" sourceLinked="0"/>
        <c:majorTickMark val="out"/>
        <c:minorTickMark val="none"/>
        <c:tickLblPos val="nextTo"/>
        <c:crossAx val="299038704"/>
        <c:crosses val="autoZero"/>
        <c:crossBetween val="midCat"/>
        <c:majorUnit val="2"/>
      </c:valAx>
      <c:catAx>
        <c:axId val="299039488"/>
        <c:scaling>
          <c:orientation val="minMax"/>
        </c:scaling>
        <c:delete val="1"/>
        <c:axPos val="t"/>
        <c:majorTickMark val="out"/>
        <c:minorTickMark val="none"/>
        <c:tickLblPos val="none"/>
        <c:crossAx val="300063080"/>
        <c:crosses val="max"/>
        <c:auto val="1"/>
        <c:lblAlgn val="ctr"/>
        <c:lblOffset val="100"/>
        <c:noMultiLvlLbl val="0"/>
      </c:catAx>
      <c:valAx>
        <c:axId val="300063080"/>
        <c:scaling>
          <c:orientation val="minMax"/>
          <c:max val="5.5"/>
          <c:min val="1"/>
        </c:scaling>
        <c:delete val="0"/>
        <c:axPos val="r"/>
        <c:numFmt formatCode="0" sourceLinked="0"/>
        <c:majorTickMark val="none"/>
        <c:minorTickMark val="none"/>
        <c:tickLblPos val="nextTo"/>
        <c:spPr>
          <a:ln w="25400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sr-Latn-RS"/>
          </a:p>
        </c:txPr>
        <c:crossAx val="299039488"/>
        <c:crosses val="max"/>
        <c:crossBetween val="midCat"/>
        <c:majorUnit val="1"/>
        <c:minorUnit val="0.2"/>
      </c:valAx>
      <c:spPr>
        <a:noFill/>
        <a:ln w="25400">
          <a:noFill/>
        </a:ln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6.4308957521772335E-3"/>
          <c:y val="8.227285402192891E-2"/>
          <c:w val="0.54582543907058978"/>
          <c:h val="0.29331933508311459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35323916323324E-2"/>
          <c:y val="1.7249440726573927E-2"/>
          <c:w val="0.88712923351772632"/>
          <c:h val="0.83869189611188433"/>
        </c:manualLayout>
      </c:layout>
      <c:areaChart>
        <c:grouping val="stacked"/>
        <c:varyColors val="0"/>
        <c:ser>
          <c:idx val="0"/>
          <c:order val="0"/>
          <c:spPr>
            <a:noFill/>
            <a:ln w="76200">
              <a:noFill/>
            </a:ln>
          </c:spPr>
          <c:cat>
            <c:numRef>
              <c:f>'[Global-Economic-Prospects-June-2016-Chapter1b.xlsx]1.17.C'!$R$7:$R$10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'[Global-Economic-Prospects-June-2016-Chapter1b.xlsx]1.17.C'!$T$7:$T$10</c:f>
              <c:numCache>
                <c:formatCode>0.0</c:formatCode>
                <c:ptCount val="4"/>
                <c:pt idx="0">
                  <c:v>2.6518119239375082</c:v>
                </c:pt>
                <c:pt idx="1">
                  <c:v>2.4489906448998955</c:v>
                </c:pt>
                <c:pt idx="2">
                  <c:v>1.1048374677118313</c:v>
                </c:pt>
                <c:pt idx="3">
                  <c:v>1.0747087281480376</c:v>
                </c:pt>
              </c:numCache>
            </c:numRef>
          </c:val>
        </c:ser>
        <c:ser>
          <c:idx val="1"/>
          <c:order val="1"/>
          <c:tx>
            <c:v>90 percent</c:v>
          </c:tx>
          <c:spPr>
            <a:solidFill>
              <a:srgbClr val="FDB714"/>
            </a:solidFill>
            <a:ln w="76200">
              <a:noFill/>
              <a:prstDash val="sysDot"/>
            </a:ln>
          </c:spPr>
          <c:cat>
            <c:numRef>
              <c:f>'[Global-Economic-Prospects-June-2016-Chapter1b.xlsx]1.17.C'!$R$7:$R$10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'[Global-Economic-Prospects-June-2016-Chapter1b.xlsx]1.17.C'!$U$7:$U$10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0.30441101732866693</c:v>
                </c:pt>
                <c:pt idx="3">
                  <c:v>0.39888070077591165</c:v>
                </c:pt>
              </c:numCache>
            </c:numRef>
          </c:val>
        </c:ser>
        <c:ser>
          <c:idx val="2"/>
          <c:order val="2"/>
          <c:tx>
            <c:v>80 percent</c:v>
          </c:tx>
          <c:spPr>
            <a:solidFill>
              <a:srgbClr val="F78D28"/>
            </a:solidFill>
            <a:ln w="76200">
              <a:noFill/>
              <a:prstDash val="sysDot"/>
            </a:ln>
          </c:spPr>
          <c:cat>
            <c:numRef>
              <c:f>'[Global-Economic-Prospects-June-2016-Chapter1b.xlsx]1.17.C'!$R$7:$R$10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'[Global-Economic-Prospects-June-2016-Chapter1b.xlsx]1.17.C'!$V$7:$V$10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0.5086574628176197</c:v>
                </c:pt>
                <c:pt idx="3">
                  <c:v>0.66651216176098149</c:v>
                </c:pt>
              </c:numCache>
            </c:numRef>
          </c:val>
        </c:ser>
        <c:ser>
          <c:idx val="3"/>
          <c:order val="3"/>
          <c:tx>
            <c:v>50 percent</c:v>
          </c:tx>
          <c:spPr>
            <a:solidFill>
              <a:srgbClr val="EB1C2D"/>
            </a:solidFill>
            <a:ln w="76200">
              <a:noFill/>
              <a:prstDash val="sysDot"/>
            </a:ln>
          </c:spPr>
          <c:cat>
            <c:numRef>
              <c:f>'[Global-Economic-Prospects-June-2016-Chapter1b.xlsx]1.17.C'!$R$7:$R$10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'[Global-Economic-Prospects-June-2016-Chapter1b.xlsx]1.17.C'!$W$7:$W$10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1.0558629865493971</c:v>
                </c:pt>
                <c:pt idx="3">
                  <c:v>1.4159155188473163</c:v>
                </c:pt>
              </c:numCache>
            </c:numRef>
          </c:val>
        </c:ser>
        <c:ser>
          <c:idx val="4"/>
          <c:order val="4"/>
          <c:spPr>
            <a:solidFill>
              <a:srgbClr val="F78D28"/>
            </a:solidFill>
            <a:ln w="76200">
              <a:noFill/>
              <a:prstDash val="sysDot"/>
            </a:ln>
          </c:spPr>
          <c:cat>
            <c:numRef>
              <c:f>'[Global-Economic-Prospects-June-2016-Chapter1b.xlsx]1.17.C'!$R$7:$R$10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'[Global-Economic-Prospects-June-2016-Chapter1b.xlsx]1.17.C'!$X$7:$X$10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0.44165216188408563</c:v>
                </c:pt>
                <c:pt idx="3">
                  <c:v>0.60785597356162402</c:v>
                </c:pt>
              </c:numCache>
            </c:numRef>
          </c:val>
        </c:ser>
        <c:ser>
          <c:idx val="5"/>
          <c:order val="5"/>
          <c:spPr>
            <a:solidFill>
              <a:srgbClr val="FDB714"/>
            </a:solidFill>
            <a:ln w="76200">
              <a:noFill/>
              <a:prstDash val="sysDot"/>
            </a:ln>
          </c:spPr>
          <c:cat>
            <c:numRef>
              <c:f>'[Global-Economic-Prospects-June-2016-Chapter1b.xlsx]1.17.C'!$R$7:$R$10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'[Global-Economic-Prospects-June-2016-Chapter1b.xlsx]1.17.C'!$Y$7:$Y$10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0.2643110417761525</c:v>
                </c:pt>
                <c:pt idx="3">
                  <c:v>0.36377733313144578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063864"/>
        <c:axId val="300064256"/>
      </c:areaChart>
      <c:areaChart>
        <c:grouping val="stacked"/>
        <c:varyColors val="0"/>
        <c:ser>
          <c:idx val="7"/>
          <c:order val="7"/>
          <c:tx>
            <c:v> </c:v>
          </c:tx>
          <c:spPr>
            <a:noFill/>
            <a:ln w="25400">
              <a:noFill/>
            </a:ln>
          </c:spPr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8"/>
          <c:order val="8"/>
          <c:tx>
            <c:v> </c:v>
          </c:tx>
          <c:spPr>
            <a:noFill/>
            <a:ln w="25400">
              <a:noFill/>
            </a:ln>
          </c:spPr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9"/>
          <c:order val="9"/>
          <c:tx>
            <c:v> </c:v>
          </c:tx>
          <c:spPr>
            <a:noFill/>
            <a:ln w="25400">
              <a:noFill/>
            </a:ln>
          </c:spPr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10"/>
          <c:order val="10"/>
          <c:tx>
            <c:v> </c:v>
          </c:tx>
          <c:spPr>
            <a:noFill/>
            <a:ln w="25400">
              <a:noFill/>
            </a:ln>
          </c:spPr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11"/>
          <c:order val="11"/>
          <c:tx>
            <c:v> </c:v>
          </c:tx>
          <c:spPr>
            <a:noFill/>
            <a:ln w="25400">
              <a:noFill/>
            </a:ln>
          </c:spPr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064648"/>
        <c:axId val="300065040"/>
      </c:areaChart>
      <c:lineChart>
        <c:grouping val="standard"/>
        <c:varyColors val="0"/>
        <c:ser>
          <c:idx val="6"/>
          <c:order val="6"/>
          <c:tx>
            <c:v>Baseline</c:v>
          </c:tx>
          <c:spPr>
            <a:ln w="76200">
              <a:solidFill>
                <a:srgbClr val="00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'[Global-Economic-Prospects-June-2016-Chapter1b.xlsx]1.17.C'!$R$7:$R$10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'[Global-Economic-Prospects-June-2016-Chapter1b.xlsx]1.17.C'!$S$7:$S$10</c:f>
              <c:numCache>
                <c:formatCode>General</c:formatCode>
                <c:ptCount val="4"/>
                <c:pt idx="0">
                  <c:v>2.6518119239375082</c:v>
                </c:pt>
                <c:pt idx="1">
                  <c:v>2.4489906448998955</c:v>
                </c:pt>
                <c:pt idx="2" formatCode="0.00">
                  <c:v>2.4</c:v>
                </c:pt>
                <c:pt idx="3" formatCode="0.00">
                  <c:v>2.8806449919046599</c:v>
                </c:pt>
              </c:numCache>
            </c:numRef>
          </c:val>
          <c:smooth val="0"/>
        </c:ser>
        <c:ser>
          <c:idx val="12"/>
          <c:order val="12"/>
          <c:tx>
            <c:v>GEP JAN16 90% CI</c:v>
          </c:tx>
          <c:spPr>
            <a:ln w="76200">
              <a:solidFill>
                <a:srgbClr val="002345"/>
              </a:solidFill>
              <a:prstDash val="sysDash"/>
            </a:ln>
          </c:spPr>
          <c:marker>
            <c:symbol val="none"/>
          </c:marker>
          <c:dPt>
            <c:idx val="4"/>
            <c:bubble3D val="0"/>
          </c:dPt>
          <c:dPt>
            <c:idx val="5"/>
            <c:bubble3D val="0"/>
          </c:dPt>
          <c:cat>
            <c:numRef>
              <c:f>'[Global-Economic-Prospects-June-2016-Chapter1b.xlsx]1.17.C'!$R$7:$R$10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'[Global-Economic-Prospects-June-2016-Chapter1b.xlsx]1.17.C'!$Z$7:$Z$10</c:f>
              <c:numCache>
                <c:formatCode>0.0</c:formatCode>
                <c:ptCount val="4"/>
                <c:pt idx="1">
                  <c:v>2.4489906448998955</c:v>
                </c:pt>
                <c:pt idx="2">
                  <c:v>1.3892989918117218</c:v>
                </c:pt>
                <c:pt idx="3">
                  <c:v>1.284217677802397</c:v>
                </c:pt>
              </c:numCache>
            </c:numRef>
          </c:val>
          <c:smooth val="0"/>
        </c:ser>
        <c:ser>
          <c:idx val="13"/>
          <c:order val="13"/>
          <c:tx>
            <c:v>90 percent JAN16</c:v>
          </c:tx>
          <c:spPr>
            <a:ln w="76200">
              <a:solidFill>
                <a:srgbClr val="002345"/>
              </a:solidFill>
              <a:prstDash val="sysDash"/>
            </a:ln>
          </c:spPr>
          <c:marker>
            <c:symbol val="none"/>
          </c:marker>
          <c:cat>
            <c:numRef>
              <c:f>'[Global-Economic-Prospects-June-2016-Chapter1b.xlsx]1.17.C'!$R$7:$R$10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'[Global-Economic-Prospects-June-2016-Chapter1b.xlsx]1.17.C'!$AA$7:$AA$10</c:f>
              <c:numCache>
                <c:formatCode>0.0</c:formatCode>
                <c:ptCount val="4"/>
                <c:pt idx="1">
                  <c:v>2.4489906448998955</c:v>
                </c:pt>
                <c:pt idx="2">
                  <c:v>4.0364570199343888</c:v>
                </c:pt>
                <c:pt idx="3">
                  <c:v>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063864"/>
        <c:axId val="300064256"/>
      </c:lineChart>
      <c:catAx>
        <c:axId val="300063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noFill/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sr-Latn-RS"/>
          </a:p>
        </c:txPr>
        <c:crossAx val="300064256"/>
        <c:crosses val="autoZero"/>
        <c:auto val="1"/>
        <c:lblAlgn val="ctr"/>
        <c:lblOffset val="100"/>
        <c:tickLblSkip val="1"/>
        <c:tickMarkSkip val="3"/>
        <c:noMultiLvlLbl val="0"/>
      </c:catAx>
      <c:valAx>
        <c:axId val="300064256"/>
        <c:scaling>
          <c:orientation val="minMax"/>
          <c:max val="5.5"/>
          <c:min val="1"/>
        </c:scaling>
        <c:delete val="1"/>
        <c:axPos val="l"/>
        <c:numFmt formatCode="0" sourceLinked="0"/>
        <c:majorTickMark val="out"/>
        <c:minorTickMark val="none"/>
        <c:tickLblPos val="nextTo"/>
        <c:crossAx val="300063864"/>
        <c:crosses val="autoZero"/>
        <c:crossBetween val="midCat"/>
        <c:majorUnit val="2"/>
      </c:valAx>
      <c:catAx>
        <c:axId val="300064648"/>
        <c:scaling>
          <c:orientation val="minMax"/>
        </c:scaling>
        <c:delete val="1"/>
        <c:axPos val="t"/>
        <c:majorTickMark val="out"/>
        <c:minorTickMark val="none"/>
        <c:tickLblPos val="none"/>
        <c:crossAx val="300065040"/>
        <c:crosses val="max"/>
        <c:auto val="1"/>
        <c:lblAlgn val="ctr"/>
        <c:lblOffset val="100"/>
        <c:noMultiLvlLbl val="0"/>
      </c:catAx>
      <c:valAx>
        <c:axId val="300065040"/>
        <c:scaling>
          <c:orientation val="minMax"/>
          <c:max val="5.5"/>
          <c:min val="1"/>
        </c:scaling>
        <c:delete val="0"/>
        <c:axPos val="r"/>
        <c:numFmt formatCode="0" sourceLinked="0"/>
        <c:majorTickMark val="none"/>
        <c:minorTickMark val="none"/>
        <c:tickLblPos val="nextTo"/>
        <c:spPr>
          <a:ln w="25400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sr-Latn-RS"/>
          </a:p>
        </c:txPr>
        <c:crossAx val="300064648"/>
        <c:crosses val="max"/>
        <c:crossBetween val="midCat"/>
        <c:majorUnit val="1"/>
        <c:minorUnit val="0.2"/>
      </c:valAx>
      <c:spPr>
        <a:noFill/>
        <a:ln w="25400">
          <a:noFill/>
        </a:ln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2"/>
        <c:delete val="1"/>
      </c:legendEntry>
      <c:layout>
        <c:manualLayout>
          <c:xMode val="edge"/>
          <c:yMode val="edge"/>
          <c:x val="6.4308957521772335E-3"/>
          <c:y val="8.227285402192891E-2"/>
          <c:w val="0.54582543907058978"/>
          <c:h val="0.29331933508311459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8891319140663"/>
          <c:y val="0.20006172839506173"/>
          <c:w val="0.87509210654223779"/>
          <c:h val="0.72095679012345681"/>
        </c:manualLayout>
      </c:layout>
      <c:lineChart>
        <c:grouping val="standard"/>
        <c:varyColors val="0"/>
        <c:ser>
          <c:idx val="0"/>
          <c:order val="0"/>
          <c:tx>
            <c:strRef>
              <c:f>'OECD.Stat export'!$F$59</c:f>
              <c:strCache>
                <c:ptCount val="1"/>
                <c:pt idx="0">
                  <c:v>US Pr Cons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'OECD.Stat export'!$J$58:$R$58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'OECD.Stat export'!$J$59:$R$59</c:f>
              <c:numCache>
                <c:formatCode>General</c:formatCode>
                <c:ptCount val="9"/>
                <c:pt idx="0">
                  <c:v>100</c:v>
                </c:pt>
                <c:pt idx="1">
                  <c:v>99.7</c:v>
                </c:pt>
                <c:pt idx="2">
                  <c:v>98.104799999999997</c:v>
                </c:pt>
                <c:pt idx="3">
                  <c:v>99.968791199999984</c:v>
                </c:pt>
                <c:pt idx="4">
                  <c:v>102.26807339759998</c:v>
                </c:pt>
                <c:pt idx="5">
                  <c:v>103.80209449856396</c:v>
                </c:pt>
                <c:pt idx="6">
                  <c:v>105.56673010503954</c:v>
                </c:pt>
                <c:pt idx="7">
                  <c:v>108.4170318178756</c:v>
                </c:pt>
                <c:pt idx="8">
                  <c:v>111.77795980422972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'OECD.Stat export'!$F$60</c:f>
              <c:strCache>
                <c:ptCount val="1"/>
                <c:pt idx="0">
                  <c:v>Euro Area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'OECD.Stat export'!$J$58:$R$58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'OECD.Stat export'!$J$60:$R$60</c:f>
            </c:numRef>
          </c:val>
          <c:smooth val="0"/>
        </c:ser>
        <c:ser>
          <c:idx val="2"/>
          <c:order val="2"/>
          <c:tx>
            <c:strRef>
              <c:f>'OECD.Stat export'!$F$61</c:f>
              <c:strCache>
                <c:ptCount val="1"/>
                <c:pt idx="0">
                  <c:v>EU28 Pr Cons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'OECD.Stat export'!$J$58:$R$58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'OECD.Stat export'!$J$61:$R$61</c:f>
              <c:numCache>
                <c:formatCode>General</c:formatCode>
                <c:ptCount val="9"/>
                <c:pt idx="0">
                  <c:v>100</c:v>
                </c:pt>
                <c:pt idx="1">
                  <c:v>100.4</c:v>
                </c:pt>
                <c:pt idx="2">
                  <c:v>98.894000000000005</c:v>
                </c:pt>
                <c:pt idx="3">
                  <c:v>99.586258000000001</c:v>
                </c:pt>
                <c:pt idx="4">
                  <c:v>99.785430516000005</c:v>
                </c:pt>
                <c:pt idx="5">
                  <c:v>99.186717932904003</c:v>
                </c:pt>
                <c:pt idx="6">
                  <c:v>99.087531214971094</c:v>
                </c:pt>
                <c:pt idx="7">
                  <c:v>100.27658158955074</c:v>
                </c:pt>
                <c:pt idx="8">
                  <c:v>102.3823898029313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'OECD.Stat export'!$F$62</c:f>
              <c:strCache>
                <c:ptCount val="1"/>
                <c:pt idx="0">
                  <c:v>US Investment</c:v>
                </c:pt>
              </c:strCache>
            </c:strRef>
          </c:tx>
          <c:spPr>
            <a:ln w="28575" cap="rnd">
              <a:solidFill>
                <a:sysClr val="window" lastClr="FFFFFF">
                  <a:lumMod val="65000"/>
                </a:sys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'OECD.Stat export'!$J$58:$R$58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'OECD.Stat export'!$J$62:$R$62</c:f>
              <c:numCache>
                <c:formatCode>General</c:formatCode>
                <c:ptCount val="9"/>
                <c:pt idx="0">
                  <c:v>100</c:v>
                </c:pt>
                <c:pt idx="1">
                  <c:v>95.156373315176182</c:v>
                </c:pt>
                <c:pt idx="2">
                  <c:v>82.720013617864169</c:v>
                </c:pt>
                <c:pt idx="3">
                  <c:v>83.645409387041369</c:v>
                </c:pt>
                <c:pt idx="4">
                  <c:v>86.73728354559664</c:v>
                </c:pt>
                <c:pt idx="5">
                  <c:v>92.17823927206328</c:v>
                </c:pt>
                <c:pt idx="6">
                  <c:v>94.399653363457716</c:v>
                </c:pt>
                <c:pt idx="7">
                  <c:v>98.252889927422984</c:v>
                </c:pt>
                <c:pt idx="8">
                  <c:v>101.91888085916342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'OECD.Stat export'!$F$63</c:f>
              <c:strCache>
                <c:ptCount val="1"/>
                <c:pt idx="0">
                  <c:v>EU28 Investment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'OECD.Stat export'!$J$58:$R$58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'OECD.Stat export'!$J$63:$R$63</c:f>
              <c:numCache>
                <c:formatCode>General</c:formatCode>
                <c:ptCount val="9"/>
                <c:pt idx="0">
                  <c:v>100</c:v>
                </c:pt>
                <c:pt idx="1">
                  <c:v>99.235713417848132</c:v>
                </c:pt>
                <c:pt idx="2">
                  <c:v>87.402026792785179</c:v>
                </c:pt>
                <c:pt idx="3">
                  <c:v>87.512220483709797</c:v>
                </c:pt>
                <c:pt idx="4">
                  <c:v>89.156221159518154</c:v>
                </c:pt>
                <c:pt idx="5">
                  <c:v>86.969492135394844</c:v>
                </c:pt>
                <c:pt idx="6">
                  <c:v>85.532555553971065</c:v>
                </c:pt>
                <c:pt idx="7">
                  <c:v>87.841931997557097</c:v>
                </c:pt>
                <c:pt idx="8">
                  <c:v>90.712841652335399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9120656"/>
        <c:axId val="239406136"/>
      </c:lineChart>
      <c:catAx>
        <c:axId val="23912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39406136"/>
        <c:crosses val="autoZero"/>
        <c:auto val="1"/>
        <c:lblAlgn val="ctr"/>
        <c:lblOffset val="100"/>
        <c:noMultiLvlLbl val="0"/>
      </c:catAx>
      <c:valAx>
        <c:axId val="239406136"/>
        <c:scaling>
          <c:orientation val="minMax"/>
          <c:max val="115"/>
          <c:min val="8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3912065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570358140716282E-2"/>
          <c:y val="0.16705210459803635"/>
          <c:w val="0.93342957130358706"/>
          <c:h val="9.8317050646446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Investment Share (%),</a:t>
            </a:r>
          </a:p>
          <a:p>
            <a:pPr>
              <a:defRPr/>
            </a:pPr>
            <a:r>
              <a:rPr lang="en-US"/>
              <a:t> Contribution to GDP growth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9.4317653652668421E-2"/>
          <c:y val="0.15505796150481191"/>
          <c:w val="0.83067892880577432"/>
          <c:h val="0.72081109652960051"/>
        </c:manualLayout>
      </c:layout>
      <c:lineChart>
        <c:grouping val="standard"/>
        <c:varyColors val="0"/>
        <c:ser>
          <c:idx val="1"/>
          <c:order val="0"/>
          <c:tx>
            <c:strRef>
              <c:f>'Investment real'!$F$90</c:f>
              <c:strCache>
                <c:ptCount val="1"/>
                <c:pt idx="0">
                  <c:v>Investment share of GDP growth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4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square"/>
              <c:size val="14"/>
              <c:spPr>
                <a:solidFill>
                  <a:schemeClr val="bg1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"/>
            <c:marker>
              <c:symbol val="square"/>
              <c:size val="14"/>
              <c:spPr>
                <a:solidFill>
                  <a:srgbClr val="007BFF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"/>
            <c:marker>
              <c:symbol val="square"/>
              <c:size val="14"/>
              <c:spPr>
                <a:solidFill>
                  <a:srgbClr val="007BFF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3"/>
            <c:marker>
              <c:symbol val="square"/>
              <c:size val="14"/>
              <c:spPr>
                <a:solidFill>
                  <a:srgbClr val="007BFF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4"/>
            <c:marker>
              <c:symbol val="square"/>
              <c:size val="14"/>
              <c:spPr>
                <a:solidFill>
                  <a:srgbClr val="007BFF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5"/>
            <c:marker>
              <c:symbol val="square"/>
              <c:size val="14"/>
              <c:spPr>
                <a:solidFill>
                  <a:srgbClr val="007BFF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6"/>
            <c:marker>
              <c:symbol val="square"/>
              <c:size val="14"/>
              <c:spPr>
                <a:solidFill>
                  <a:srgbClr val="007BFF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7"/>
            <c:marker>
              <c:symbol val="square"/>
              <c:size val="14"/>
              <c:spPr>
                <a:solidFill>
                  <a:srgbClr val="A5A5A5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8"/>
            <c:marker>
              <c:symbol val="square"/>
              <c:size val="14"/>
              <c:spPr>
                <a:solidFill>
                  <a:srgbClr val="007BFF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9"/>
            <c:marker>
              <c:symbol val="square"/>
              <c:size val="14"/>
              <c:spPr>
                <a:solidFill>
                  <a:srgbClr val="A5A5A5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0"/>
            <c:marker>
              <c:symbol val="square"/>
              <c:size val="14"/>
              <c:spPr>
                <a:solidFill>
                  <a:srgbClr val="007BFF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1"/>
            <c:marker>
              <c:symbol val="square"/>
              <c:size val="14"/>
              <c:spPr>
                <a:solidFill>
                  <a:srgbClr val="007BFF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2"/>
            <c:marker>
              <c:symbol val="square"/>
              <c:size val="14"/>
              <c:spPr>
                <a:solidFill>
                  <a:srgbClr val="A5A5A5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3"/>
            <c:marker>
              <c:symbol val="square"/>
              <c:size val="14"/>
              <c:spPr>
                <a:solidFill>
                  <a:srgbClr val="A5A5A5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4"/>
            <c:marker>
              <c:symbol val="square"/>
              <c:size val="14"/>
              <c:spPr>
                <a:solidFill>
                  <a:srgbClr val="A5A5A5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5"/>
            <c:marker>
              <c:symbol val="square"/>
              <c:size val="14"/>
              <c:spPr>
                <a:solidFill>
                  <a:srgbClr val="007BFF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6"/>
            <c:marker>
              <c:symbol val="square"/>
              <c:size val="14"/>
              <c:spPr>
                <a:solidFill>
                  <a:srgbClr val="007BFF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7"/>
            <c:marker>
              <c:symbol val="square"/>
              <c:size val="14"/>
              <c:spPr>
                <a:solidFill>
                  <a:srgbClr val="A5A5A5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8"/>
            <c:marker>
              <c:symbol val="square"/>
              <c:size val="14"/>
              <c:spPr>
                <a:solidFill>
                  <a:srgbClr val="A5A5A5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9"/>
            <c:marker>
              <c:symbol val="square"/>
              <c:size val="14"/>
              <c:spPr>
                <a:solidFill>
                  <a:srgbClr val="007BFF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0"/>
            <c:marker>
              <c:symbol val="square"/>
              <c:size val="14"/>
              <c:spPr>
                <a:solidFill>
                  <a:srgbClr val="A5A5A5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1"/>
            <c:marker>
              <c:symbol val="square"/>
              <c:size val="14"/>
              <c:spPr>
                <a:solidFill>
                  <a:srgbClr val="007BFF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2"/>
            <c:marker>
              <c:symbol val="square"/>
              <c:size val="14"/>
              <c:spPr>
                <a:solidFill>
                  <a:srgbClr val="A5A5A5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3"/>
            <c:marker>
              <c:symbol val="square"/>
              <c:size val="14"/>
              <c:spPr>
                <a:solidFill>
                  <a:srgbClr val="007BFF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4"/>
            <c:marker>
              <c:symbol val="square"/>
              <c:size val="14"/>
              <c:spPr>
                <a:solidFill>
                  <a:srgbClr val="007BFF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5"/>
            <c:marker>
              <c:symbol val="square"/>
              <c:size val="14"/>
              <c:spPr>
                <a:solidFill>
                  <a:srgbClr val="007BFF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6"/>
            <c:marker>
              <c:symbol val="square"/>
              <c:size val="14"/>
              <c:spPr>
                <a:solidFill>
                  <a:srgbClr val="007BFF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7"/>
            <c:marker>
              <c:symbol val="square"/>
              <c:size val="14"/>
              <c:spPr>
                <a:solidFill>
                  <a:srgbClr val="007BFF"/>
                </a:solidFill>
                <a:ln w="9525">
                  <a:noFill/>
                </a:ln>
                <a:effectLst/>
              </c:spPr>
            </c:marker>
            <c:bubble3D val="0"/>
          </c:dPt>
          <c:cat>
            <c:strRef>
              <c:f>'Investment real'!$D$91:$D$119</c:f>
              <c:strCache>
                <c:ptCount val="29"/>
                <c:pt idx="0">
                  <c:v>EU28</c:v>
                </c:pt>
                <c:pt idx="1">
                  <c:v>Lithuania</c:v>
                </c:pt>
                <c:pt idx="2">
                  <c:v>Cyprus</c:v>
                </c:pt>
                <c:pt idx="3">
                  <c:v>Netherlands</c:v>
                </c:pt>
                <c:pt idx="4">
                  <c:v>Slovakia</c:v>
                </c:pt>
                <c:pt idx="5">
                  <c:v>Ireland</c:v>
                </c:pt>
                <c:pt idx="6">
                  <c:v>Malta</c:v>
                </c:pt>
                <c:pt idx="7">
                  <c:v>Romania</c:v>
                </c:pt>
                <c:pt idx="8">
                  <c:v>Portugal</c:v>
                </c:pt>
                <c:pt idx="9">
                  <c:v>Czech Republic</c:v>
                </c:pt>
                <c:pt idx="10">
                  <c:v>Spain</c:v>
                </c:pt>
                <c:pt idx="11">
                  <c:v>Belgium</c:v>
                </c:pt>
                <c:pt idx="12">
                  <c:v>Sweden</c:v>
                </c:pt>
                <c:pt idx="13">
                  <c:v>Poland</c:v>
                </c:pt>
                <c:pt idx="14">
                  <c:v>United Kingdom</c:v>
                </c:pt>
                <c:pt idx="15">
                  <c:v>Germany (including ex-GDR from 1991)</c:v>
                </c:pt>
                <c:pt idx="16">
                  <c:v>Latvia</c:v>
                </c:pt>
                <c:pt idx="17">
                  <c:v>Denmark</c:v>
                </c:pt>
                <c:pt idx="18">
                  <c:v>Croatia</c:v>
                </c:pt>
                <c:pt idx="19">
                  <c:v>Italy</c:v>
                </c:pt>
                <c:pt idx="20">
                  <c:v>Bulgaria</c:v>
                </c:pt>
                <c:pt idx="21">
                  <c:v>France</c:v>
                </c:pt>
                <c:pt idx="22">
                  <c:v>Hungary</c:v>
                </c:pt>
                <c:pt idx="23">
                  <c:v>Austria</c:v>
                </c:pt>
                <c:pt idx="24">
                  <c:v>Slovenia</c:v>
                </c:pt>
                <c:pt idx="25">
                  <c:v>Luxembourg (Grand-Duché)</c:v>
                </c:pt>
                <c:pt idx="26">
                  <c:v>Finland</c:v>
                </c:pt>
                <c:pt idx="27">
                  <c:v>Greece</c:v>
                </c:pt>
                <c:pt idx="28">
                  <c:v>Estonia</c:v>
                </c:pt>
              </c:strCache>
            </c:strRef>
          </c:cat>
          <c:val>
            <c:numRef>
              <c:f>'Investment real'!$F$91:$F$119</c:f>
              <c:numCache>
                <c:formatCode>0.00</c:formatCode>
                <c:ptCount val="29"/>
                <c:pt idx="0">
                  <c:v>34.123765928837052</c:v>
                </c:pt>
                <c:pt idx="1">
                  <c:v>123.82115348487781</c:v>
                </c:pt>
                <c:pt idx="2">
                  <c:v>107.55963302752099</c:v>
                </c:pt>
                <c:pt idx="3">
                  <c:v>99.054516827396029</c:v>
                </c:pt>
                <c:pt idx="4">
                  <c:v>82.856816972093</c:v>
                </c:pt>
                <c:pt idx="5">
                  <c:v>70.160088828919882</c:v>
                </c:pt>
                <c:pt idx="6">
                  <c:v>56.979695431472067</c:v>
                </c:pt>
                <c:pt idx="7">
                  <c:v>44.697395722236145</c:v>
                </c:pt>
                <c:pt idx="8">
                  <c:v>44.164396926704548</c:v>
                </c:pt>
                <c:pt idx="9">
                  <c:v>44.13714183806912</c:v>
                </c:pt>
                <c:pt idx="10">
                  <c:v>41.514634073275225</c:v>
                </c:pt>
                <c:pt idx="11">
                  <c:v>41.134916039374573</c:v>
                </c:pt>
                <c:pt idx="12">
                  <c:v>40.196790556006349</c:v>
                </c:pt>
                <c:pt idx="13">
                  <c:v>33.719714254672006</c:v>
                </c:pt>
                <c:pt idx="14">
                  <c:v>29.758953784733773</c:v>
                </c:pt>
                <c:pt idx="15">
                  <c:v>25.841703999948013</c:v>
                </c:pt>
                <c:pt idx="16">
                  <c:v>21.881606765327703</c:v>
                </c:pt>
                <c:pt idx="17">
                  <c:v>19.878191452755885</c:v>
                </c:pt>
                <c:pt idx="18">
                  <c:v>19.339423752634985</c:v>
                </c:pt>
                <c:pt idx="19">
                  <c:v>18.220640569395101</c:v>
                </c:pt>
                <c:pt idx="20">
                  <c:v>17.931446111869111</c:v>
                </c:pt>
                <c:pt idx="21">
                  <c:v>16.159508271361105</c:v>
                </c:pt>
                <c:pt idx="22">
                  <c:v>14.168606748204857</c:v>
                </c:pt>
                <c:pt idx="23">
                  <c:v>12.307459981878399</c:v>
                </c:pt>
                <c:pt idx="24">
                  <c:v>3.550863723608439</c:v>
                </c:pt>
                <c:pt idx="25">
                  <c:v>-11.632083943848425</c:v>
                </c:pt>
                <c:pt idx="26">
                  <c:v>-32.11223694466058</c:v>
                </c:pt>
                <c:pt idx="27">
                  <c:v>-34.72998137802697</c:v>
                </c:pt>
                <c:pt idx="28">
                  <c:v>-106.88542227003745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105536"/>
        <c:axId val="240198008"/>
      </c:lineChart>
      <c:catAx>
        <c:axId val="24010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40198008"/>
        <c:crosses val="autoZero"/>
        <c:auto val="1"/>
        <c:lblAlgn val="ctr"/>
        <c:lblOffset val="100"/>
        <c:noMultiLvlLbl val="0"/>
      </c:catAx>
      <c:valAx>
        <c:axId val="240198008"/>
        <c:scaling>
          <c:orientation val="minMax"/>
          <c:max val="140"/>
          <c:min val="-35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40105536"/>
        <c:crosses val="autoZero"/>
        <c:crossBetween val="between"/>
        <c:majorUnit val="3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696741032370956E-2"/>
          <c:y val="0.12879294254884807"/>
          <c:w val="0.88802548118985125"/>
          <c:h val="0.5172935258092737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'[Global-Economic-Prospects-June-2016-Chapter1a.xlsx]1.5.C'!$Q$6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2345"/>
            </a:solidFill>
            <a:ln>
              <a:noFill/>
            </a:ln>
            <a:effectLst/>
          </c:spPr>
          <c:invertIfNegative val="0"/>
          <c:cat>
            <c:strRef>
              <c:f>'[Global-Economic-Prospects-June-2016-Chapter1a.xlsx]1.5.C'!$R$4:$V$4</c:f>
              <c:strCache>
                <c:ptCount val="5"/>
                <c:pt idx="0">
                  <c:v>GDP</c:v>
                </c:pt>
                <c:pt idx="1">
                  <c:v>Consumption</c:v>
                </c:pt>
                <c:pt idx="2">
                  <c:v>Investment</c:v>
                </c:pt>
                <c:pt idx="3">
                  <c:v>Exports</c:v>
                </c:pt>
                <c:pt idx="4">
                  <c:v>Imports</c:v>
                </c:pt>
              </c:strCache>
            </c:strRef>
          </c:cat>
          <c:val>
            <c:numRef>
              <c:f>'[Global-Economic-Prospects-June-2016-Chapter1a.xlsx]1.5.C'!$R$6:$V$6</c:f>
              <c:numCache>
                <c:formatCode>0.0</c:formatCode>
                <c:ptCount val="5"/>
                <c:pt idx="0">
                  <c:v>1.6315835591842001</c:v>
                </c:pt>
                <c:pt idx="1">
                  <c:v>1.6909264963549799</c:v>
                </c:pt>
                <c:pt idx="2">
                  <c:v>2.9440911750301999</c:v>
                </c:pt>
                <c:pt idx="3">
                  <c:v>3.04191676062324</c:v>
                </c:pt>
                <c:pt idx="4">
                  <c:v>3.9277653272553401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264248"/>
        <c:axId val="219208584"/>
      </c:barChart>
      <c:lineChart>
        <c:grouping val="standard"/>
        <c:varyColors val="0"/>
        <c:ser>
          <c:idx val="0"/>
          <c:order val="0"/>
          <c:tx>
            <c:strRef>
              <c:f>'[Global-Economic-Prospects-June-2016-Chapter1a.xlsx]1.5.C'!$Q$5</c:f>
              <c:strCache>
                <c:ptCount val="1"/>
                <c:pt idx="0">
                  <c:v>2015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0"/>
            <c:spPr>
              <a:solidFill>
                <a:srgbClr val="EB1C2D"/>
              </a:solidFill>
              <a:ln w="9525">
                <a:noFill/>
              </a:ln>
              <a:effectLst/>
            </c:spPr>
          </c:marker>
          <c:cat>
            <c:strRef>
              <c:f>'[Global-Economic-Prospects-June-2016-Chapter1a.xlsx]1.5.C'!$R$4:$V$4</c:f>
              <c:strCache>
                <c:ptCount val="5"/>
                <c:pt idx="0">
                  <c:v>GDP</c:v>
                </c:pt>
                <c:pt idx="1">
                  <c:v>Consumption</c:v>
                </c:pt>
                <c:pt idx="2">
                  <c:v>Investment</c:v>
                </c:pt>
                <c:pt idx="3">
                  <c:v>Exports</c:v>
                </c:pt>
                <c:pt idx="4">
                  <c:v>Imports</c:v>
                </c:pt>
              </c:strCache>
            </c:strRef>
          </c:cat>
          <c:val>
            <c:numRef>
              <c:f>'[Global-Economic-Prospects-June-2016-Chapter1a.xlsx]1.5.C'!$R$5:$V$5</c:f>
              <c:numCache>
                <c:formatCode>0.0</c:formatCode>
                <c:ptCount val="5"/>
                <c:pt idx="0">
                  <c:v>1.5438337966916</c:v>
                </c:pt>
                <c:pt idx="1">
                  <c:v>1.6569736275018501</c:v>
                </c:pt>
                <c:pt idx="2">
                  <c:v>2.65896090622268</c:v>
                </c:pt>
                <c:pt idx="3">
                  <c:v>4.9427227361967798</c:v>
                </c:pt>
                <c:pt idx="4">
                  <c:v>5.6313636493627204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264248"/>
        <c:axId val="219208584"/>
      </c:lineChart>
      <c:catAx>
        <c:axId val="24026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19208584"/>
        <c:crosses val="autoZero"/>
        <c:auto val="1"/>
        <c:lblAlgn val="ctr"/>
        <c:lblOffset val="100"/>
        <c:noMultiLvlLbl val="0"/>
      </c:catAx>
      <c:valAx>
        <c:axId val="21920858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40264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810649122901009"/>
          <c:y val="6.1925797889010224E-2"/>
          <c:w val="0.54522244094488193"/>
          <c:h val="0.172878973461650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3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86615645657425"/>
          <c:y val="4.5333155029497522E-2"/>
          <c:w val="0.89794214785651794"/>
          <c:h val="0.67246602508019826"/>
        </c:manualLayout>
      </c:layout>
      <c:lineChart>
        <c:grouping val="standard"/>
        <c:varyColors val="0"/>
        <c:ser>
          <c:idx val="0"/>
          <c:order val="0"/>
          <c:tx>
            <c:strRef>
              <c:f>'[Global-Economic-Prospects-June-2016-Chapter1a.xlsx]1.3.A'!$T$1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76200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none"/>
          </c:marker>
          <c:cat>
            <c:numRef>
              <c:f>'[Global-Economic-Prospects-June-2016-Chapter1a.xlsx]1.3.A'!$Q$3:$Q$14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'[Global-Economic-Prospects-June-2016-Chapter1a.xlsx]1.3.A'!$T$3:$T$14</c:f>
              <c:numCache>
                <c:formatCode>0.0</c:formatCode>
                <c:ptCount val="12"/>
                <c:pt idx="0">
                  <c:v>100</c:v>
                </c:pt>
                <c:pt idx="1">
                  <c:v>99.708884078043326</c:v>
                </c:pt>
                <c:pt idx="2">
                  <c:v>96.94092968844565</c:v>
                </c:pt>
                <c:pt idx="3">
                  <c:v>99.395581492289082</c:v>
                </c:pt>
                <c:pt idx="4">
                  <c:v>100.98697037744222</c:v>
                </c:pt>
                <c:pt idx="5">
                  <c:v>103.23320200621231</c:v>
                </c:pt>
                <c:pt idx="6">
                  <c:v>104.77080503973481</c:v>
                </c:pt>
                <c:pt idx="7">
                  <c:v>107.31420349876986</c:v>
                </c:pt>
                <c:pt idx="8">
                  <c:v>109.86970377442272</c:v>
                </c:pt>
                <c:pt idx="9">
                  <c:v>111.92426723500388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'[Global-Economic-Prospects-June-2016-Chapter1a.xlsx]1.3.A'!$R$1</c:f>
              <c:strCache>
                <c:ptCount val="1"/>
                <c:pt idx="0">
                  <c:v>Euro Area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'[Global-Economic-Prospects-June-2016-Chapter1a.xlsx]1.3.A'!$Q$3:$Q$14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'[Global-Economic-Prospects-June-2016-Chapter1a.xlsx]1.3.A'!$R$3:$R$14</c:f>
              <c:numCache>
                <c:formatCode>0.0</c:formatCode>
                <c:ptCount val="12"/>
                <c:pt idx="0">
                  <c:v>100</c:v>
                </c:pt>
                <c:pt idx="1">
                  <c:v>100.46902907821142</c:v>
                </c:pt>
                <c:pt idx="2">
                  <c:v>95.906152467476275</c:v>
                </c:pt>
                <c:pt idx="3">
                  <c:v>97.883154105250142</c:v>
                </c:pt>
                <c:pt idx="4">
                  <c:v>99.444501096999474</c:v>
                </c:pt>
                <c:pt idx="5">
                  <c:v>98.573475788758074</c:v>
                </c:pt>
                <c:pt idx="6">
                  <c:v>98.282114273353727</c:v>
                </c:pt>
                <c:pt idx="7">
                  <c:v>99.152583356509382</c:v>
                </c:pt>
                <c:pt idx="8">
                  <c:v>100.77665245202559</c:v>
                </c:pt>
                <c:pt idx="9">
                  <c:v>102.42090774492831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'1.3.A'!#REF!</c:f>
              <c:strCache>
                <c:ptCount val="1"/>
                <c:pt idx="0">
                  <c:v>#REF!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'[Global-Economic-Prospects-June-2016-Chapter1a.xlsx]1.3.A'!$Q$3:$Q$14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'1.3.A'!#REF!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v>US expect</c:v>
          </c:tx>
          <c:spPr>
            <a:ln w="76200" cap="rnd">
              <a:solidFill>
                <a:srgbClr val="A5A5A5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'[Global-Economic-Prospects-June-2016-Chapter1a.xlsx]1.3.A'!$U$3:$U$14</c:f>
              <c:numCache>
                <c:formatCode>General</c:formatCode>
                <c:ptCount val="12"/>
                <c:pt idx="9" formatCode="0.0">
                  <c:v>111.92426723500388</c:v>
                </c:pt>
                <c:pt idx="10" formatCode="0.0">
                  <c:v>114.37153610780426</c:v>
                </c:pt>
                <c:pt idx="11" formatCode="0.0">
                  <c:v>116.77596891139876</c:v>
                </c:pt>
              </c:numCache>
            </c:numRef>
          </c:val>
          <c:smooth val="0"/>
        </c:ser>
        <c:ser>
          <c:idx val="4"/>
          <c:order val="4"/>
          <c:tx>
            <c:v>Euro expect</c:v>
          </c:tx>
          <c:spPr>
            <a:ln w="76200" cap="rnd">
              <a:solidFill>
                <a:srgbClr val="EB1C2D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'[Global-Economic-Prospects-June-2016-Chapter1a.xlsx]1.3.A'!$S$3:$S$14</c:f>
              <c:numCache>
                <c:formatCode>General</c:formatCode>
                <c:ptCount val="12"/>
                <c:pt idx="9" formatCode="0.0">
                  <c:v>102.42090774492831</c:v>
                </c:pt>
                <c:pt idx="10" formatCode="0.0">
                  <c:v>104.07360623879902</c:v>
                </c:pt>
                <c:pt idx="11" formatCode="0.0">
                  <c:v>105.67665251413894</c:v>
                </c:pt>
              </c:numCache>
            </c:numRef>
          </c:val>
          <c:smooth val="0"/>
        </c:ser>
        <c:ser>
          <c:idx val="5"/>
          <c:order val="5"/>
          <c:tx>
            <c:v>Japan expect</c:v>
          </c:tx>
          <c:spPr>
            <a:ln w="76200" cap="rnd">
              <a:solidFill>
                <a:srgbClr val="F78D28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'1.3.A'!#REF!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209368"/>
        <c:axId val="239807408"/>
      </c:lineChart>
      <c:catAx>
        <c:axId val="21920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39807408"/>
        <c:crossesAt val="100"/>
        <c:auto val="1"/>
        <c:lblAlgn val="ctr"/>
        <c:lblOffset val="100"/>
        <c:tickLblSkip val="1"/>
        <c:tickMarkSkip val="4"/>
        <c:noMultiLvlLbl val="0"/>
      </c:catAx>
      <c:valAx>
        <c:axId val="239807408"/>
        <c:scaling>
          <c:orientation val="minMax"/>
          <c:min val="9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19209368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1327231662403783"/>
          <c:y val="6.1222787440256284E-2"/>
          <c:w val="0.80013243657042865"/>
          <c:h val="9.8253032771232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3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57318233352467"/>
          <c:y val="9.0270857536250595E-2"/>
          <c:w val="0.93634372265966759"/>
          <c:h val="0.72371735295383155"/>
        </c:manualLayout>
      </c:layout>
      <c:lineChart>
        <c:grouping val="standard"/>
        <c:varyColors val="0"/>
        <c:ser>
          <c:idx val="2"/>
          <c:order val="0"/>
          <c:spPr>
            <a:ln w="76200" cap="rnd">
              <a:solidFill>
                <a:srgbClr val="00234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'[Global-Economic-Prospects-June-2016-Chapter1a.xlsx]1.2.F'!$P$3:$P$10</c:f>
              <c:numCache>
                <c:formatCode>m/d/yyyy</c:formatCode>
                <c:ptCount val="8"/>
                <c:pt idx="0">
                  <c:v>42409</c:v>
                </c:pt>
                <c:pt idx="1">
                  <c:v>42499</c:v>
                </c:pt>
                <c:pt idx="2">
                  <c:v>42591</c:v>
                </c:pt>
                <c:pt idx="3">
                  <c:v>42683</c:v>
                </c:pt>
                <c:pt idx="4">
                  <c:v>42775</c:v>
                </c:pt>
                <c:pt idx="5">
                  <c:v>42864</c:v>
                </c:pt>
                <c:pt idx="6">
                  <c:v>42956</c:v>
                </c:pt>
                <c:pt idx="7">
                  <c:v>43048</c:v>
                </c:pt>
              </c:numCache>
            </c:numRef>
          </c:cat>
          <c:val>
            <c:numRef>
              <c:f>'[Global-Economic-Prospects-June-2016-Chapter1a.xlsx]1.2.F'!$R$3:$R$10</c:f>
              <c:numCache>
                <c:formatCode>0.0</c:formatCode>
                <c:ptCount val="8"/>
                <c:pt idx="0">
                  <c:v>0.36659999999999998</c:v>
                </c:pt>
                <c:pt idx="1">
                  <c:v>0.52900000000000003</c:v>
                </c:pt>
                <c:pt idx="2">
                  <c:v>0.65910000000000002</c:v>
                </c:pt>
                <c:pt idx="3">
                  <c:v>0.80579999999999996</c:v>
                </c:pt>
                <c:pt idx="4">
                  <c:v>0.95009999999999994</c:v>
                </c:pt>
                <c:pt idx="5">
                  <c:v>1.0896999999999999</c:v>
                </c:pt>
                <c:pt idx="6">
                  <c:v>1.1859</c:v>
                </c:pt>
                <c:pt idx="7">
                  <c:v>1.3109</c:v>
                </c:pt>
              </c:numCache>
            </c:numRef>
          </c:val>
          <c:smooth val="0"/>
        </c:ser>
        <c:ser>
          <c:idx val="5"/>
          <c:order val="1"/>
          <c:spPr>
            <a:ln w="76200" cap="rnd">
              <a:solidFill>
                <a:srgbClr val="EB1C2D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'[Global-Economic-Prospects-June-2016-Chapter1a.xlsx]1.2.F'!$P$3:$P$10</c:f>
              <c:numCache>
                <c:formatCode>m/d/yyyy</c:formatCode>
                <c:ptCount val="8"/>
                <c:pt idx="0">
                  <c:v>42409</c:v>
                </c:pt>
                <c:pt idx="1">
                  <c:v>42499</c:v>
                </c:pt>
                <c:pt idx="2">
                  <c:v>42591</c:v>
                </c:pt>
                <c:pt idx="3">
                  <c:v>42683</c:v>
                </c:pt>
                <c:pt idx="4">
                  <c:v>42775</c:v>
                </c:pt>
                <c:pt idx="5">
                  <c:v>42864</c:v>
                </c:pt>
                <c:pt idx="6">
                  <c:v>42956</c:v>
                </c:pt>
                <c:pt idx="7">
                  <c:v>43048</c:v>
                </c:pt>
              </c:numCache>
            </c:numRef>
          </c:cat>
          <c:val>
            <c:numRef>
              <c:f>'[Global-Economic-Prospects-June-2016-Chapter1a.xlsx]1.2.F'!$V$3:$V$10</c:f>
              <c:numCache>
                <c:formatCode>0.0</c:formatCode>
                <c:ptCount val="8"/>
                <c:pt idx="0">
                  <c:v>-0.24940000000000001</c:v>
                </c:pt>
                <c:pt idx="1">
                  <c:v>-0.27510000000000001</c:v>
                </c:pt>
                <c:pt idx="2">
                  <c:v>-0.28789999999999999</c:v>
                </c:pt>
                <c:pt idx="3">
                  <c:v>-0.29099999999999998</c:v>
                </c:pt>
                <c:pt idx="4">
                  <c:v>-0.26860000000000001</c:v>
                </c:pt>
                <c:pt idx="5">
                  <c:v>-0.2676</c:v>
                </c:pt>
                <c:pt idx="6">
                  <c:v>-0.2102</c:v>
                </c:pt>
                <c:pt idx="7">
                  <c:v>-0.19309999999999999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9808192"/>
        <c:axId val="239808584"/>
      </c:lineChart>
      <c:dateAx>
        <c:axId val="239808192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39808584"/>
        <c:crossesAt val="0"/>
        <c:auto val="0"/>
        <c:lblOffset val="100"/>
        <c:baseTimeUnit val="months"/>
        <c:majorUnit val="12"/>
        <c:majorTimeUnit val="months"/>
      </c:dateAx>
      <c:valAx>
        <c:axId val="239808584"/>
        <c:scaling>
          <c:orientation val="minMax"/>
          <c:max val="2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3980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834292257603556E-2"/>
          <c:y val="0.14993022747156606"/>
          <c:w val="0.94759287208960818"/>
          <c:h val="0.7015885826771655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'Public debt'!$AB$166</c:f>
              <c:strCache>
                <c:ptCount val="1"/>
              </c:strCache>
            </c:strRef>
          </c:tx>
          <c:spPr>
            <a:solidFill>
              <a:srgbClr val="FFC000"/>
            </a:solidFill>
            <a:ln w="28575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7BFF"/>
              </a:solidFill>
              <a:ln w="28575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007BFF"/>
              </a:solidFill>
              <a:ln w="28575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007BFF"/>
              </a:solidFill>
              <a:ln w="28575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007BFF"/>
              </a:solidFill>
              <a:ln w="28575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007BFF"/>
              </a:solidFill>
              <a:ln w="28575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007BFF"/>
              </a:solidFill>
              <a:ln w="28575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28575"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28575"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rgbClr val="007BFF"/>
              </a:solidFill>
              <a:ln w="28575">
                <a:noFill/>
              </a:ln>
            </c:spPr>
          </c:dPt>
          <c:dPt>
            <c:idx val="10"/>
            <c:invertIfNegative val="0"/>
            <c:bubble3D val="0"/>
            <c:spPr>
              <a:solidFill>
                <a:srgbClr val="007BFF"/>
              </a:solidFill>
              <a:ln w="28575">
                <a:noFill/>
              </a:ln>
            </c:spPr>
          </c:dPt>
          <c:dPt>
            <c:idx val="11"/>
            <c:invertIfNegative val="0"/>
            <c:bubble3D val="0"/>
            <c:spPr>
              <a:solidFill>
                <a:srgbClr val="007BFF"/>
              </a:solidFill>
              <a:ln w="28575">
                <a:noFill/>
              </a:ln>
            </c:spPr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 w="28575"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 w="28575">
                <a:noFill/>
              </a:ln>
            </c:spPr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 w="28575">
                <a:noFill/>
              </a:ln>
            </c:spPr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 w="28575">
                <a:noFill/>
              </a:ln>
            </c:spPr>
          </c:dPt>
          <c:dPt>
            <c:idx val="1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noFill/>
              </a:ln>
            </c:spPr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 w="28575">
                <a:noFill/>
              </a:ln>
            </c:spPr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 w="28575">
                <a:noFill/>
              </a:ln>
            </c:spPr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 w="28575">
                <a:noFill/>
              </a:ln>
            </c:spPr>
          </c:dPt>
          <c:dPt>
            <c:idx val="20"/>
            <c:invertIfNegative val="0"/>
            <c:bubble3D val="0"/>
            <c:spPr>
              <a:solidFill>
                <a:srgbClr val="007BFF"/>
              </a:solidFill>
              <a:ln w="28575">
                <a:noFill/>
              </a:ln>
            </c:spPr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28575">
                <a:noFill/>
              </a:ln>
            </c:spPr>
          </c:dPt>
          <c:dPt>
            <c:idx val="22"/>
            <c:invertIfNegative val="0"/>
            <c:bubble3D val="0"/>
            <c:spPr>
              <a:solidFill>
                <a:srgbClr val="FFFF00"/>
              </a:solidFill>
              <a:ln w="28575">
                <a:noFill/>
              </a:ln>
            </c:spPr>
          </c:dPt>
          <c:dPt>
            <c:idx val="23"/>
            <c:invertIfNegative val="0"/>
            <c:bubble3D val="0"/>
            <c:spPr>
              <a:solidFill>
                <a:srgbClr val="FFFF00"/>
              </a:solidFill>
              <a:ln w="28575">
                <a:noFill/>
              </a:ln>
            </c:spPr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28575">
                <a:noFill/>
              </a:ln>
            </c:spPr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28575">
                <a:noFill/>
              </a:ln>
            </c:spPr>
          </c:dPt>
          <c:dPt>
            <c:idx val="26"/>
            <c:invertIfNegative val="0"/>
            <c:bubble3D val="0"/>
            <c:spPr>
              <a:solidFill>
                <a:srgbClr val="007BFF"/>
              </a:solidFill>
              <a:ln w="28575">
                <a:noFill/>
              </a:ln>
            </c:spPr>
          </c:dPt>
          <c:dPt>
            <c:idx val="27"/>
            <c:invertIfNegative val="0"/>
            <c:bubble3D val="0"/>
            <c:spPr>
              <a:solidFill>
                <a:srgbClr val="FFFF00"/>
              </a:solidFill>
              <a:ln w="28575">
                <a:noFill/>
              </a:ln>
            </c:spPr>
          </c:dPt>
          <c:cat>
            <c:strRef>
              <c:f>'Public debt'!$D$73:$AE$73</c:f>
              <c:strCache>
                <c:ptCount val="28"/>
                <c:pt idx="0">
                  <c:v>Greece</c:v>
                </c:pt>
                <c:pt idx="1">
                  <c:v>Italy</c:v>
                </c:pt>
                <c:pt idx="2">
                  <c:v>Portugal</c:v>
                </c:pt>
                <c:pt idx="3">
                  <c:v>Belgium</c:v>
                </c:pt>
                <c:pt idx="4">
                  <c:v>Cyprus</c:v>
                </c:pt>
                <c:pt idx="5">
                  <c:v>Ireland</c:v>
                </c:pt>
                <c:pt idx="6">
                  <c:v>Spain</c:v>
                </c:pt>
                <c:pt idx="7">
                  <c:v>France</c:v>
                </c:pt>
                <c:pt idx="8">
                  <c:v>United Kingdom</c:v>
                </c:pt>
                <c:pt idx="9">
                  <c:v>Croatia</c:v>
                </c:pt>
                <c:pt idx="10">
                  <c:v>Austria</c:v>
                </c:pt>
                <c:pt idx="11">
                  <c:v>Slovenia</c:v>
                </c:pt>
                <c:pt idx="12">
                  <c:v>Hungary</c:v>
                </c:pt>
                <c:pt idx="13">
                  <c:v>Germany</c:v>
                </c:pt>
                <c:pt idx="14">
                  <c:v>Netherlands</c:v>
                </c:pt>
                <c:pt idx="15">
                  <c:v>Malta</c:v>
                </c:pt>
                <c:pt idx="16">
                  <c:v>Finland</c:v>
                </c:pt>
                <c:pt idx="17">
                  <c:v>Slovakia</c:v>
                </c:pt>
                <c:pt idx="18">
                  <c:v>Poland</c:v>
                </c:pt>
                <c:pt idx="19">
                  <c:v>Sweden</c:v>
                </c:pt>
                <c:pt idx="20">
                  <c:v>Denmark</c:v>
                </c:pt>
                <c:pt idx="21">
                  <c:v>Czech Republic</c:v>
                </c:pt>
                <c:pt idx="22">
                  <c:v>Lithuania</c:v>
                </c:pt>
                <c:pt idx="23">
                  <c:v>Romania</c:v>
                </c:pt>
                <c:pt idx="24">
                  <c:v>Latvia</c:v>
                </c:pt>
                <c:pt idx="25">
                  <c:v>Bulgaria</c:v>
                </c:pt>
                <c:pt idx="26">
                  <c:v>Luxembourg</c:v>
                </c:pt>
                <c:pt idx="27">
                  <c:v>Estonia</c:v>
                </c:pt>
              </c:strCache>
            </c:strRef>
          </c:cat>
          <c:val>
            <c:numRef>
              <c:f>'Public debt'!$AB$167:$AB$194</c:f>
              <c:numCache>
                <c:formatCode>0.0</c:formatCode>
                <c:ptCount val="28"/>
                <c:pt idx="0">
                  <c:v>0</c:v>
                </c:pt>
                <c:pt idx="1">
                  <c:v>29.699999999999989</c:v>
                </c:pt>
                <c:pt idx="2">
                  <c:v>-11.900000000000006</c:v>
                </c:pt>
                <c:pt idx="3">
                  <c:v>-35.600000000000023</c:v>
                </c:pt>
                <c:pt idx="4">
                  <c:v>-18.099999999999994</c:v>
                </c:pt>
                <c:pt idx="5">
                  <c:v>1.5999999999999943</c:v>
                </c:pt>
                <c:pt idx="6">
                  <c:v>-2.0999999999999943</c:v>
                </c:pt>
                <c:pt idx="7">
                  <c:v>-1.9000000000000057</c:v>
                </c:pt>
                <c:pt idx="8">
                  <c:v>4.0999999999999943</c:v>
                </c:pt>
                <c:pt idx="9">
                  <c:v>1.3000000000000114</c:v>
                </c:pt>
                <c:pt idx="10">
                  <c:v>-24.300000000000011</c:v>
                </c:pt>
                <c:pt idx="11">
                  <c:v>-37.699999999999989</c:v>
                </c:pt>
                <c:pt idx="12">
                  <c:v>-22</c:v>
                </c:pt>
                <c:pt idx="13">
                  <c:v>30.300000000000011</c:v>
                </c:pt>
                <c:pt idx="14">
                  <c:v>4.1000000000000227</c:v>
                </c:pt>
                <c:pt idx="15">
                  <c:v>-0.5</c:v>
                </c:pt>
                <c:pt idx="16">
                  <c:v>-19.800000000000011</c:v>
                </c:pt>
                <c:pt idx="17">
                  <c:v>-4.3999999999999773</c:v>
                </c:pt>
                <c:pt idx="18">
                  <c:v>11.399999999999977</c:v>
                </c:pt>
                <c:pt idx="19">
                  <c:v>-5.8000000000000114</c:v>
                </c:pt>
                <c:pt idx="20">
                  <c:v>-6.6999999999999886</c:v>
                </c:pt>
                <c:pt idx="21">
                  <c:v>-10.000000000000014</c:v>
                </c:pt>
                <c:pt idx="22">
                  <c:v>-5.7000000000000028</c:v>
                </c:pt>
                <c:pt idx="23">
                  <c:v>-15</c:v>
                </c:pt>
                <c:pt idx="24">
                  <c:v>-24.299999999999997</c:v>
                </c:pt>
                <c:pt idx="25">
                  <c:v>8.2000000000000028</c:v>
                </c:pt>
                <c:pt idx="26">
                  <c:v>8.1000000000000085</c:v>
                </c:pt>
                <c:pt idx="27">
                  <c:v>4.6000000000000085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9810544"/>
        <c:axId val="239810152"/>
      </c:barChart>
      <c:lineChart>
        <c:grouping val="standard"/>
        <c:varyColors val="0"/>
        <c:ser>
          <c:idx val="0"/>
          <c:order val="1"/>
          <c:tx>
            <c:strRef>
              <c:f>'Public debt'!$AC$166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cat>
            <c:multiLvlStrRef>
              <c:f>'Public debt'!$Z$167:$AA$194</c:f>
              <c:multiLvlStrCache>
                <c:ptCount val="28"/>
                <c:lvl>
                  <c:pt idx="1">
                    <c:v>CY</c:v>
                  </c:pt>
                  <c:pt idx="2">
                    <c:v>PT</c:v>
                  </c:pt>
                  <c:pt idx="3">
                    <c:v>ES</c:v>
                  </c:pt>
                  <c:pt idx="4">
                    <c:v>MT</c:v>
                  </c:pt>
                  <c:pt idx="5">
                    <c:v>EL</c:v>
                  </c:pt>
                  <c:pt idx="6">
                    <c:v>IT</c:v>
                  </c:pt>
                  <c:pt idx="7">
                    <c:v>DK</c:v>
                  </c:pt>
                  <c:pt idx="8">
                    <c:v>SE</c:v>
                  </c:pt>
                  <c:pt idx="9">
                    <c:v>FI</c:v>
                  </c:pt>
                  <c:pt idx="10">
                    <c:v>EE</c:v>
                  </c:pt>
                  <c:pt idx="11">
                    <c:v>LV</c:v>
                  </c:pt>
                  <c:pt idx="12">
                    <c:v>LT</c:v>
                  </c:pt>
                  <c:pt idx="13">
                    <c:v>LU</c:v>
                  </c:pt>
                  <c:pt idx="14">
                    <c:v>IE</c:v>
                  </c:pt>
                  <c:pt idx="15">
                    <c:v>NL</c:v>
                  </c:pt>
                  <c:pt idx="16">
                    <c:v>UK</c:v>
                  </c:pt>
                  <c:pt idx="17">
                    <c:v>BE</c:v>
                  </c:pt>
                  <c:pt idx="18">
                    <c:v>FR</c:v>
                  </c:pt>
                  <c:pt idx="19">
                    <c:v>AT</c:v>
                  </c:pt>
                  <c:pt idx="20">
                    <c:v>DE</c:v>
                  </c:pt>
                  <c:pt idx="21">
                    <c:v>BG</c:v>
                  </c:pt>
                  <c:pt idx="22">
                    <c:v>HR</c:v>
                  </c:pt>
                  <c:pt idx="23">
                    <c:v>SI</c:v>
                  </c:pt>
                  <c:pt idx="24">
                    <c:v>HU</c:v>
                  </c:pt>
                  <c:pt idx="25">
                    <c:v>PL</c:v>
                  </c:pt>
                  <c:pt idx="26">
                    <c:v>SK</c:v>
                  </c:pt>
                  <c:pt idx="27">
                    <c:v>CZ</c:v>
                  </c:pt>
                </c:lvl>
                <c:lvl>
                  <c:pt idx="1">
                    <c:v>Southern EU</c:v>
                  </c:pt>
                  <c:pt idx="7">
                    <c:v>Northern EU</c:v>
                  </c:pt>
                  <c:pt idx="13">
                    <c:v>Western EU</c:v>
                  </c:pt>
                  <c:pt idx="21">
                    <c:v>Central EU</c:v>
                  </c:pt>
                </c:lvl>
              </c:multiLvlStrCache>
            </c:multiLvlStrRef>
          </c:cat>
          <c:val>
            <c:numRef>
              <c:f>'Public debt'!$AC$167:$AC$194</c:f>
              <c:numCache>
                <c:formatCode>0.0</c:formatCode>
                <c:ptCount val="28"/>
                <c:pt idx="0">
                  <c:v>0</c:v>
                </c:pt>
                <c:pt idx="1">
                  <c:v>348.3</c:v>
                </c:pt>
                <c:pt idx="2">
                  <c:v>189.6</c:v>
                </c:pt>
                <c:pt idx="3">
                  <c:v>164.7</c:v>
                </c:pt>
                <c:pt idx="4">
                  <c:v>143.80000000000001</c:v>
                </c:pt>
                <c:pt idx="5">
                  <c:v>130.5</c:v>
                </c:pt>
                <c:pt idx="6">
                  <c:v>119.5</c:v>
                </c:pt>
                <c:pt idx="7">
                  <c:v>220.2</c:v>
                </c:pt>
                <c:pt idx="8">
                  <c:v>194</c:v>
                </c:pt>
                <c:pt idx="9">
                  <c:v>149.9</c:v>
                </c:pt>
                <c:pt idx="10">
                  <c:v>116.1</c:v>
                </c:pt>
                <c:pt idx="11">
                  <c:v>96.4</c:v>
                </c:pt>
                <c:pt idx="12">
                  <c:v>52.5</c:v>
                </c:pt>
                <c:pt idx="13">
                  <c:v>342.2</c:v>
                </c:pt>
                <c:pt idx="14">
                  <c:v>263.3</c:v>
                </c:pt>
                <c:pt idx="15">
                  <c:v>228.9</c:v>
                </c:pt>
                <c:pt idx="16">
                  <c:v>157.6</c:v>
                </c:pt>
                <c:pt idx="17">
                  <c:v>157.30000000000001</c:v>
                </c:pt>
                <c:pt idx="18">
                  <c:v>143.19999999999999</c:v>
                </c:pt>
                <c:pt idx="19">
                  <c:v>127.1</c:v>
                </c:pt>
                <c:pt idx="20">
                  <c:v>100.4</c:v>
                </c:pt>
                <c:pt idx="21">
                  <c:v>124.3</c:v>
                </c:pt>
                <c:pt idx="22">
                  <c:v>120.8</c:v>
                </c:pt>
                <c:pt idx="23">
                  <c:v>100.1</c:v>
                </c:pt>
                <c:pt idx="24">
                  <c:v>91.3</c:v>
                </c:pt>
                <c:pt idx="25">
                  <c:v>77.900000000000006</c:v>
                </c:pt>
                <c:pt idx="26">
                  <c:v>76.2</c:v>
                </c:pt>
                <c:pt idx="27">
                  <c:v>72.7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809368"/>
        <c:axId val="239809760"/>
      </c:lineChart>
      <c:catAx>
        <c:axId val="239809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sr-Latn-RS"/>
          </a:p>
        </c:txPr>
        <c:crossAx val="239809760"/>
        <c:crosses val="autoZero"/>
        <c:auto val="1"/>
        <c:lblAlgn val="ctr"/>
        <c:lblOffset val="100"/>
        <c:noMultiLvlLbl val="0"/>
      </c:catAx>
      <c:valAx>
        <c:axId val="23980976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sr-Latn-RS"/>
          </a:p>
        </c:txPr>
        <c:crossAx val="239809368"/>
        <c:crosses val="autoZero"/>
        <c:crossBetween val="between"/>
      </c:valAx>
      <c:valAx>
        <c:axId val="239810152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sr-Latn-RS"/>
          </a:p>
        </c:txPr>
        <c:crossAx val="239810544"/>
        <c:crosses val="max"/>
        <c:crossBetween val="between"/>
      </c:valAx>
      <c:catAx>
        <c:axId val="239810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81015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"/>
          <c:y val="2.5414041994750659E-2"/>
          <c:w val="1"/>
          <c:h val="0.2125384951881015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tx1"/>
    </a:solidFill>
    <a:ln>
      <a:noFill/>
    </a:ln>
  </c:spPr>
  <c:txPr>
    <a:bodyPr/>
    <a:lstStyle/>
    <a:p>
      <a:pPr>
        <a:defRPr sz="1400"/>
      </a:pPr>
      <a:endParaRPr lang="sr-Latn-R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834292257603556E-2"/>
          <c:y val="4.1596820131550173E-2"/>
          <c:w val="0.94759287208960818"/>
          <c:h val="0.83932852143482062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'Public debt'!$K$167</c:f>
              <c:strCache>
                <c:ptCount val="1"/>
                <c:pt idx="0">
                  <c:v>2015Q4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85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28575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28575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28575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28575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28575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 w="28575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 w="28575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28575"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28575"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 w="28575">
                <a:noFill/>
              </a:ln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 w="28575">
                <a:noFill/>
              </a:ln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28575">
                <a:noFill/>
              </a:ln>
            </c:spPr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 w="28575"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 w="28575">
                <a:noFill/>
              </a:ln>
            </c:spPr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 w="28575">
                <a:noFill/>
              </a:ln>
            </c:spPr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 w="28575">
                <a:noFill/>
              </a:ln>
            </c:spPr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 w="28575">
                <a:noFill/>
              </a:ln>
            </c:spPr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 w="28575">
                <a:noFill/>
              </a:ln>
            </c:spPr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 w="28575">
                <a:noFill/>
              </a:ln>
            </c:spPr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 w="28575">
                <a:noFill/>
              </a:ln>
            </c:spPr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28575">
                <a:noFill/>
              </a:ln>
            </c:spPr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28575">
                <a:noFill/>
              </a:ln>
            </c:spPr>
          </c:dPt>
          <c:dPt>
            <c:idx val="22"/>
            <c:invertIfNegative val="0"/>
            <c:bubble3D val="0"/>
            <c:spPr>
              <a:solidFill>
                <a:srgbClr val="FFFF00"/>
              </a:solidFill>
              <a:ln w="28575">
                <a:noFill/>
              </a:ln>
            </c:spPr>
          </c:dPt>
          <c:dPt>
            <c:idx val="23"/>
            <c:invertIfNegative val="0"/>
            <c:bubble3D val="0"/>
            <c:spPr>
              <a:solidFill>
                <a:srgbClr val="FFFF00"/>
              </a:solidFill>
              <a:ln w="28575">
                <a:noFill/>
              </a:ln>
            </c:spPr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28575">
                <a:noFill/>
              </a:ln>
            </c:spPr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28575">
                <a:noFill/>
              </a:ln>
            </c:spPr>
          </c:dPt>
          <c:dPt>
            <c:idx val="26"/>
            <c:invertIfNegative val="0"/>
            <c:bubble3D val="0"/>
            <c:spPr>
              <a:solidFill>
                <a:srgbClr val="FFFF00"/>
              </a:solidFill>
              <a:ln w="28575">
                <a:noFill/>
              </a:ln>
            </c:spPr>
          </c:dPt>
          <c:dPt>
            <c:idx val="27"/>
            <c:invertIfNegative val="0"/>
            <c:bubble3D val="0"/>
            <c:spPr>
              <a:solidFill>
                <a:srgbClr val="FFFF00"/>
              </a:solidFill>
              <a:ln w="28575">
                <a:noFill/>
              </a:ln>
            </c:spPr>
          </c:dPt>
          <c:dPt>
            <c:idx val="28"/>
            <c:invertIfNegative val="0"/>
            <c:bubble3D val="0"/>
            <c:spPr>
              <a:solidFill>
                <a:srgbClr val="FF0000"/>
              </a:solidFill>
              <a:ln w="28575">
                <a:noFill/>
              </a:ln>
            </c:spPr>
          </c:dPt>
          <c:dPt>
            <c:idx val="29"/>
            <c:invertIfNegative val="0"/>
            <c:bubble3D val="0"/>
            <c:spPr>
              <a:solidFill>
                <a:srgbClr val="FF0000"/>
              </a:solidFill>
              <a:ln w="28575">
                <a:noFill/>
              </a:ln>
            </c:spPr>
          </c:dPt>
          <c:cat>
            <c:multiLvlStrRef>
              <c:f>'Public debt'!$I$168:$J$197</c:f>
              <c:multiLvlStrCache>
                <c:ptCount val="30"/>
                <c:lvl>
                  <c:pt idx="0">
                    <c:v>EL</c:v>
                  </c:pt>
                  <c:pt idx="1">
                    <c:v>IT</c:v>
                  </c:pt>
                  <c:pt idx="2">
                    <c:v>PT</c:v>
                  </c:pt>
                  <c:pt idx="3">
                    <c:v>CY</c:v>
                  </c:pt>
                  <c:pt idx="4">
                    <c:v>ES</c:v>
                  </c:pt>
                  <c:pt idx="5">
                    <c:v>MT</c:v>
                  </c:pt>
                  <c:pt idx="6">
                    <c:v>FI</c:v>
                  </c:pt>
                  <c:pt idx="7">
                    <c:v>SE</c:v>
                  </c:pt>
                  <c:pt idx="8">
                    <c:v>DK</c:v>
                  </c:pt>
                  <c:pt idx="9">
                    <c:v>LT</c:v>
                  </c:pt>
                  <c:pt idx="10">
                    <c:v>LV</c:v>
                  </c:pt>
                  <c:pt idx="11">
                    <c:v>EE</c:v>
                  </c:pt>
                  <c:pt idx="12">
                    <c:v>BE</c:v>
                  </c:pt>
                  <c:pt idx="13">
                    <c:v>IE</c:v>
                  </c:pt>
                  <c:pt idx="14">
                    <c:v>FR</c:v>
                  </c:pt>
                  <c:pt idx="15">
                    <c:v>UK</c:v>
                  </c:pt>
                  <c:pt idx="16">
                    <c:v>AT</c:v>
                  </c:pt>
                  <c:pt idx="17">
                    <c:v>DE</c:v>
                  </c:pt>
                  <c:pt idx="18">
                    <c:v>NL</c:v>
                  </c:pt>
                  <c:pt idx="19">
                    <c:v>LU</c:v>
                  </c:pt>
                  <c:pt idx="20">
                    <c:v>HR</c:v>
                  </c:pt>
                  <c:pt idx="21">
                    <c:v>SI</c:v>
                  </c:pt>
                  <c:pt idx="22">
                    <c:v>HU</c:v>
                  </c:pt>
                  <c:pt idx="23">
                    <c:v>SK</c:v>
                  </c:pt>
                  <c:pt idx="24">
                    <c:v>PL</c:v>
                  </c:pt>
                  <c:pt idx="25">
                    <c:v>CZ</c:v>
                  </c:pt>
                  <c:pt idx="26">
                    <c:v>RO</c:v>
                  </c:pt>
                  <c:pt idx="27">
                    <c:v>BG</c:v>
                  </c:pt>
                  <c:pt idx="28">
                    <c:v>US</c:v>
                  </c:pt>
                  <c:pt idx="29">
                    <c:v>EU28</c:v>
                  </c:pt>
                </c:lvl>
                <c:lvl>
                  <c:pt idx="0">
                    <c:v>Southern Europe</c:v>
                  </c:pt>
                  <c:pt idx="6">
                    <c:v>Northern Europe</c:v>
                  </c:pt>
                  <c:pt idx="12">
                    <c:v>Western Europe</c:v>
                  </c:pt>
                  <c:pt idx="20">
                    <c:v>Central Europe</c:v>
                  </c:pt>
                  <c:pt idx="28">
                    <c:v>-</c:v>
                  </c:pt>
                </c:lvl>
              </c:multiLvlStrCache>
            </c:multiLvlStrRef>
          </c:cat>
          <c:val>
            <c:numRef>
              <c:f>'Public debt'!$K$168:$K$197</c:f>
              <c:numCache>
                <c:formatCode>0.0</c:formatCode>
                <c:ptCount val="30"/>
                <c:pt idx="0">
                  <c:v>176.9</c:v>
                </c:pt>
                <c:pt idx="1">
                  <c:v>132.69999999999999</c:v>
                </c:pt>
                <c:pt idx="2">
                  <c:v>129</c:v>
                </c:pt>
                <c:pt idx="3">
                  <c:v>108.9</c:v>
                </c:pt>
                <c:pt idx="4">
                  <c:v>99.2</c:v>
                </c:pt>
                <c:pt idx="5">
                  <c:v>63.9</c:v>
                </c:pt>
                <c:pt idx="6">
                  <c:v>63.1</c:v>
                </c:pt>
                <c:pt idx="7">
                  <c:v>43.4</c:v>
                </c:pt>
                <c:pt idx="8">
                  <c:v>40.200000000000003</c:v>
                </c:pt>
                <c:pt idx="9">
                  <c:v>42.7</c:v>
                </c:pt>
                <c:pt idx="10">
                  <c:v>36.4</c:v>
                </c:pt>
                <c:pt idx="11">
                  <c:v>9.6999999999999993</c:v>
                </c:pt>
                <c:pt idx="12">
                  <c:v>106</c:v>
                </c:pt>
                <c:pt idx="13">
                  <c:v>93.8</c:v>
                </c:pt>
                <c:pt idx="14">
                  <c:v>96.1</c:v>
                </c:pt>
                <c:pt idx="15">
                  <c:v>89.2</c:v>
                </c:pt>
                <c:pt idx="16">
                  <c:v>86.2</c:v>
                </c:pt>
                <c:pt idx="17">
                  <c:v>71.2</c:v>
                </c:pt>
                <c:pt idx="18">
                  <c:v>65.099999999999994</c:v>
                </c:pt>
                <c:pt idx="19">
                  <c:v>21.4</c:v>
                </c:pt>
                <c:pt idx="20">
                  <c:v>86.7</c:v>
                </c:pt>
                <c:pt idx="21">
                  <c:v>83.2</c:v>
                </c:pt>
                <c:pt idx="22">
                  <c:v>75.3</c:v>
                </c:pt>
                <c:pt idx="23">
                  <c:v>52.9</c:v>
                </c:pt>
                <c:pt idx="24">
                  <c:v>51.3</c:v>
                </c:pt>
                <c:pt idx="25">
                  <c:v>41.1</c:v>
                </c:pt>
                <c:pt idx="26">
                  <c:v>38.6</c:v>
                </c:pt>
                <c:pt idx="27">
                  <c:v>26.7</c:v>
                </c:pt>
                <c:pt idx="28">
                  <c:v>100.5</c:v>
                </c:pt>
                <c:pt idx="29">
                  <c:v>85.3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0463800"/>
        <c:axId val="240464192"/>
      </c:barChart>
      <c:lineChart>
        <c:grouping val="standard"/>
        <c:varyColors val="0"/>
        <c:ser>
          <c:idx val="0"/>
          <c:order val="1"/>
          <c:tx>
            <c:strRef>
              <c:f>'Public debt'!$L$167</c:f>
              <c:strCache>
                <c:ptCount val="1"/>
                <c:pt idx="0">
                  <c:v>2008Q4 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2"/>
            <c:spPr>
              <a:solidFill>
                <a:srgbClr val="FF0000"/>
              </a:solidFill>
              <a:ln>
                <a:noFill/>
              </a:ln>
            </c:spPr>
          </c:marker>
          <c:cat>
            <c:multiLvlStrRef>
              <c:f>'Public debt'!$I$168:$J$197</c:f>
              <c:multiLvlStrCache>
                <c:ptCount val="30"/>
                <c:lvl>
                  <c:pt idx="0">
                    <c:v>EL</c:v>
                  </c:pt>
                  <c:pt idx="1">
                    <c:v>IT</c:v>
                  </c:pt>
                  <c:pt idx="2">
                    <c:v>PT</c:v>
                  </c:pt>
                  <c:pt idx="3">
                    <c:v>CY</c:v>
                  </c:pt>
                  <c:pt idx="4">
                    <c:v>ES</c:v>
                  </c:pt>
                  <c:pt idx="5">
                    <c:v>MT</c:v>
                  </c:pt>
                  <c:pt idx="6">
                    <c:v>FI</c:v>
                  </c:pt>
                  <c:pt idx="7">
                    <c:v>SE</c:v>
                  </c:pt>
                  <c:pt idx="8">
                    <c:v>DK</c:v>
                  </c:pt>
                  <c:pt idx="9">
                    <c:v>LT</c:v>
                  </c:pt>
                  <c:pt idx="10">
                    <c:v>LV</c:v>
                  </c:pt>
                  <c:pt idx="11">
                    <c:v>EE</c:v>
                  </c:pt>
                  <c:pt idx="12">
                    <c:v>BE</c:v>
                  </c:pt>
                  <c:pt idx="13">
                    <c:v>IE</c:v>
                  </c:pt>
                  <c:pt idx="14">
                    <c:v>FR</c:v>
                  </c:pt>
                  <c:pt idx="15">
                    <c:v>UK</c:v>
                  </c:pt>
                  <c:pt idx="16">
                    <c:v>AT</c:v>
                  </c:pt>
                  <c:pt idx="17">
                    <c:v>DE</c:v>
                  </c:pt>
                  <c:pt idx="18">
                    <c:v>NL</c:v>
                  </c:pt>
                  <c:pt idx="19">
                    <c:v>LU</c:v>
                  </c:pt>
                  <c:pt idx="20">
                    <c:v>HR</c:v>
                  </c:pt>
                  <c:pt idx="21">
                    <c:v>SI</c:v>
                  </c:pt>
                  <c:pt idx="22">
                    <c:v>HU</c:v>
                  </c:pt>
                  <c:pt idx="23">
                    <c:v>SK</c:v>
                  </c:pt>
                  <c:pt idx="24">
                    <c:v>PL</c:v>
                  </c:pt>
                  <c:pt idx="25">
                    <c:v>CZ</c:v>
                  </c:pt>
                  <c:pt idx="26">
                    <c:v>RO</c:v>
                  </c:pt>
                  <c:pt idx="27">
                    <c:v>BG</c:v>
                  </c:pt>
                  <c:pt idx="28">
                    <c:v>US</c:v>
                  </c:pt>
                  <c:pt idx="29">
                    <c:v>EU28</c:v>
                  </c:pt>
                </c:lvl>
                <c:lvl>
                  <c:pt idx="0">
                    <c:v>Southern Europe</c:v>
                  </c:pt>
                  <c:pt idx="6">
                    <c:v>Northern Europe</c:v>
                  </c:pt>
                  <c:pt idx="12">
                    <c:v>Western Europe</c:v>
                  </c:pt>
                  <c:pt idx="20">
                    <c:v>Central Europe</c:v>
                  </c:pt>
                  <c:pt idx="28">
                    <c:v>-</c:v>
                  </c:pt>
                </c:lvl>
              </c:multiLvlStrCache>
            </c:multiLvlStrRef>
          </c:cat>
          <c:val>
            <c:numRef>
              <c:f>'Public debt'!$L$168:$L$197</c:f>
              <c:numCache>
                <c:formatCode>0.0</c:formatCode>
                <c:ptCount val="30"/>
                <c:pt idx="0">
                  <c:v>109.4</c:v>
                </c:pt>
                <c:pt idx="1">
                  <c:v>102.3</c:v>
                </c:pt>
                <c:pt idx="2">
                  <c:v>71.7</c:v>
                </c:pt>
                <c:pt idx="3">
                  <c:v>45.1</c:v>
                </c:pt>
                <c:pt idx="4">
                  <c:v>39.4</c:v>
                </c:pt>
                <c:pt idx="5">
                  <c:v>62.7</c:v>
                </c:pt>
                <c:pt idx="6">
                  <c:v>32.700000000000003</c:v>
                </c:pt>
                <c:pt idx="7">
                  <c:v>36.799999999999997</c:v>
                </c:pt>
                <c:pt idx="8">
                  <c:v>33.4</c:v>
                </c:pt>
                <c:pt idx="9">
                  <c:v>14.6</c:v>
                </c:pt>
                <c:pt idx="10">
                  <c:v>18.7</c:v>
                </c:pt>
                <c:pt idx="11">
                  <c:v>4.5</c:v>
                </c:pt>
                <c:pt idx="12">
                  <c:v>92.4</c:v>
                </c:pt>
                <c:pt idx="13">
                  <c:v>42.4</c:v>
                </c:pt>
                <c:pt idx="14">
                  <c:v>68.099999999999994</c:v>
                </c:pt>
                <c:pt idx="15">
                  <c:v>51.7</c:v>
                </c:pt>
                <c:pt idx="16">
                  <c:v>68.5</c:v>
                </c:pt>
                <c:pt idx="17">
                  <c:v>65</c:v>
                </c:pt>
                <c:pt idx="18">
                  <c:v>54.5</c:v>
                </c:pt>
                <c:pt idx="19">
                  <c:v>14.4</c:v>
                </c:pt>
                <c:pt idx="20">
                  <c:v>38.9</c:v>
                </c:pt>
                <c:pt idx="21">
                  <c:v>21.6</c:v>
                </c:pt>
                <c:pt idx="22">
                  <c:v>71.599999999999994</c:v>
                </c:pt>
                <c:pt idx="23">
                  <c:v>28.2</c:v>
                </c:pt>
                <c:pt idx="24">
                  <c:v>46.6</c:v>
                </c:pt>
                <c:pt idx="25">
                  <c:v>28.7</c:v>
                </c:pt>
                <c:pt idx="26">
                  <c:v>13.2</c:v>
                </c:pt>
                <c:pt idx="27">
                  <c:v>13</c:v>
                </c:pt>
                <c:pt idx="28">
                  <c:v>73.5</c:v>
                </c:pt>
                <c:pt idx="29">
                  <c:v>60.9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'Public debt'!$R$167</c:f>
              <c:strCache>
                <c:ptCount val="1"/>
                <c:pt idx="0">
                  <c:v>Maastrict Rule</c:v>
                </c:pt>
              </c:strCache>
            </c:strRef>
          </c:tx>
          <c:spPr>
            <a:ln w="28575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multiLvlStrRef>
              <c:f>'Public debt'!$I$168:$J$197</c:f>
              <c:multiLvlStrCache>
                <c:ptCount val="30"/>
                <c:lvl>
                  <c:pt idx="0">
                    <c:v>EL</c:v>
                  </c:pt>
                  <c:pt idx="1">
                    <c:v>IT</c:v>
                  </c:pt>
                  <c:pt idx="2">
                    <c:v>PT</c:v>
                  </c:pt>
                  <c:pt idx="3">
                    <c:v>CY</c:v>
                  </c:pt>
                  <c:pt idx="4">
                    <c:v>ES</c:v>
                  </c:pt>
                  <c:pt idx="5">
                    <c:v>MT</c:v>
                  </c:pt>
                  <c:pt idx="6">
                    <c:v>FI</c:v>
                  </c:pt>
                  <c:pt idx="7">
                    <c:v>SE</c:v>
                  </c:pt>
                  <c:pt idx="8">
                    <c:v>DK</c:v>
                  </c:pt>
                  <c:pt idx="9">
                    <c:v>LT</c:v>
                  </c:pt>
                  <c:pt idx="10">
                    <c:v>LV</c:v>
                  </c:pt>
                  <c:pt idx="11">
                    <c:v>EE</c:v>
                  </c:pt>
                  <c:pt idx="12">
                    <c:v>BE</c:v>
                  </c:pt>
                  <c:pt idx="13">
                    <c:v>IE</c:v>
                  </c:pt>
                  <c:pt idx="14">
                    <c:v>FR</c:v>
                  </c:pt>
                  <c:pt idx="15">
                    <c:v>UK</c:v>
                  </c:pt>
                  <c:pt idx="16">
                    <c:v>AT</c:v>
                  </c:pt>
                  <c:pt idx="17">
                    <c:v>DE</c:v>
                  </c:pt>
                  <c:pt idx="18">
                    <c:v>NL</c:v>
                  </c:pt>
                  <c:pt idx="19">
                    <c:v>LU</c:v>
                  </c:pt>
                  <c:pt idx="20">
                    <c:v>HR</c:v>
                  </c:pt>
                  <c:pt idx="21">
                    <c:v>SI</c:v>
                  </c:pt>
                  <c:pt idx="22">
                    <c:v>HU</c:v>
                  </c:pt>
                  <c:pt idx="23">
                    <c:v>SK</c:v>
                  </c:pt>
                  <c:pt idx="24">
                    <c:v>PL</c:v>
                  </c:pt>
                  <c:pt idx="25">
                    <c:v>CZ</c:v>
                  </c:pt>
                  <c:pt idx="26">
                    <c:v>RO</c:v>
                  </c:pt>
                  <c:pt idx="27">
                    <c:v>BG</c:v>
                  </c:pt>
                  <c:pt idx="28">
                    <c:v>US</c:v>
                  </c:pt>
                  <c:pt idx="29">
                    <c:v>EU28</c:v>
                  </c:pt>
                </c:lvl>
                <c:lvl>
                  <c:pt idx="0">
                    <c:v>Southern Europe</c:v>
                  </c:pt>
                  <c:pt idx="6">
                    <c:v>Northern Europe</c:v>
                  </c:pt>
                  <c:pt idx="12">
                    <c:v>Western Europe</c:v>
                  </c:pt>
                  <c:pt idx="20">
                    <c:v>Central Europe</c:v>
                  </c:pt>
                  <c:pt idx="28">
                    <c:v>-</c:v>
                  </c:pt>
                </c:lvl>
              </c:multiLvlStrCache>
            </c:multiLvlStrRef>
          </c:cat>
          <c:val>
            <c:numRef>
              <c:f>'Public debt'!$R$168:$R$195</c:f>
              <c:numCache>
                <c:formatCode>0.0</c:formatCode>
                <c:ptCount val="28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  <c:pt idx="16">
                  <c:v>60</c:v>
                </c:pt>
                <c:pt idx="17">
                  <c:v>60</c:v>
                </c:pt>
                <c:pt idx="18">
                  <c:v>60</c:v>
                </c:pt>
                <c:pt idx="19">
                  <c:v>60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  <c:pt idx="24">
                  <c:v>60</c:v>
                </c:pt>
                <c:pt idx="25">
                  <c:v>60</c:v>
                </c:pt>
                <c:pt idx="26">
                  <c:v>60</c:v>
                </c:pt>
                <c:pt idx="27">
                  <c:v>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463800"/>
        <c:axId val="240464192"/>
      </c:lineChart>
      <c:catAx>
        <c:axId val="240463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0464192"/>
        <c:crosses val="autoZero"/>
        <c:auto val="1"/>
        <c:lblAlgn val="ctr"/>
        <c:lblOffset val="100"/>
        <c:noMultiLvlLbl val="0"/>
      </c:catAx>
      <c:valAx>
        <c:axId val="240464192"/>
        <c:scaling>
          <c:orientation val="minMax"/>
          <c:max val="18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240463800"/>
        <c:crosses val="autoZero"/>
        <c:crossBetween val="between"/>
        <c:majorUnit val="20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6.7016241872204993E-2"/>
          <c:y val="7.8191601049868761E-2"/>
          <c:w val="0.91120675464347445"/>
          <c:h val="0.19099146981627294"/>
        </c:manualLayout>
      </c:layout>
      <c:overlay val="0"/>
    </c:legend>
    <c:plotVisOnly val="1"/>
    <c:dispBlanksAs val="gap"/>
    <c:showDLblsOverMax val="0"/>
  </c:chart>
  <c:spPr>
    <a:solidFill>
      <a:schemeClr val="tx1"/>
    </a:solidFill>
    <a:ln>
      <a:noFill/>
    </a:ln>
  </c:spPr>
  <c:txPr>
    <a:bodyPr/>
    <a:lstStyle/>
    <a:p>
      <a:pPr>
        <a:defRPr sz="1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0.99504</cdr:x>
      <cdr:y>0.19643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0"/>
          <a:ext cx="2820580" cy="808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Private</a:t>
          </a:r>
          <a:r>
            <a:rPr lang="en-US" sz="1400" b="1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Consumption and Investment</a:t>
          </a:r>
        </a:p>
        <a:p xmlns:a="http://schemas.openxmlformats.org/drawingml/2006/main">
          <a:pPr algn="ctr"/>
          <a:r>
            <a:rPr lang="en-US" sz="14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(constant prices; </a:t>
          </a:r>
          <a:r>
            <a:rPr lang="en-US" sz="14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</a:t>
          </a:r>
          <a:r>
            <a:rPr lang="en-US" sz="14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2007=100)</a:t>
          </a:r>
          <a:endParaRPr lang="en-US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0.13309</cdr:x>
      <cdr:y>0.10926</cdr:y>
    </cdr:from>
    <cdr:to>
      <cdr:x>0.65458</cdr:x>
      <cdr:y>0.29771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790" y="467424"/>
          <a:ext cx="4234887" cy="806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Dashed</a:t>
          </a:r>
          <a:r>
            <a:rPr lang="en-US" sz="2000" b="0" baseline="0" dirty="0">
              <a:latin typeface="Arial" panose="020B0604020202020204" pitchFamily="34" charset="0"/>
              <a:cs typeface="Arial" panose="020B0604020202020204" pitchFamily="34" charset="0"/>
            </a:rPr>
            <a:t> line: December 2015</a:t>
          </a:r>
        </a:p>
        <a:p xmlns:a="http://schemas.openxmlformats.org/drawingml/2006/main">
          <a:endParaRPr lang="en-US" sz="105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0.71429</cdr:x>
      <cdr:y>0.16942</cdr:y>
    </cdr:from>
    <cdr:to>
      <cdr:x>0.96818</cdr:x>
      <cdr:y>0.26718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00570" y="724809"/>
          <a:ext cx="2061776" cy="418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0" dirty="0">
              <a:solidFill>
                <a:srgbClr val="002345"/>
              </a:solidFill>
              <a:latin typeface="Arial" panose="020B0604020202020204" pitchFamily="34" charset="0"/>
              <a:cs typeface="Arial" panose="020B0604020202020204" pitchFamily="34" charset="0"/>
            </a:rPr>
            <a:t>United States</a:t>
          </a:r>
        </a:p>
      </cdr:txBody>
    </cdr:sp>
  </cdr:relSizeAnchor>
  <cdr:relSizeAnchor xmlns:cdr="http://schemas.openxmlformats.org/drawingml/2006/chartDrawing">
    <cdr:from>
      <cdr:x>0.77576</cdr:x>
      <cdr:y>0.73567</cdr:y>
    </cdr:from>
    <cdr:to>
      <cdr:x>0.98169</cdr:x>
      <cdr:y>0.79987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093573" y="5045258"/>
          <a:ext cx="1883024" cy="44028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0" dirty="0">
              <a:solidFill>
                <a:srgbClr val="EB1C2D"/>
              </a:solidFill>
              <a:latin typeface="Arial" panose="020B0604020202020204" pitchFamily="34" charset="0"/>
              <a:cs typeface="Arial" panose="020B0604020202020204" pitchFamily="34" charset="0"/>
            </a:rPr>
            <a:t>Euro</a:t>
          </a:r>
          <a:r>
            <a:rPr lang="en-US" sz="2000" b="0" baseline="0" dirty="0">
              <a:solidFill>
                <a:srgbClr val="EB1C2D"/>
              </a:solidFill>
              <a:latin typeface="Arial" panose="020B0604020202020204" pitchFamily="34" charset="0"/>
              <a:cs typeface="Arial" panose="020B0604020202020204" pitchFamily="34" charset="0"/>
            </a:rPr>
            <a:t> Area</a:t>
          </a:r>
          <a:endParaRPr lang="en-US" sz="2000" b="0" dirty="0">
            <a:solidFill>
              <a:srgbClr val="EB1C2D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0.79469</cdr:x>
      <cdr:y>0.06349</cdr:y>
    </cdr:from>
    <cdr:to>
      <cdr:x>0.90927</cdr:x>
      <cdr:y>0.18254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266616" y="435430"/>
          <a:ext cx="1047750" cy="816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0.00109</cdr:y>
    </cdr:from>
    <cdr:to>
      <cdr:x>0.33601</cdr:x>
      <cdr:y>0.06657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0" y="7504"/>
          <a:ext cx="3072475" cy="449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Percent 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0.13309</cdr:x>
      <cdr:y>0.10926</cdr:y>
    </cdr:from>
    <cdr:to>
      <cdr:x>0.65458</cdr:x>
      <cdr:y>0.29771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790" y="467424"/>
          <a:ext cx="4234887" cy="806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Dashed</a:t>
          </a:r>
          <a:r>
            <a:rPr lang="en-US" sz="2000" b="0" baseline="0" dirty="0">
              <a:latin typeface="Arial" panose="020B0604020202020204" pitchFamily="34" charset="0"/>
              <a:cs typeface="Arial" panose="020B0604020202020204" pitchFamily="34" charset="0"/>
            </a:rPr>
            <a:t> line: December 2015</a:t>
          </a:r>
        </a:p>
        <a:p xmlns:a="http://schemas.openxmlformats.org/drawingml/2006/main">
          <a:r>
            <a:rPr lang="en-US" sz="2000" b="0" baseline="0" dirty="0">
              <a:latin typeface="Arial" panose="020B0604020202020204" pitchFamily="34" charset="0"/>
              <a:cs typeface="Arial" panose="020B0604020202020204" pitchFamily="34" charset="0"/>
            </a:rPr>
            <a:t>Solid line: current</a:t>
          </a:r>
        </a:p>
        <a:p xmlns:a="http://schemas.openxmlformats.org/drawingml/2006/main">
          <a:endParaRPr lang="en-US" sz="105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0.71429</cdr:x>
      <cdr:y>0.16942</cdr:y>
    </cdr:from>
    <cdr:to>
      <cdr:x>0.96818</cdr:x>
      <cdr:y>0.26718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00570" y="724809"/>
          <a:ext cx="2061776" cy="418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0" dirty="0">
              <a:solidFill>
                <a:srgbClr val="002345"/>
              </a:solidFill>
              <a:latin typeface="Arial" panose="020B0604020202020204" pitchFamily="34" charset="0"/>
              <a:cs typeface="Arial" panose="020B0604020202020204" pitchFamily="34" charset="0"/>
            </a:rPr>
            <a:t>United States</a:t>
          </a:r>
        </a:p>
      </cdr:txBody>
    </cdr:sp>
  </cdr:relSizeAnchor>
  <cdr:relSizeAnchor xmlns:cdr="http://schemas.openxmlformats.org/drawingml/2006/chartDrawing">
    <cdr:from>
      <cdr:x>0.77576</cdr:x>
      <cdr:y>0.73567</cdr:y>
    </cdr:from>
    <cdr:to>
      <cdr:x>0.98169</cdr:x>
      <cdr:y>0.79987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093573" y="5045258"/>
          <a:ext cx="1883024" cy="44028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0" dirty="0">
              <a:solidFill>
                <a:srgbClr val="EB1C2D"/>
              </a:solidFill>
              <a:latin typeface="Arial" panose="020B0604020202020204" pitchFamily="34" charset="0"/>
              <a:cs typeface="Arial" panose="020B0604020202020204" pitchFamily="34" charset="0"/>
            </a:rPr>
            <a:t>Euro</a:t>
          </a:r>
          <a:r>
            <a:rPr lang="en-US" sz="2000" b="0" baseline="0" dirty="0">
              <a:solidFill>
                <a:srgbClr val="EB1C2D"/>
              </a:solidFill>
              <a:latin typeface="Arial" panose="020B0604020202020204" pitchFamily="34" charset="0"/>
              <a:cs typeface="Arial" panose="020B0604020202020204" pitchFamily="34" charset="0"/>
            </a:rPr>
            <a:t> Area</a:t>
          </a:r>
          <a:endParaRPr lang="en-US" sz="2000" b="0" dirty="0">
            <a:solidFill>
              <a:srgbClr val="EB1C2D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0.79469</cdr:x>
      <cdr:y>0.06349</cdr:y>
    </cdr:from>
    <cdr:to>
      <cdr:x>0.90927</cdr:x>
      <cdr:y>0.18254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266616" y="435430"/>
          <a:ext cx="1047750" cy="816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0.00109</cdr:y>
    </cdr:from>
    <cdr:to>
      <cdr:x>0.33601</cdr:x>
      <cdr:y>0.06657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0" y="7504"/>
          <a:ext cx="3072475" cy="449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Percent 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0.10521</cdr:x>
      <cdr:y>0.13334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25" y="0"/>
          <a:ext cx="914400" cy="914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Percent, year-over-year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0.10521</cdr:x>
      <cdr:y>0.13334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25" y="0"/>
          <a:ext cx="914400" cy="914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Percent, year-over-year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0.10521</cdr:x>
      <cdr:y>0.13334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25" y="0"/>
          <a:ext cx="914400" cy="914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Percent, year-over-year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0.10521</cdr:x>
      <cdr:y>0.13334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25" y="0"/>
          <a:ext cx="914400" cy="914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Percent, year-over-year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0.10521</cdr:x>
      <cdr:y>0.13334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25" y="0"/>
          <a:ext cx="914400" cy="914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Percent, year-over-year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0.10521</cdr:x>
      <cdr:y>0.13334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25" y="0"/>
          <a:ext cx="914400" cy="914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Percent, year-over-year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0.39542</cdr:x>
      <cdr:y>0.09343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3595176" cy="643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Percent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0.39542</cdr:x>
      <cdr:y>0.09343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3595176" cy="643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Percent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0.07304</cdr:x>
      <cdr:y>0.56472</cdr:y>
    </cdr:from>
    <cdr:to>
      <cdr:x>0.97714</cdr:x>
      <cdr:y>0.57178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596250" y="2611135"/>
          <a:ext cx="7380514" cy="326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0.00556</cdr:x>
      <cdr:y>0.00741</cdr:y>
    </cdr:from>
    <cdr:to>
      <cdr:x>0.10556</cdr:x>
      <cdr:y>0.14074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914400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Euro Area</a:t>
          </a:r>
          <a:r>
            <a:rPr lang="en-US" sz="2000" baseline="0" dirty="0">
              <a:latin typeface="Arial" panose="020B0604020202020204" pitchFamily="34" charset="0"/>
              <a:cs typeface="Arial" panose="020B0604020202020204" pitchFamily="34" charset="0"/>
            </a:rPr>
            <a:t> GDP growth and components (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Percent)</a:t>
          </a:r>
          <a:r>
            <a:rPr lang="en-US" sz="20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0.79469</cdr:x>
      <cdr:y>0.06349</cdr:y>
    </cdr:from>
    <cdr:to>
      <cdr:x>0.90927</cdr:x>
      <cdr:y>0.18254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66616" y="435430"/>
          <a:ext cx="1047750" cy="816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0.25055</cdr:x>
      <cdr:y>0</cdr:y>
    </cdr:from>
    <cdr:to>
      <cdr:x>0.35055</cdr:x>
      <cdr:y>0.13334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00987" y="-555170"/>
          <a:ext cx="758734" cy="738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GDP Level:</a:t>
          </a:r>
          <a:r>
            <a:rPr lang="en-US" sz="20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Index = 100 in</a:t>
          </a:r>
          <a:r>
            <a:rPr lang="en-US" sz="2000" baseline="0" dirty="0">
              <a:latin typeface="Arial" panose="020B0604020202020204" pitchFamily="34" charset="0"/>
              <a:cs typeface="Arial" panose="020B0604020202020204" pitchFamily="34" charset="0"/>
            </a:rPr>
            <a:t> 2007</a:t>
          </a:r>
        </a:p>
        <a:p xmlns:a="http://schemas.openxmlformats.org/drawingml/2006/main"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0.79643</cdr:x>
      <cdr:y>0.13594</cdr:y>
    </cdr:from>
    <cdr:to>
      <cdr:x>0.98954</cdr:x>
      <cdr:y>0.84784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7723909" y="985981"/>
          <a:ext cx="1872825" cy="51633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24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0.13309</cdr:x>
      <cdr:y>0.10926</cdr:y>
    </cdr:from>
    <cdr:to>
      <cdr:x>0.65458</cdr:x>
      <cdr:y>0.29771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790" y="467424"/>
          <a:ext cx="4234887" cy="806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Dashed</a:t>
          </a:r>
          <a:r>
            <a:rPr lang="en-US" sz="2000" b="0" baseline="0" dirty="0">
              <a:latin typeface="Arial" panose="020B0604020202020204" pitchFamily="34" charset="0"/>
              <a:cs typeface="Arial" panose="020B0604020202020204" pitchFamily="34" charset="0"/>
            </a:rPr>
            <a:t> line: December 2015</a:t>
          </a:r>
        </a:p>
        <a:p xmlns:a="http://schemas.openxmlformats.org/drawingml/2006/main">
          <a:endParaRPr lang="en-US" sz="105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0.71429</cdr:x>
      <cdr:y>0.16942</cdr:y>
    </cdr:from>
    <cdr:to>
      <cdr:x>0.96818</cdr:x>
      <cdr:y>0.26718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00570" y="724809"/>
          <a:ext cx="2061776" cy="418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0" dirty="0">
              <a:solidFill>
                <a:srgbClr val="002345"/>
              </a:solidFill>
              <a:latin typeface="Arial" panose="020B0604020202020204" pitchFamily="34" charset="0"/>
              <a:cs typeface="Arial" panose="020B0604020202020204" pitchFamily="34" charset="0"/>
            </a:rPr>
            <a:t>United States</a:t>
          </a:r>
        </a:p>
      </cdr:txBody>
    </cdr:sp>
  </cdr:relSizeAnchor>
  <cdr:relSizeAnchor xmlns:cdr="http://schemas.openxmlformats.org/drawingml/2006/chartDrawing">
    <cdr:from>
      <cdr:x>0.77576</cdr:x>
      <cdr:y>0.73567</cdr:y>
    </cdr:from>
    <cdr:to>
      <cdr:x>0.98169</cdr:x>
      <cdr:y>0.79987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093573" y="5045258"/>
          <a:ext cx="1883024" cy="44028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0" dirty="0">
              <a:solidFill>
                <a:srgbClr val="EB1C2D"/>
              </a:solidFill>
              <a:latin typeface="Arial" panose="020B0604020202020204" pitchFamily="34" charset="0"/>
              <a:cs typeface="Arial" panose="020B0604020202020204" pitchFamily="34" charset="0"/>
            </a:rPr>
            <a:t>Euro</a:t>
          </a:r>
          <a:r>
            <a:rPr lang="en-US" sz="2000" b="0" baseline="0" dirty="0">
              <a:solidFill>
                <a:srgbClr val="EB1C2D"/>
              </a:solidFill>
              <a:latin typeface="Arial" panose="020B0604020202020204" pitchFamily="34" charset="0"/>
              <a:cs typeface="Arial" panose="020B0604020202020204" pitchFamily="34" charset="0"/>
            </a:rPr>
            <a:t> Area</a:t>
          </a:r>
          <a:endParaRPr lang="en-US" sz="2000" b="0" dirty="0">
            <a:solidFill>
              <a:srgbClr val="EB1C2D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0.79469</cdr:x>
      <cdr:y>0.06349</cdr:y>
    </cdr:from>
    <cdr:to>
      <cdr:x>0.90927</cdr:x>
      <cdr:y>0.18254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266616" y="435430"/>
          <a:ext cx="1047750" cy="816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0.00109</cdr:y>
    </cdr:from>
    <cdr:to>
      <cdr:x>0.33601</cdr:x>
      <cdr:y>0.06657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0" y="7504"/>
          <a:ext cx="3072475" cy="449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Percent 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0.29432</cdr:x>
      <cdr:y>0</cdr:y>
    </cdr:from>
    <cdr:to>
      <cdr:x>0.81392</cdr:x>
      <cdr:y>0.15238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15947" y="0"/>
          <a:ext cx="4265160" cy="696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bg1"/>
              </a:solidFill>
            </a:rPr>
            <a:t>Stock</a:t>
          </a:r>
          <a:r>
            <a:rPr lang="en-US" sz="1600" b="1" baseline="0" dirty="0" smtClean="0">
              <a:solidFill>
                <a:schemeClr val="bg1"/>
              </a:solidFill>
            </a:rPr>
            <a:t> </a:t>
          </a:r>
          <a:r>
            <a:rPr lang="en-US" sz="1600" b="1" i="1" baseline="0" dirty="0" smtClean="0">
              <a:solidFill>
                <a:schemeClr val="bg1"/>
              </a:solidFill>
            </a:rPr>
            <a:t>(dot) </a:t>
          </a:r>
          <a:r>
            <a:rPr lang="en-US" sz="1600" b="1" baseline="0" dirty="0" smtClean="0">
              <a:solidFill>
                <a:schemeClr val="bg1"/>
              </a:solidFill>
            </a:rPr>
            <a:t>and Change </a:t>
          </a:r>
          <a:r>
            <a:rPr lang="en-US" sz="1600" b="1" i="1" baseline="0" dirty="0" smtClean="0">
              <a:solidFill>
                <a:schemeClr val="bg1"/>
              </a:solidFill>
            </a:rPr>
            <a:t>(bars) </a:t>
          </a:r>
          <a:r>
            <a:rPr lang="en-US" sz="1600" b="1" baseline="0" dirty="0" smtClean="0">
              <a:solidFill>
                <a:schemeClr val="bg1"/>
              </a:solidFill>
            </a:rPr>
            <a:t>in Private Sector Debt</a:t>
          </a:r>
          <a:endParaRPr lang="en-US" sz="1600" b="1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smtClean="0">
              <a:solidFill>
                <a:schemeClr val="bg1"/>
              </a:solidFill>
            </a:rPr>
            <a:t>(in percent of GDP)</a:t>
          </a:r>
          <a:endParaRPr lang="en-US" sz="1600" dirty="0">
            <a:solidFill>
              <a:schemeClr val="bg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0.09045</cdr:x>
      <cdr:y>0</cdr:y>
    </cdr:from>
    <cdr:to>
      <cdr:x>0.99498</cdr:x>
      <cdr:y>0.15238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3769" y="0"/>
          <a:ext cx="2637692" cy="348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General Government Gross Debt</a:t>
          </a:r>
        </a:p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(in percent of GDP)</a:t>
          </a:r>
          <a:endParaRPr lang="en-US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0.58755</cdr:y>
    </cdr:from>
    <cdr:to>
      <cdr:x>1</cdr:x>
      <cdr:y>0.62601</cdr:y>
    </cdr:to>
    <cdr:cxnSp macro="">
      <cdr:nvCxnSpPr>
        <cdr:cNvPr id="6" name="Straight Connector 5"/>
        <cdr:cNvCxnSpPr/>
      </cdr:nvCxnSpPr>
      <cdr:spPr bwMode="auto">
        <a:xfrm xmlns:a="http://schemas.openxmlformats.org/drawingml/2006/main">
          <a:off x="388498" y="2686294"/>
          <a:ext cx="8282354" cy="17584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0.23065</cdr:x>
      <cdr:y>0.09127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2109107" cy="625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Percent</a:t>
          </a:r>
          <a:r>
            <a:rPr lang="en-US" sz="20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balance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</cdr:x>
      <cdr:y>0</cdr:y>
    </cdr:from>
    <cdr:to>
      <cdr:x>1</cdr:x>
      <cdr:y>0.13333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22960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Unemp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. %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change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0.01461</cdr:x>
      <cdr:y>0.03094</cdr:y>
    </cdr:from>
    <cdr:to>
      <cdr:x>0.12247</cdr:x>
      <cdr:y>0.1873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826" y="1809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0.10787</cdr:x>
      <cdr:y>0.15635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Percent</a:t>
          </a:r>
          <a:r>
            <a:rPr lang="en-US" sz="24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en-US" sz="24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OECD-recommended reforms</a:t>
          </a:r>
          <a:endParaRPr lang="en-US" sz="2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41DCA-8854-448C-9373-477C8DA8AD38}" type="datetimeFigureOut">
              <a:rPr lang="de-DE" smtClean="0"/>
              <a:pPr/>
              <a:t>30.06.2016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B22FE-F869-4CFE-92A0-938D0E41CCB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89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72B3F-85A1-4A67-822D-EAE7339EC9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6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72B3F-85A1-4A67-822D-EAE7339EC9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2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72B3F-85A1-4A67-822D-EAE7339EC9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7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72B3F-85A1-4A67-822D-EAE7339EC9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8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Rebalancing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growth to more sustainable and inclusive growth in South-East Europe is already happening.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854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519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6/30/2016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7836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2355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65782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731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6/30/2016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312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6/30/2016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02778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5185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78611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133426" y="1130968"/>
            <a:ext cx="5938818" cy="593881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5177" y="3958989"/>
            <a:ext cx="7538185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5327" y="5131316"/>
            <a:ext cx="7539711" cy="647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venue, 00 Month 2012</a:t>
            </a:r>
          </a:p>
        </p:txBody>
      </p:sp>
    </p:spTree>
    <p:extLst>
      <p:ext uri="{BB962C8B-B14F-4D97-AF65-F5344CB8AC3E}">
        <p14:creationId xmlns:p14="http://schemas.microsoft.com/office/powerpoint/2010/main" val="22811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19074" y="3980752"/>
            <a:ext cx="4384288" cy="1011238"/>
          </a:xfrm>
        </p:spPr>
        <p:txBody>
          <a:bodyPr bIns="0"/>
          <a:lstStyle>
            <a:lvl1pPr>
              <a:defRPr sz="35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</a:t>
            </a:r>
            <a:br>
              <a:rPr lang="en-US" noProof="0" dirty="0" smtClean="0"/>
            </a:br>
            <a:r>
              <a:rPr lang="en-US" noProof="0" dirty="0" smtClean="0"/>
              <a:t>Version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88042" y="5153078"/>
            <a:ext cx="4034590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</a:t>
            </a:r>
          </a:p>
          <a:p>
            <a:pPr lvl="0"/>
            <a:r>
              <a:rPr lang="en-US" noProof="0" dirty="0" smtClean="0"/>
              <a:t>00 Month 2012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9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717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0" y="3716338"/>
            <a:ext cx="8496300" cy="2305050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1268413"/>
            <a:ext cx="8496300" cy="2305050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9624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1" y="1268413"/>
            <a:ext cx="4176712" cy="4752975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3438" y="1268413"/>
            <a:ext cx="4176712" cy="4752975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923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79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0546" y="2986248"/>
            <a:ext cx="3349461" cy="1011238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80547" y="4026716"/>
            <a:ext cx="339115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278000"/>
            <a:ext cx="9144000" cy="558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059832" y="1057374"/>
            <a:ext cx="6012412" cy="60124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52800" y="1272561"/>
            <a:ext cx="7017314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2968" y="4026716"/>
            <a:ext cx="701873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val="23960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white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360362" y="6356350"/>
            <a:ext cx="758223" cy="399557"/>
          </a:xfrm>
          <a:prstGeom prst="rect">
            <a:avLst/>
          </a:prstGeom>
        </p:spPr>
        <p:txBody>
          <a:bodyPr/>
          <a:lstStyle>
            <a:lvl1pPr>
              <a:defRPr sz="11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925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112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371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dirty="0"/>
              <a:t>6/30/2016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7828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612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BF25-0ADE-40BF-B066-4ACC05256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03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6/30/2016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6953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6/30/2016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3414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 userDrawn="1"/>
        </p:nvSpPr>
        <p:spPr>
          <a:xfrm>
            <a:off x="8395244" y="6096000"/>
            <a:ext cx="748756" cy="7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21042" y="609600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4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2" descr="U:\1405265\1405265 WBG Logo\LOGO FILES\Horizontal\WBG_Horizontal_Color\web\WBG_Horizontal-RGB-web.jpg"/>
          <p:cNvPicPr>
            <a:picLocks noChangeAspect="1" noChangeArrowheads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323851" y="6302501"/>
            <a:ext cx="1689433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605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665" r:id="rId19"/>
    <p:sldLayoutId id="2147483660" r:id="rId20"/>
    <p:sldLayoutId id="2147483661" r:id="rId21"/>
    <p:sldLayoutId id="2147483659" r:id="rId22"/>
    <p:sldLayoutId id="2147483680" r:id="rId23"/>
    <p:sldLayoutId id="2147483663" r:id="rId24"/>
    <p:sldLayoutId id="2147483704" r:id="rId2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ecb.europa.eu/pub/pdf/scpops/ecbop156.en.pdf?12f64165c5623d34b98b978cbe614ed9" TargetMode="External"/><Relationship Id="rId4" Type="http://schemas.openxmlformats.org/officeDocument/2006/relationships/hyperlink" Target="mailto:abanerji@worldbank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1"/>
            <a:ext cx="9144000" cy="683542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025" y="22570"/>
            <a:ext cx="9111975" cy="1738728"/>
          </a:xfrm>
          <a:solidFill>
            <a:schemeClr val="accent5">
              <a:lumMod val="50000"/>
              <a:alpha val="5000"/>
            </a:schemeClr>
          </a:solidFill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009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Eurozone: </a:t>
            </a:r>
            <a:r>
              <a:rPr lang="en-US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Clouds,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Silver Linings?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399" y="4463143"/>
            <a:ext cx="2895601" cy="2394856"/>
          </a:xfrm>
          <a:solidFill>
            <a:schemeClr val="bg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300" b="1" dirty="0" smtClean="0">
                <a:solidFill>
                  <a:schemeClr val="tx1"/>
                </a:solidFill>
              </a:rPr>
              <a:t>Arup Banerji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Regional Director,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European Union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World Bank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DEC Dubrovnik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June 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AutoShape 2" descr="http://static2.crated.com/hcW4btSQRvflO6fneaLlzjq70A4=/fit-in/960x960/filters:quality%2890%29/crated/thumbs/art/2015/01/02/69f5f2210f99557fd4f640daf0a7ba32/960.jpg"/>
          <p:cNvSpPr>
            <a:spLocks noChangeAspect="1" noChangeArrowheads="1"/>
          </p:cNvSpPr>
          <p:nvPr/>
        </p:nvSpPr>
        <p:spPr bwMode="auto">
          <a:xfrm>
            <a:off x="155575" y="-2925763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And as of December 2015, interest rate expectations are inching up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011227"/>
              </p:ext>
            </p:extLst>
          </p:nvPr>
        </p:nvGraphicFramePr>
        <p:xfrm>
          <a:off x="1561719" y="1332676"/>
          <a:ext cx="6052458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77886" y="6012778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World Bank Global Economic Prospects June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1"/>
            <a:ext cx="9144000" cy="6835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178" y="1295400"/>
            <a:ext cx="6424194" cy="4142362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</a:schemeClr>
                </a:solidFill>
              </a:rPr>
              <a:t>Green shoots?</a:t>
            </a:r>
            <a:br>
              <a:rPr lang="en-US" sz="40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3200" i="1" dirty="0">
                <a:solidFill>
                  <a:schemeClr val="tx1">
                    <a:lumMod val="85000"/>
                  </a:schemeClr>
                </a:solidFill>
              </a:rPr>
              <a:t>First indicators look encouraging</a:t>
            </a:r>
            <a:r>
              <a:rPr lang="en-US" sz="5400" dirty="0">
                <a:solidFill>
                  <a:srgbClr val="92D050"/>
                </a:solidFill>
              </a:rPr>
              <a:t/>
            </a:r>
            <a:br>
              <a:rPr lang="en-US" sz="5400" dirty="0">
                <a:solidFill>
                  <a:srgbClr val="92D050"/>
                </a:solidFill>
              </a:rPr>
            </a:b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Silver linings or Gray clouds?</a:t>
            </a:r>
            <a:b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3200" i="1" dirty="0" smtClean="0">
                <a:solidFill>
                  <a:schemeClr val="tx1">
                    <a:lumMod val="50000"/>
                  </a:schemeClr>
                </a:solidFill>
              </a:rPr>
              <a:t>Potential for hysteresis?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85000"/>
                  </a:schemeClr>
                </a:solidFill>
              </a:rPr>
              <a:t>Red herrings?</a:t>
            </a:r>
            <a:r>
              <a:rPr lang="en-US" sz="40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sz="40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Potential Output Growth has Shrunk During the Crisis… Today, still Tending to Around 1%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720" t="33467" r="9080" b="24720"/>
          <a:stretch/>
        </p:blipFill>
        <p:spPr>
          <a:xfrm>
            <a:off x="406483" y="1755648"/>
            <a:ext cx="8412480" cy="3584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655" y="6011694"/>
            <a:ext cx="447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Anderton</a:t>
            </a:r>
            <a:r>
              <a:rPr lang="en-US" dirty="0" smtClean="0"/>
              <a:t> et al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208593"/>
            <a:ext cx="8462029" cy="756707"/>
          </a:xfrm>
        </p:spPr>
        <p:txBody>
          <a:bodyPr>
            <a:noAutofit/>
          </a:bodyPr>
          <a:lstStyle/>
          <a:p>
            <a:r>
              <a:rPr lang="en-US" sz="2800" dirty="0" smtClean="0"/>
              <a:t>Instead of investing, much of the private sector is deleveraging…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148920" y="6187073"/>
            <a:ext cx="3617458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Source</a:t>
            </a:r>
            <a:r>
              <a:rPr lang="en-US" altLang="en-US" sz="1600" dirty="0" smtClean="0"/>
              <a:t>: AMECO</a:t>
            </a:r>
            <a:endParaRPr lang="en-US" altLang="en-US" sz="1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83662" y="1374825"/>
          <a:ext cx="820857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33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…And the public sector continues to amass debt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629587" y="1798821"/>
          <a:ext cx="7839856" cy="410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72787" y="6186796"/>
            <a:ext cx="370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: Eurostat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And competitiveness is beginning to dip again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3929" y="5707076"/>
            <a:ext cx="664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ECB. </a:t>
            </a:r>
          </a:p>
          <a:p>
            <a:r>
              <a:rPr lang="en-US" dirty="0" smtClean="0"/>
              <a:t>Note: A </a:t>
            </a:r>
            <a:r>
              <a:rPr lang="en-US" dirty="0"/>
              <a:t>rise in </a:t>
            </a:r>
            <a:r>
              <a:rPr lang="en-US" dirty="0" smtClean="0"/>
              <a:t>the rate means a loss of competitiveness.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439511" y="1143000"/>
          <a:ext cx="826497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6166624" y="3780263"/>
            <a:ext cx="2163337" cy="657922"/>
          </a:xfrm>
          <a:prstGeom prst="straightConnector1">
            <a:avLst/>
          </a:prstGeom>
          <a:ln w="38100"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0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Demographic aging is decreasing the work force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091" t="23576" r="23818" b="24384"/>
          <a:stretch/>
        </p:blipFill>
        <p:spPr>
          <a:xfrm>
            <a:off x="817027" y="1476760"/>
            <a:ext cx="7169381" cy="4461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655" y="6011694"/>
            <a:ext cx="447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Eurostat – 2013-60 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Long-term unemployment trends in many Eurozone countries show weak supply-side potential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609" t="36436" r="5652" b="19149"/>
          <a:stretch/>
        </p:blipFill>
        <p:spPr>
          <a:xfrm>
            <a:off x="35313" y="1063196"/>
            <a:ext cx="9071949" cy="5230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8490" y="6488668"/>
            <a:ext cx="447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Eurostat – 2014 numbers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17782" y="3362325"/>
            <a:ext cx="6397468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47926" y="1628775"/>
            <a:ext cx="78105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Greece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7526" y="1628775"/>
            <a:ext cx="78105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Spain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4701" y="2309454"/>
            <a:ext cx="78105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Croatia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526" y="2592367"/>
            <a:ext cx="78105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Slovakia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5852" y="2463342"/>
            <a:ext cx="78105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Portugal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Unemployment rates are becoming leading indicators of consumer confidence in the Eurozone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511627" y="1578429"/>
          <a:ext cx="8044544" cy="4517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>
            <a:off x="5584371" y="2231571"/>
            <a:ext cx="2536372" cy="31786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Factor Productivity </a:t>
            </a:r>
            <a:r>
              <a:rPr lang="en-US" sz="2400" dirty="0"/>
              <a:t>is </a:t>
            </a:r>
            <a:r>
              <a:rPr lang="en-US" sz="2400" dirty="0" smtClean="0"/>
              <a:t>Shrinking, and so can’t boost Potential Output (PO)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182" t="26970" r="21822" b="18441"/>
          <a:stretch/>
        </p:blipFill>
        <p:spPr>
          <a:xfrm>
            <a:off x="695739" y="1423018"/>
            <a:ext cx="7474226" cy="4679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2777" y="6171684"/>
            <a:ext cx="447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Anderton</a:t>
            </a:r>
            <a:r>
              <a:rPr lang="en-US" dirty="0" smtClean="0"/>
              <a:t> et al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1"/>
            <a:ext cx="9144000" cy="6835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178" y="1295400"/>
            <a:ext cx="6424194" cy="3674827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Green shoots?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Silver linings or Gray clouds?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600" dirty="0">
                <a:solidFill>
                  <a:srgbClr val="FF0000"/>
                </a:solidFill>
              </a:rPr>
              <a:t>Red herrings?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Is there underlying hysteresis?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162" t="22810" r="21784" b="11161"/>
          <a:stretch/>
        </p:blipFill>
        <p:spPr>
          <a:xfrm>
            <a:off x="1606378" y="1334529"/>
            <a:ext cx="6301946" cy="4319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655" y="6011694"/>
            <a:ext cx="447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Blanchard, Cerutti and Summers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Structural reforms have slowed…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05767" y="1318986"/>
          <a:ext cx="8525638" cy="417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67" y="5510947"/>
          <a:ext cx="6711950" cy="494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11950"/>
              </a:tblGrid>
              <a:tr h="1491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Source: </a:t>
                      </a:r>
                      <a:r>
                        <a:rPr lang="en-US" sz="1000" u="none" strike="noStrike" dirty="0" smtClean="0">
                          <a:effectLst/>
                        </a:rPr>
                        <a:t>OECD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2" marR="6982" marT="6982" marB="0" anchor="b">
                    <a:solidFill>
                      <a:schemeClr val="tx1"/>
                    </a:solidFill>
                  </a:tcPr>
                </a:tc>
              </a:tr>
              <a:tr h="167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Euro </a:t>
                      </a:r>
                      <a:r>
                        <a:rPr lang="en-US" sz="1000" u="none" strike="noStrike" dirty="0">
                          <a:effectLst/>
                        </a:rPr>
                        <a:t>Area deficit countries are: Estonia, France, Greece, Italy, Ireland, Portugal, the Slovak Republic,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2" marR="6982" marT="6982" marB="0" anchor="b">
                    <a:solidFill>
                      <a:schemeClr val="tx1"/>
                    </a:solidFill>
                  </a:tcPr>
                </a:tc>
              </a:tr>
              <a:tr h="167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Slovenia and Spain.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2" marR="6982" marT="6982" marB="0" anchor="b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4736" y="6018857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Source: World Bank Global Economic Prospects June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30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1"/>
            <a:ext cx="9144000" cy="6835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178" y="1295400"/>
            <a:ext cx="6424194" cy="4147457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</a:schemeClr>
                </a:solidFill>
              </a:rPr>
              <a:t>Green shoots?</a:t>
            </a:r>
            <a:br>
              <a:rPr lang="en-US" sz="40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3200" i="1" dirty="0">
                <a:solidFill>
                  <a:schemeClr val="tx1">
                    <a:lumMod val="85000"/>
                  </a:schemeClr>
                </a:solidFill>
              </a:rPr>
              <a:t>First indicators look encouraging</a:t>
            </a:r>
            <a:r>
              <a:rPr lang="en-US" sz="5400" dirty="0">
                <a:solidFill>
                  <a:srgbClr val="92D050"/>
                </a:solidFill>
              </a:rPr>
              <a:t/>
            </a:r>
            <a:br>
              <a:rPr lang="en-US" sz="5400" dirty="0">
                <a:solidFill>
                  <a:srgbClr val="92D050"/>
                </a:solidFill>
              </a:rPr>
            </a:br>
            <a:r>
              <a:rPr lang="en-US" sz="4000" dirty="0" smtClean="0">
                <a:solidFill>
                  <a:schemeClr val="tx1">
                    <a:lumMod val="85000"/>
                  </a:schemeClr>
                </a:solidFill>
              </a:rPr>
              <a:t>Silver linings or Gray clouds?</a:t>
            </a: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3200" i="1" dirty="0">
                <a:solidFill>
                  <a:schemeClr val="tx1">
                    <a:lumMod val="85000"/>
                  </a:schemeClr>
                </a:solidFill>
              </a:rPr>
              <a:t>Potential for hysteresis?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Red </a:t>
            </a:r>
            <a:r>
              <a:rPr lang="en-US" sz="4800" dirty="0">
                <a:solidFill>
                  <a:srgbClr val="FF0000"/>
                </a:solidFill>
              </a:rPr>
              <a:t>herrings?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3200" i="1" dirty="0" smtClean="0">
                <a:solidFill>
                  <a:srgbClr val="FF0000"/>
                </a:solidFill>
              </a:rPr>
              <a:t>Be </a:t>
            </a:r>
            <a:r>
              <a:rPr lang="en-US" sz="3200" i="1" dirty="0">
                <a:solidFill>
                  <a:srgbClr val="FF0000"/>
                </a:solidFill>
              </a:rPr>
              <a:t>a bit skeptical of forecasts!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5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As of December 2015, interest rate expectations are inching up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561719" y="1332676"/>
          <a:ext cx="6052458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77886" y="6012778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World Bank Global Economic Prospects June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Today, expectations are already flattening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561719" y="1332676"/>
          <a:ext cx="6052458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77886" y="6012778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World Bank Global Economic Prospects June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 fact, inflationary expectations have been perennially optimistic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528256" y="1534886"/>
          <a:ext cx="8290707" cy="412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7"/>
          <p:cNvSpPr txBox="1"/>
          <p:nvPr/>
        </p:nvSpPr>
        <p:spPr>
          <a:xfrm>
            <a:off x="2563585" y="5833512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Source: World Bank Global Economic Prospects June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31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 fact, inflationary expectations have been perennially optimistic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28256" y="1534886"/>
          <a:ext cx="8290707" cy="412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7"/>
          <p:cNvSpPr txBox="1"/>
          <p:nvPr/>
        </p:nvSpPr>
        <p:spPr>
          <a:xfrm>
            <a:off x="2563585" y="5833512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Source: World Bank Global Economic Prospects June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6181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 fact, inflationary expectations have been perennially optimistic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28256" y="1534886"/>
          <a:ext cx="8290707" cy="412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7"/>
          <p:cNvSpPr txBox="1"/>
          <p:nvPr/>
        </p:nvSpPr>
        <p:spPr>
          <a:xfrm>
            <a:off x="2563585" y="5833512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Source: World Bank Global Economic Prospects June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085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 fact, inflationary expectations have been perennially optimistic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28256" y="1534886"/>
          <a:ext cx="8290707" cy="412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7"/>
          <p:cNvSpPr txBox="1"/>
          <p:nvPr/>
        </p:nvSpPr>
        <p:spPr>
          <a:xfrm>
            <a:off x="2563585" y="5833512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Source: World Bank Global Economic Prospects June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836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 fact, inflationary expectations have been perennially optimistic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28256" y="1534886"/>
          <a:ext cx="8290707" cy="412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7"/>
          <p:cNvSpPr txBox="1"/>
          <p:nvPr/>
        </p:nvSpPr>
        <p:spPr>
          <a:xfrm>
            <a:off x="2563585" y="5833512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Source: World Bank Global Economic Prospects June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26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1"/>
            <a:ext cx="9144000" cy="6835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178" y="1295400"/>
            <a:ext cx="6424194" cy="3674827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Green shoots?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i="1" dirty="0">
                <a:solidFill>
                  <a:srgbClr val="92D050"/>
                </a:solidFill>
              </a:rPr>
              <a:t>First indicators look encouraging</a:t>
            </a:r>
            <a:r>
              <a:rPr lang="en-US" sz="5400" dirty="0">
                <a:solidFill>
                  <a:srgbClr val="92D050"/>
                </a:solidFill>
              </a:rPr>
              <a:t/>
            </a:r>
            <a:br>
              <a:rPr lang="en-US" sz="5400" dirty="0">
                <a:solidFill>
                  <a:srgbClr val="92D050"/>
                </a:solidFill>
              </a:rPr>
            </a:br>
            <a:r>
              <a:rPr lang="en-US" sz="4000" dirty="0" smtClean="0">
                <a:solidFill>
                  <a:schemeClr val="tx1">
                    <a:lumMod val="85000"/>
                  </a:schemeClr>
                </a:solidFill>
              </a:rPr>
              <a:t>Silver linings or Gray clouds?</a:t>
            </a:r>
            <a:r>
              <a:rPr lang="en-US" sz="40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sz="40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tx1">
                    <a:lumMod val="85000"/>
                  </a:schemeClr>
                </a:solidFill>
              </a:rPr>
              <a:t>Red herrings?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 fact, inflationary expectations have been perennially optimistic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28256" y="1534886"/>
          <a:ext cx="8290707" cy="412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7"/>
          <p:cNvSpPr txBox="1"/>
          <p:nvPr/>
        </p:nvSpPr>
        <p:spPr>
          <a:xfrm>
            <a:off x="2563585" y="5833512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Source: World Bank Global Economic Prospects June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539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… and global (and EU) growth forecasts …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28257" y="1447799"/>
          <a:ext cx="8119382" cy="415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7"/>
          <p:cNvSpPr txBox="1"/>
          <p:nvPr/>
        </p:nvSpPr>
        <p:spPr>
          <a:xfrm>
            <a:off x="2563585" y="5833512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Source: World Bank Global Economic Prospects June 2016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568390" y="1447799"/>
            <a:ext cx="5079249" cy="4154262"/>
          </a:xfrm>
          <a:prstGeom prst="rect">
            <a:avLst/>
          </a:prstGeom>
          <a:solidFill>
            <a:srgbClr val="A5A5A5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… and global (and EU) growth forecasts have large confidence intervals!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528257" y="1447799"/>
          <a:ext cx="8119382" cy="415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7"/>
          <p:cNvSpPr txBox="1"/>
          <p:nvPr/>
        </p:nvSpPr>
        <p:spPr>
          <a:xfrm>
            <a:off x="2563585" y="5833512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Source: World Bank Global Economic Prospects June 2016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568390" y="1447799"/>
            <a:ext cx="5079249" cy="4154262"/>
          </a:xfrm>
          <a:prstGeom prst="rect">
            <a:avLst/>
          </a:prstGeom>
          <a:solidFill>
            <a:srgbClr val="A5A5A5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1"/>
            <a:ext cx="9144000" cy="6835428"/>
          </a:xfrm>
          <a:prstGeom prst="rect">
            <a:avLst/>
          </a:prstGeom>
        </p:spPr>
      </p:pic>
      <p:sp>
        <p:nvSpPr>
          <p:cNvPr id="5" name="Title 22"/>
          <p:cNvSpPr txBox="1">
            <a:spLocks/>
          </p:cNvSpPr>
          <p:nvPr/>
        </p:nvSpPr>
        <p:spPr bwMode="auto">
          <a:xfrm>
            <a:off x="564065" y="1099458"/>
            <a:ext cx="7208336" cy="534262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 smtClean="0">
                <a:solidFill>
                  <a:srgbClr val="007BFF"/>
                </a:solidFill>
                <a:latin typeface="+mj-lt"/>
                <a:ea typeface="+mn-ea"/>
                <a:cs typeface="Aharoni" panose="02010803020104030203" pitchFamily="2" charset="-79"/>
              </a:rPr>
              <a:t>Thank You!</a:t>
            </a:r>
          </a:p>
          <a:p>
            <a:pPr algn="ctr"/>
            <a:endParaRPr lang="en-US" sz="3200" dirty="0">
              <a:solidFill>
                <a:srgbClr val="007BFF"/>
              </a:solidFill>
              <a:latin typeface="+mj-lt"/>
              <a:ea typeface="+mn-ea"/>
              <a:cs typeface="Aharoni" panose="02010803020104030203" pitchFamily="2" charset="-79"/>
            </a:endParaRPr>
          </a:p>
          <a:p>
            <a:pPr algn="ctr"/>
            <a:r>
              <a:rPr lang="en-US" sz="3200" i="1" dirty="0" smtClean="0">
                <a:solidFill>
                  <a:srgbClr val="007BFF"/>
                </a:solidFill>
                <a:latin typeface="+mj-lt"/>
                <a:ea typeface="+mn-ea"/>
                <a:cs typeface="Aharoni" panose="02010803020104030203" pitchFamily="2" charset="-79"/>
                <a:hlinkClick r:id="rId4"/>
              </a:rPr>
              <a:t>abanerji@worldbank.org</a:t>
            </a:r>
            <a:endParaRPr lang="en-US" sz="3200" i="1" dirty="0" smtClean="0">
              <a:solidFill>
                <a:srgbClr val="007BFF"/>
              </a:solidFill>
              <a:latin typeface="+mj-lt"/>
              <a:ea typeface="+mn-ea"/>
              <a:cs typeface="Aharoni" panose="02010803020104030203" pitchFamily="2" charset="-79"/>
            </a:endParaRPr>
          </a:p>
          <a:p>
            <a:pPr algn="ctr"/>
            <a:endParaRPr lang="en-US" sz="3200" i="1" dirty="0">
              <a:solidFill>
                <a:srgbClr val="007BFF"/>
              </a:solidFill>
              <a:latin typeface="+mj-lt"/>
              <a:ea typeface="+mn-ea"/>
              <a:cs typeface="Aharoni" panose="02010803020104030203" pitchFamily="2" charset="-79"/>
            </a:endParaRPr>
          </a:p>
          <a:p>
            <a:pPr algn="ctr"/>
            <a:r>
              <a:rPr lang="en-US" sz="2400" u="sng" dirty="0" smtClean="0">
                <a:solidFill>
                  <a:srgbClr val="007BFF"/>
                </a:solidFill>
                <a:latin typeface="+mj-lt"/>
                <a:ea typeface="+mn-ea"/>
                <a:cs typeface="Aharoni" panose="02010803020104030203" pitchFamily="2" charset="-79"/>
              </a:rPr>
              <a:t>References: </a:t>
            </a:r>
          </a:p>
          <a:p>
            <a:endParaRPr lang="en-US" sz="1800" i="1" dirty="0" smtClean="0">
              <a:solidFill>
                <a:srgbClr val="007BFF"/>
              </a:solidFill>
              <a:latin typeface="+mj-lt"/>
              <a:ea typeface="+mn-ea"/>
              <a:cs typeface="Aharoni" panose="02010803020104030203" pitchFamily="2" charset="-79"/>
            </a:endParaRPr>
          </a:p>
          <a:p>
            <a:pPr marL="457200" indent="-457200"/>
            <a:r>
              <a:rPr lang="en-US" sz="1800" i="1" dirty="0" err="1" smtClean="0">
                <a:solidFill>
                  <a:srgbClr val="007BFF"/>
                </a:solidFill>
                <a:latin typeface="+mj-lt"/>
                <a:ea typeface="+mn-ea"/>
                <a:cs typeface="Aharoni" panose="02010803020104030203" pitchFamily="2" charset="-79"/>
              </a:rPr>
              <a:t>Anderton</a:t>
            </a:r>
            <a:r>
              <a:rPr lang="en-US" sz="1800" i="1" dirty="0" smtClean="0">
                <a:solidFill>
                  <a:srgbClr val="007BFF"/>
                </a:solidFill>
                <a:latin typeface="+mj-lt"/>
                <a:ea typeface="+mn-ea"/>
                <a:cs typeface="Aharoni" panose="02010803020104030203" pitchFamily="2" charset="-79"/>
              </a:rPr>
              <a:t> et al (2014): “Potential Output from an Euro Area perspective”, </a:t>
            </a:r>
            <a:r>
              <a:rPr lang="en-US" sz="1800" i="1" dirty="0" smtClean="0">
                <a:solidFill>
                  <a:srgbClr val="007BFF"/>
                </a:solidFill>
                <a:latin typeface="+mj-lt"/>
                <a:ea typeface="+mn-ea"/>
                <a:cs typeface="Aharoni" panose="02010803020104030203" pitchFamily="2" charset="-79"/>
                <a:hlinkClick r:id="rId5"/>
              </a:rPr>
              <a:t>https</a:t>
            </a:r>
            <a:r>
              <a:rPr lang="en-US" sz="1800" i="1" dirty="0">
                <a:solidFill>
                  <a:srgbClr val="007BFF"/>
                </a:solidFill>
                <a:latin typeface="+mj-lt"/>
                <a:ea typeface="+mn-ea"/>
                <a:cs typeface="Aharoni" panose="02010803020104030203" pitchFamily="2" charset="-79"/>
                <a:hlinkClick r:id="rId5"/>
              </a:rPr>
              <a:t>://</a:t>
            </a:r>
            <a:r>
              <a:rPr lang="en-US" sz="1800" i="1" dirty="0" smtClean="0">
                <a:solidFill>
                  <a:srgbClr val="007BFF"/>
                </a:solidFill>
                <a:latin typeface="+mj-lt"/>
                <a:ea typeface="+mn-ea"/>
                <a:cs typeface="Aharoni" panose="02010803020104030203" pitchFamily="2" charset="-79"/>
                <a:hlinkClick r:id="rId5"/>
              </a:rPr>
              <a:t>www.ecb.europa.eu/pub/pdf/scpops/ecbop156.en.pdf?12f64165c5623d34b98b978cbe614ed9</a:t>
            </a:r>
            <a:endParaRPr lang="en-US" sz="1800" i="1" dirty="0" smtClean="0">
              <a:solidFill>
                <a:srgbClr val="007BFF"/>
              </a:solidFill>
              <a:latin typeface="+mj-lt"/>
              <a:ea typeface="+mn-ea"/>
              <a:cs typeface="Aharoni" panose="02010803020104030203" pitchFamily="2" charset="-79"/>
            </a:endParaRPr>
          </a:p>
          <a:p>
            <a:pPr marL="457200" indent="-457200"/>
            <a:r>
              <a:rPr lang="en-US" sz="1800" i="1" dirty="0">
                <a:solidFill>
                  <a:srgbClr val="007BFF"/>
                </a:solidFill>
                <a:latin typeface="+mj-lt"/>
                <a:ea typeface="+mn-ea"/>
                <a:cs typeface="Aharoni" panose="02010803020104030203" pitchFamily="2" charset="-79"/>
              </a:rPr>
              <a:t>Blanchard, Cerutti and Summers (</a:t>
            </a:r>
            <a:r>
              <a:rPr lang="en-US" sz="1800" i="1" dirty="0" smtClean="0">
                <a:solidFill>
                  <a:srgbClr val="007BFF"/>
                </a:solidFill>
                <a:latin typeface="+mj-lt"/>
                <a:ea typeface="+mn-ea"/>
                <a:cs typeface="Aharoni" panose="02010803020104030203" pitchFamily="2" charset="-79"/>
              </a:rPr>
              <a:t>2015): “Inflation </a:t>
            </a:r>
            <a:r>
              <a:rPr lang="en-US" sz="1800" i="1" dirty="0">
                <a:solidFill>
                  <a:srgbClr val="007BFF"/>
                </a:solidFill>
                <a:latin typeface="+mj-lt"/>
                <a:ea typeface="+mn-ea"/>
                <a:cs typeface="Aharoni" panose="02010803020104030203" pitchFamily="2" charset="-79"/>
              </a:rPr>
              <a:t>and Activity – Two Explorations</a:t>
            </a:r>
            <a:r>
              <a:rPr lang="en-US" sz="1800" i="1" dirty="0" smtClean="0">
                <a:solidFill>
                  <a:srgbClr val="007BFF"/>
                </a:solidFill>
                <a:latin typeface="+mj-lt"/>
                <a:ea typeface="+mn-ea"/>
                <a:cs typeface="Aharoni" panose="02010803020104030203" pitchFamily="2" charset="-79"/>
              </a:rPr>
              <a:t> and </a:t>
            </a:r>
            <a:r>
              <a:rPr lang="en-US" sz="1800" i="1" dirty="0">
                <a:solidFill>
                  <a:srgbClr val="007BFF"/>
                </a:solidFill>
                <a:latin typeface="+mj-lt"/>
                <a:ea typeface="+mn-ea"/>
                <a:cs typeface="Aharoni" panose="02010803020104030203" pitchFamily="2" charset="-79"/>
              </a:rPr>
              <a:t>their Monetary Policy </a:t>
            </a:r>
            <a:r>
              <a:rPr lang="en-US" sz="1800" i="1" dirty="0" smtClean="0">
                <a:solidFill>
                  <a:srgbClr val="007BFF"/>
                </a:solidFill>
                <a:latin typeface="+mj-lt"/>
                <a:ea typeface="+mn-ea"/>
                <a:cs typeface="Aharoni" panose="02010803020104030203" pitchFamily="2" charset="-79"/>
              </a:rPr>
              <a:t>Implications,” IMF WP/15/230</a:t>
            </a:r>
            <a:endParaRPr lang="en-US" sz="1800" i="1" dirty="0">
              <a:solidFill>
                <a:srgbClr val="007BFF"/>
              </a:solidFill>
              <a:latin typeface="+mj-lt"/>
              <a:ea typeface="+mn-ea"/>
              <a:cs typeface="Aharoni" panose="02010803020104030203" pitchFamily="2" charset="-79"/>
            </a:endParaRPr>
          </a:p>
          <a:p>
            <a:pPr marL="457200" indent="-457200"/>
            <a:r>
              <a:rPr lang="en-US" sz="1800" i="1" dirty="0" smtClean="0">
                <a:solidFill>
                  <a:srgbClr val="007BFF"/>
                </a:solidFill>
                <a:latin typeface="+mj-lt"/>
                <a:ea typeface="+mn-ea"/>
                <a:cs typeface="Aharoni" panose="02010803020104030203" pitchFamily="2" charset="-79"/>
              </a:rPr>
              <a:t>World </a:t>
            </a:r>
            <a:r>
              <a:rPr lang="en-US" sz="1800" i="1" dirty="0">
                <a:solidFill>
                  <a:srgbClr val="007BFF"/>
                </a:solidFill>
                <a:latin typeface="+mj-lt"/>
                <a:ea typeface="+mn-ea"/>
                <a:cs typeface="Aharoni" panose="02010803020104030203" pitchFamily="2" charset="-79"/>
              </a:rPr>
              <a:t>Bank </a:t>
            </a:r>
            <a:r>
              <a:rPr lang="en-US" sz="1800" i="1" dirty="0" smtClean="0">
                <a:solidFill>
                  <a:srgbClr val="007BFF"/>
                </a:solidFill>
                <a:latin typeface="+mj-lt"/>
                <a:ea typeface="+mn-ea"/>
                <a:cs typeface="Aharoni" panose="02010803020104030203" pitchFamily="2" charset="-79"/>
              </a:rPr>
              <a:t>(2016): Global </a:t>
            </a:r>
            <a:r>
              <a:rPr lang="en-US" sz="1800" i="1" dirty="0">
                <a:solidFill>
                  <a:srgbClr val="007BFF"/>
                </a:solidFill>
                <a:latin typeface="+mj-lt"/>
                <a:ea typeface="+mn-ea"/>
                <a:cs typeface="Aharoni" panose="02010803020104030203" pitchFamily="2" charset="-79"/>
              </a:rPr>
              <a:t>Economic Prospects: Divergence and </a:t>
            </a:r>
            <a:r>
              <a:rPr lang="en-US" sz="1800" i="1" dirty="0" smtClean="0">
                <a:solidFill>
                  <a:srgbClr val="007BFF"/>
                </a:solidFill>
                <a:latin typeface="+mj-lt"/>
                <a:ea typeface="+mn-ea"/>
                <a:cs typeface="Aharoni" panose="02010803020104030203" pitchFamily="2" charset="-79"/>
              </a:rPr>
              <a:t>Risk: http</a:t>
            </a:r>
            <a:r>
              <a:rPr lang="en-US" sz="1800" i="1" dirty="0">
                <a:solidFill>
                  <a:srgbClr val="007BFF"/>
                </a:solidFill>
                <a:latin typeface="+mj-lt"/>
                <a:ea typeface="+mn-ea"/>
                <a:cs typeface="Aharoni" panose="02010803020104030203" pitchFamily="2" charset="-79"/>
              </a:rPr>
              <a:t>://www.worldbank.org/en/publication/global-economic-prospects</a:t>
            </a:r>
          </a:p>
        </p:txBody>
      </p:sp>
    </p:spTree>
    <p:extLst>
      <p:ext uri="{BB962C8B-B14F-4D97-AF65-F5344CB8AC3E}">
        <p14:creationId xmlns:p14="http://schemas.microsoft.com/office/powerpoint/2010/main" val="7418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Growth in the Eurozone picks up in Q1 2016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59278"/>
              </p:ext>
            </p:extLst>
          </p:nvPr>
        </p:nvGraphicFramePr>
        <p:xfrm>
          <a:off x="232136" y="1649941"/>
          <a:ext cx="858682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97921" y="5974204"/>
            <a:ext cx="3855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/>
              <a:t>Source: </a:t>
            </a:r>
            <a:r>
              <a:rPr lang="en-US" sz="1200" dirty="0" smtClean="0"/>
              <a:t>Eurostat. </a:t>
            </a:r>
          </a:p>
          <a:p>
            <a:pPr>
              <a:defRPr/>
            </a:pPr>
            <a:r>
              <a:rPr lang="en-US" sz="1200" dirty="0" smtClean="0"/>
              <a:t>Note: CLV – Chain linked volumes; SCA – Seasonally and Calendar adjusted.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80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580237" cy="756707"/>
          </a:xfrm>
        </p:spPr>
        <p:txBody>
          <a:bodyPr/>
          <a:lstStyle/>
          <a:p>
            <a:r>
              <a:rPr lang="en-US" sz="3200" dirty="0" smtClean="0"/>
              <a:t>… Yet for more than half, this is a slight  slowdown from Q4 2015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232136" y="1649941"/>
          <a:ext cx="858682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97921" y="5974204"/>
            <a:ext cx="3855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/>
              <a:t>Source: </a:t>
            </a:r>
            <a:r>
              <a:rPr lang="en-US" sz="1200" dirty="0" smtClean="0"/>
              <a:t>Eurostat. </a:t>
            </a:r>
          </a:p>
          <a:p>
            <a:pPr>
              <a:defRPr/>
            </a:pPr>
            <a:r>
              <a:rPr lang="en-US" sz="1200" dirty="0" smtClean="0"/>
              <a:t>Note: CLV – Chain linked volumes; SCA – Seasonally and Calendar adjusted.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995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… </a:t>
            </a:r>
            <a:r>
              <a:rPr lang="en-US" sz="2800" dirty="0"/>
              <a:t>A</a:t>
            </a:r>
            <a:r>
              <a:rPr lang="en-US" sz="2800" dirty="0" smtClean="0"/>
              <a:t>n uptick in consumption and investment has been the driver of recent years’ growth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141970"/>
              </p:ext>
            </p:extLst>
          </p:nvPr>
        </p:nvGraphicFramePr>
        <p:xfrm>
          <a:off x="707571" y="1435477"/>
          <a:ext cx="7652658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63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Even though low, investment contributes significantly to GDP growth in several Eurozone countries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24315768"/>
              </p:ext>
            </p:extLst>
          </p:nvPr>
        </p:nvGraphicFramePr>
        <p:xfrm>
          <a:off x="655607" y="1449238"/>
          <a:ext cx="8163356" cy="462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11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Lower trade flows have marked 2016 as compared to 2015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802749"/>
              </p:ext>
            </p:extLst>
          </p:nvPr>
        </p:nvGraphicFramePr>
        <p:xfrm>
          <a:off x="633094" y="1541084"/>
          <a:ext cx="7909707" cy="433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77886" y="6012778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World Bank Global Economic Prospects June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Still, World Bank projections show accelerated growth in 2016-18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5A8E-F6FA-4478-92C9-D27F96A6F72C}" type="slidenum">
              <a:rPr lang="en-US" b="1" smtClean="0">
                <a:solidFill>
                  <a:srgbClr val="021F43"/>
                </a:solidFill>
                <a:latin typeface="Trebuchet MS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b="1">
              <a:solidFill>
                <a:srgbClr val="021F43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865428"/>
              </p:ext>
            </p:extLst>
          </p:nvPr>
        </p:nvGraphicFramePr>
        <p:xfrm>
          <a:off x="1142620" y="1421342"/>
          <a:ext cx="6890656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77886" y="6012778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World Bank Global Economic Prospects June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U1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FF0000"/>
    </a:accent2>
    <a:accent3>
      <a:srgbClr val="FFC000"/>
    </a:accent3>
    <a:accent4>
      <a:srgbClr val="00B050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DECPG Chart Templat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2345"/>
    </a:accent1>
    <a:accent2>
      <a:srgbClr val="EB1C2D"/>
    </a:accent2>
    <a:accent3>
      <a:srgbClr val="F78D28"/>
    </a:accent3>
    <a:accent4>
      <a:srgbClr val="FDB714"/>
    </a:accent4>
    <a:accent5>
      <a:srgbClr val="00AB51"/>
    </a:accent5>
    <a:accent6>
      <a:srgbClr val="00ADE4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DECPG Chart Templat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2345"/>
    </a:accent1>
    <a:accent2>
      <a:srgbClr val="EB1C2D"/>
    </a:accent2>
    <a:accent3>
      <a:srgbClr val="F78D28"/>
    </a:accent3>
    <a:accent4>
      <a:srgbClr val="FDB714"/>
    </a:accent4>
    <a:accent5>
      <a:srgbClr val="00AB51"/>
    </a:accent5>
    <a:accent6>
      <a:srgbClr val="00ADE4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DECPG Chart Templat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2345"/>
    </a:accent1>
    <a:accent2>
      <a:srgbClr val="EB1C2D"/>
    </a:accent2>
    <a:accent3>
      <a:srgbClr val="F78D28"/>
    </a:accent3>
    <a:accent4>
      <a:srgbClr val="FDB714"/>
    </a:accent4>
    <a:accent5>
      <a:srgbClr val="00AB51"/>
    </a:accent5>
    <a:accent6>
      <a:srgbClr val="00ADE4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DECPG Chart Templat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2345"/>
    </a:accent1>
    <a:accent2>
      <a:srgbClr val="EB1C2D"/>
    </a:accent2>
    <a:accent3>
      <a:srgbClr val="F78D28"/>
    </a:accent3>
    <a:accent4>
      <a:srgbClr val="FDB714"/>
    </a:accent4>
    <a:accent5>
      <a:srgbClr val="00AB51"/>
    </a:accent5>
    <a:accent6>
      <a:srgbClr val="00ADE4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DECPG Chart Templat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2345"/>
    </a:accent1>
    <a:accent2>
      <a:srgbClr val="EB1C2D"/>
    </a:accent2>
    <a:accent3>
      <a:srgbClr val="F78D28"/>
    </a:accent3>
    <a:accent4>
      <a:srgbClr val="FDB714"/>
    </a:accent4>
    <a:accent5>
      <a:srgbClr val="00AB51"/>
    </a:accent5>
    <a:accent6>
      <a:srgbClr val="00ADE4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DECPG Chart Templat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2345"/>
    </a:accent1>
    <a:accent2>
      <a:srgbClr val="EB1C2D"/>
    </a:accent2>
    <a:accent3>
      <a:srgbClr val="F78D28"/>
    </a:accent3>
    <a:accent4>
      <a:srgbClr val="FDB714"/>
    </a:accent4>
    <a:accent5>
      <a:srgbClr val="00AB51"/>
    </a:accent5>
    <a:accent6>
      <a:srgbClr val="00ADE4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U1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FF0000"/>
    </a:accent2>
    <a:accent3>
      <a:srgbClr val="FFC000"/>
    </a:accent3>
    <a:accent4>
      <a:srgbClr val="00B050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GEP official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002345"/>
    </a:accent1>
    <a:accent2>
      <a:srgbClr val="EB1C2D"/>
    </a:accent2>
    <a:accent3>
      <a:srgbClr val="F78D28"/>
    </a:accent3>
    <a:accent4>
      <a:srgbClr val="FDB714"/>
    </a:accent4>
    <a:accent5>
      <a:srgbClr val="00AB51"/>
    </a:accent5>
    <a:accent6>
      <a:srgbClr val="00ADE4"/>
    </a:accent6>
    <a:hlink>
      <a:srgbClr val="872B90"/>
    </a:hlink>
    <a:folHlink>
      <a:srgbClr val="00A996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3110</TotalTime>
  <Words>829</Words>
  <Application>Microsoft Office PowerPoint</Application>
  <PresentationFormat>On-screen Show (4:3)</PresentationFormat>
  <Paragraphs>154</Paragraphs>
  <Slides>33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MS PGothic</vt:lpstr>
      <vt:lpstr>Aharoni</vt:lpstr>
      <vt:lpstr>Arial</vt:lpstr>
      <vt:lpstr>Arial Narrow</vt:lpstr>
      <vt:lpstr>Calibri</vt:lpstr>
      <vt:lpstr>Century Gothic</vt:lpstr>
      <vt:lpstr>Times New Roman</vt:lpstr>
      <vt:lpstr>Trebuchet MS</vt:lpstr>
      <vt:lpstr>Wingdings 3</vt:lpstr>
      <vt:lpstr>Ion</vt:lpstr>
      <vt:lpstr>The Eurozone:  Gray Clouds, or Silver Linings?</vt:lpstr>
      <vt:lpstr>Green shoots?  Silver linings or Gray clouds?  Red herrings?  </vt:lpstr>
      <vt:lpstr>Green shoots? First indicators look encouraging Silver linings or Gray clouds?  Red herrings?  </vt:lpstr>
      <vt:lpstr>Growth in the Eurozone picks up in Q1 2016</vt:lpstr>
      <vt:lpstr>… Yet for more than half, this is a slight  slowdown from Q4 2015</vt:lpstr>
      <vt:lpstr>… An uptick in consumption and investment has been the driver of recent years’ growth</vt:lpstr>
      <vt:lpstr>Even though low, investment contributes significantly to GDP growth in several Eurozone countries</vt:lpstr>
      <vt:lpstr>Lower trade flows have marked 2016 as compared to 2015</vt:lpstr>
      <vt:lpstr>Still, World Bank projections show accelerated growth in 2016-18</vt:lpstr>
      <vt:lpstr>And as of December 2015, interest rate expectations are inching up</vt:lpstr>
      <vt:lpstr>Green shoots? First indicators look encouraging Silver linings or Gray clouds? Potential for hysteresis? Red herrings?    </vt:lpstr>
      <vt:lpstr>Potential Output Growth has Shrunk During the Crisis… Today, still Tending to Around 1%</vt:lpstr>
      <vt:lpstr>Instead of investing, much of the private sector is deleveraging…</vt:lpstr>
      <vt:lpstr>…And the public sector continues to amass debt</vt:lpstr>
      <vt:lpstr>And competitiveness is beginning to dip again</vt:lpstr>
      <vt:lpstr>Demographic aging is decreasing the work force</vt:lpstr>
      <vt:lpstr>Long-term unemployment trends in many Eurozone countries show weak supply-side potential</vt:lpstr>
      <vt:lpstr>Unemployment rates are becoming leading indicators of consumer confidence in the Eurozone</vt:lpstr>
      <vt:lpstr>Total Factor Productivity is Shrinking, and so can’t boost Potential Output (PO)</vt:lpstr>
      <vt:lpstr>Is there underlying hysteresis?</vt:lpstr>
      <vt:lpstr>Structural reforms have slowed…</vt:lpstr>
      <vt:lpstr>Green shoots? First indicators look encouraging Silver linings or Gray clouds? Potential for hysteresis? Red herrings? Be a bit skeptical of forecasts!   </vt:lpstr>
      <vt:lpstr>As of December 2015, interest rate expectations are inching up</vt:lpstr>
      <vt:lpstr>Today, expectations are already flattening</vt:lpstr>
      <vt:lpstr>In fact, inflationary expectations have been perennially optimistic</vt:lpstr>
      <vt:lpstr>In fact, inflationary expectations have been perennially optimistic</vt:lpstr>
      <vt:lpstr>In fact, inflationary expectations have been perennially optimistic</vt:lpstr>
      <vt:lpstr>In fact, inflationary expectations have been perennially optimistic</vt:lpstr>
      <vt:lpstr>In fact, inflationary expectations have been perennially optimistic</vt:lpstr>
      <vt:lpstr>In fact, inflationary expectations have been perennially optimistic</vt:lpstr>
      <vt:lpstr>… and global (and EU) growth forecasts …</vt:lpstr>
      <vt:lpstr>… and global (and EU) growth forecasts have large confidence intervals!</vt:lpstr>
      <vt:lpstr>PowerPoint Presentation</vt:lpstr>
    </vt:vector>
  </TitlesOfParts>
  <Company>Rivia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*</dc:creator>
  <dc:description>Presentation Template;_x000d_
Version 001;_x000d_
2012-11-16;</dc:description>
  <cp:lastModifiedBy>Svjetlana Čolak</cp:lastModifiedBy>
  <cp:revision>612</cp:revision>
  <cp:lastPrinted>2013-01-22T16:20:56Z</cp:lastPrinted>
  <dcterms:created xsi:type="dcterms:W3CDTF">2012-11-07T14:44:50Z</dcterms:created>
  <dcterms:modified xsi:type="dcterms:W3CDTF">2016-06-30T06:17:05Z</dcterms:modified>
</cp:coreProperties>
</file>