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77" r:id="rId7"/>
    <p:sldId id="263" r:id="rId8"/>
    <p:sldId id="262" r:id="rId9"/>
    <p:sldId id="265" r:id="rId10"/>
    <p:sldId id="264" r:id="rId11"/>
    <p:sldId id="259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3" r:id="rId20"/>
    <p:sldId id="266" r:id="rId21"/>
    <p:sldId id="276" r:id="rId22"/>
    <p:sldId id="27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80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4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368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69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34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36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9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035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20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49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48613-FD33-482F-AB89-03CE6C5E33E1}" type="datetimeFigureOut">
              <a:rPr lang="en-US" smtClean="0"/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DB129-69D0-4838-9578-8CF6E5ED3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85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Comments on “Corporate Debt Overhang in Croatia”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Evan Kraft</a:t>
            </a:r>
          </a:p>
          <a:p>
            <a:r>
              <a:rPr lang="en-US" dirty="0" smtClean="0"/>
              <a:t>American University</a:t>
            </a:r>
          </a:p>
          <a:p>
            <a:r>
              <a:rPr lang="en-US" dirty="0" smtClean="0"/>
              <a:t>22nd DEC Conference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263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issues: how big is 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these estimates are even close to correct, the problem is major</a:t>
            </a:r>
          </a:p>
          <a:p>
            <a:r>
              <a:rPr lang="en-US" dirty="0" smtClean="0"/>
              <a:t>This is true even though the larger problem may still be one of weak overall demand (Banerjee et al 2015)</a:t>
            </a:r>
          </a:p>
          <a:p>
            <a:r>
              <a:rPr lang="en-US" dirty="0" smtClean="0"/>
              <a:t>The paper must be a great deal clearer about</a:t>
            </a:r>
          </a:p>
          <a:p>
            <a:pPr lvl="1"/>
            <a:r>
              <a:rPr lang="en-US" dirty="0" smtClean="0"/>
              <a:t>The magnitude of the problem</a:t>
            </a:r>
          </a:p>
          <a:p>
            <a:pPr lvl="1"/>
            <a:r>
              <a:rPr lang="en-US" dirty="0" smtClean="0"/>
              <a:t>Diagnosis of causes</a:t>
            </a:r>
          </a:p>
          <a:p>
            <a:pPr lvl="1"/>
            <a:r>
              <a:rPr lang="en-US" dirty="0" smtClean="0"/>
              <a:t>Range of possible policy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948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 concentration and the public sector: step 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</a:t>
            </a:r>
            <a:r>
              <a:rPr lang="en-US" dirty="0" err="1" smtClean="0"/>
              <a:t>overindebtedness</a:t>
            </a:r>
            <a:r>
              <a:rPr lang="en-US" dirty="0" smtClean="0"/>
              <a:t>” problem is highly concentrated, with 10 firms accounting for about one-third of the problem.</a:t>
            </a:r>
          </a:p>
          <a:p>
            <a:r>
              <a:rPr lang="en-US" dirty="0" smtClean="0"/>
              <a:t>Some of the largest debtors are Government-owned</a:t>
            </a:r>
          </a:p>
          <a:p>
            <a:r>
              <a:rPr lang="en-US" b="1" i="1" dirty="0" smtClean="0"/>
              <a:t>First policy recommendation</a:t>
            </a:r>
            <a:r>
              <a:rPr lang="en-US" dirty="0" smtClean="0"/>
              <a:t>: restructure the highly-indebted Government enterprises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6201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the banks?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Often, after a major banking crisis, a highly leveraged corporate sector is a problem because banks cannot absorb further losses</a:t>
            </a:r>
          </a:p>
          <a:p>
            <a:r>
              <a:rPr lang="en-US" dirty="0" smtClean="0"/>
              <a:t>Is this true in Croatia?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284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091" y="1283039"/>
            <a:ext cx="11152208" cy="4996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2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608" y="173620"/>
            <a:ext cx="10793392" cy="626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24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42" y="133109"/>
            <a:ext cx="11198505" cy="6568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011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1395276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99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77" y="243068"/>
            <a:ext cx="11609408" cy="6244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28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2: Policy effort to force provisioning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2013, the Croatian National Bank required banks to increase provisions by 5% if they did not make efforts to collect obligations in full or did not mark-to-market collateral</a:t>
            </a:r>
          </a:p>
          <a:p>
            <a:r>
              <a:rPr lang="en-US" dirty="0" smtClean="0"/>
              <a:t>Result has been increased provisioning</a:t>
            </a:r>
          </a:p>
          <a:p>
            <a:r>
              <a:rPr lang="en-US" dirty="0" smtClean="0"/>
              <a:t>This has set the stage for writing off and/or selling some of the loans (next slide)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069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Market solution: loan sales and write-downs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last year, banks have been able to sell some loans to private investors</a:t>
            </a:r>
          </a:p>
          <a:p>
            <a:r>
              <a:rPr lang="en-US" dirty="0" smtClean="0"/>
              <a:t>Loans sold at a discount</a:t>
            </a:r>
          </a:p>
          <a:p>
            <a:r>
              <a:rPr lang="en-US" dirty="0" smtClean="0"/>
              <a:t>Banks remove NPL’s from balance sheets, borrowers have loans restructured</a:t>
            </a:r>
          </a:p>
          <a:p>
            <a:r>
              <a:rPr lang="en-US" dirty="0" smtClean="0"/>
              <a:t>Promising solution, but so far not extensive enough to resolve whole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614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paper’s 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firm-level estimates of the sustainability of firm indebtedness in Croatia through 2017</a:t>
            </a:r>
          </a:p>
          <a:p>
            <a:r>
              <a:rPr lang="en-US" dirty="0" smtClean="0"/>
              <a:t>Connects these estimates with an investment equation to show aggregate impacts of excessive leverage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1024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Creditor reluctance still a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Croatia continues to see limited activation of bankruptcy procedures. Creditors seem to prefer to keep debtors in business, paying interest but stagnating</a:t>
            </a:r>
          </a:p>
          <a:p>
            <a:r>
              <a:rPr lang="en-US" dirty="0" smtClean="0"/>
              <a:t>Key question is how to stimulate further debt restructuring</a:t>
            </a:r>
          </a:p>
          <a:p>
            <a:r>
              <a:rPr lang="en-US" dirty="0" smtClean="0"/>
              <a:t>Law on Pre-Bankruptcy Restructuring has not succeeded in speeding up this process</a:t>
            </a:r>
          </a:p>
          <a:p>
            <a:r>
              <a:rPr lang="en-US" dirty="0" smtClean="0"/>
              <a:t>Bankruptcy proceedings may be avoided because courts are seen as slow and outcomes unreliable, although there have been fairly successful cases (a big retail firm is an example)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65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3: Possible further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or central bank as </a:t>
            </a:r>
            <a:r>
              <a:rPr lang="en-US" dirty="0" err="1" smtClean="0"/>
              <a:t>convenor</a:t>
            </a:r>
            <a:r>
              <a:rPr lang="en-US" dirty="0" smtClean="0"/>
              <a:t> of debt renegotiations?</a:t>
            </a:r>
          </a:p>
          <a:p>
            <a:pPr lvl="1"/>
            <a:r>
              <a:rPr lang="en-US" dirty="0" smtClean="0"/>
              <a:t>Problem: lack of legal authority, would be only moral suasion</a:t>
            </a:r>
          </a:p>
          <a:p>
            <a:pPr lvl="1"/>
            <a:r>
              <a:rPr lang="en-US" dirty="0" smtClean="0"/>
              <a:t>Problem: if no public money available, would anyone comply?</a:t>
            </a:r>
          </a:p>
          <a:p>
            <a:r>
              <a:rPr lang="en-US" dirty="0" smtClean="0"/>
              <a:t>Public money to share burden of write-downs?</a:t>
            </a:r>
          </a:p>
          <a:p>
            <a:r>
              <a:rPr lang="en-US" dirty="0" smtClean="0"/>
              <a:t>Mobilization of equity investment</a:t>
            </a:r>
          </a:p>
          <a:p>
            <a:pPr lvl="1"/>
            <a:r>
              <a:rPr lang="en-US" dirty="0" smtClean="0"/>
              <a:t>With Government sponsorship or participation?</a:t>
            </a:r>
          </a:p>
          <a:p>
            <a:pPr lvl="1"/>
            <a:r>
              <a:rPr lang="en-US" dirty="0" smtClean="0"/>
              <a:t>With international assistance?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2381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and well-done work, but more needs to be done!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 you for your attention.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159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paper and the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Aligns with tradition of macro papers that trace the importance of firm cash flows for investment (</a:t>
            </a:r>
            <a:r>
              <a:rPr lang="en-US" dirty="0" err="1" smtClean="0"/>
              <a:t>Fazzari</a:t>
            </a:r>
            <a:r>
              <a:rPr lang="en-US" dirty="0" smtClean="0"/>
              <a:t>, Hubbard and Peterson 1988), agency costs (Bernanke and </a:t>
            </a:r>
            <a:r>
              <a:rPr lang="en-US" dirty="0" err="1" smtClean="0"/>
              <a:t>Gertler</a:t>
            </a:r>
            <a:r>
              <a:rPr lang="en-US" dirty="0" smtClean="0"/>
              <a:t> 1989), and leverage cycles (</a:t>
            </a:r>
            <a:r>
              <a:rPr lang="en-US" dirty="0" err="1" smtClean="0"/>
              <a:t>Kiyotaki</a:t>
            </a:r>
            <a:r>
              <a:rPr lang="en-US" dirty="0" smtClean="0"/>
              <a:t> and Moore 1997)</a:t>
            </a:r>
          </a:p>
          <a:p>
            <a:r>
              <a:rPr lang="en-US" dirty="0" smtClean="0"/>
              <a:t>Also, builds on more recent empirical papers on the impact of excessive leverage on growth in Europe post-crisis (</a:t>
            </a:r>
            <a:r>
              <a:rPr lang="en-US" dirty="0" err="1" smtClean="0"/>
              <a:t>Goretti</a:t>
            </a:r>
            <a:r>
              <a:rPr lang="en-US" dirty="0" smtClean="0"/>
              <a:t> and </a:t>
            </a:r>
            <a:r>
              <a:rPr lang="en-US" dirty="0" err="1" smtClean="0"/>
              <a:t>Souto</a:t>
            </a:r>
            <a:r>
              <a:rPr lang="en-US" dirty="0" smtClean="0"/>
              <a:t> 2013, </a:t>
            </a:r>
            <a:r>
              <a:rPr lang="en-US" dirty="0" err="1" smtClean="0"/>
              <a:t>Battini</a:t>
            </a:r>
            <a:r>
              <a:rPr lang="en-US" dirty="0" smtClean="0"/>
              <a:t> et al 2015)</a:t>
            </a:r>
          </a:p>
          <a:p>
            <a:r>
              <a:rPr lang="en-US" dirty="0" smtClean="0"/>
              <a:t>Finally, adds to a smaller literature attempting to assess the extent of excessive leverage (</a:t>
            </a:r>
            <a:r>
              <a:rPr lang="en-US" dirty="0" err="1" smtClean="0"/>
              <a:t>Damijan</a:t>
            </a:r>
            <a:r>
              <a:rPr lang="en-US" dirty="0" smtClean="0"/>
              <a:t> 2014 for example)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249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overindebtedness</a:t>
            </a:r>
            <a:r>
              <a:rPr lang="en-US" dirty="0" smtClean="0"/>
              <a:t>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firm-level data to estimate </a:t>
            </a:r>
          </a:p>
          <a:p>
            <a:pPr marL="457200" lvl="1" indent="0">
              <a:buNone/>
            </a:pPr>
            <a:r>
              <a:rPr lang="en-US" dirty="0" smtClean="0"/>
              <a:t>Net Free Cash Flow = Operating income – interest paid – capex – dividend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Operating income is projected to 2017 using the elasticity of cash flows to GDP</a:t>
            </a:r>
          </a:p>
          <a:p>
            <a:pPr marL="457200" lvl="1" indent="0">
              <a:buNone/>
            </a:pPr>
            <a:r>
              <a:rPr lang="en-US" dirty="0" smtClean="0"/>
              <a:t>Capex and dividends are frozen at 2014 levels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3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Strengths and weaknesses of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STRENGTHS</a:t>
            </a:r>
          </a:p>
          <a:p>
            <a:r>
              <a:rPr lang="en-US" dirty="0" smtClean="0"/>
              <a:t>Produces firm-specific estimates</a:t>
            </a:r>
          </a:p>
          <a:p>
            <a:r>
              <a:rPr lang="en-US" dirty="0" smtClean="0"/>
              <a:t>Does not use arbitrary cut-offs as in some other papers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WEAKNESSES</a:t>
            </a:r>
          </a:p>
          <a:p>
            <a:r>
              <a:rPr lang="en-US" dirty="0" smtClean="0"/>
              <a:t>Hard to believe that elasticity of cash flows to GDP for all firms will be equal</a:t>
            </a:r>
          </a:p>
          <a:p>
            <a:r>
              <a:rPr lang="en-US" dirty="0" smtClean="0"/>
              <a:t>Treatment of investment assumes a steady decline with a trough in 2014</a:t>
            </a:r>
          </a:p>
        </p:txBody>
      </p:sp>
    </p:spTree>
    <p:extLst>
      <p:ext uri="{BB962C8B-B14F-4D97-AF65-F5344CB8AC3E}">
        <p14:creationId xmlns:p14="http://schemas.microsoft.com/office/powerpoint/2010/main" val="54430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it possible to assess sustainability from an airplane flying at 30,000 feet?</a:t>
            </a:r>
            <a:endParaRPr lang="en-US" dirty="0"/>
          </a:p>
        </p:txBody>
      </p:sp>
      <p:pic>
        <p:nvPicPr>
          <p:cNvPr id="1026" name="Picture 2" descr="https://gayathrinsachin.files.wordpress.com/2014/03/gopr027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108" y="1825625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193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Maybe not, but the view is pretty!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Debt sustainability reflects many firm characteristics that are not available even in this extensive micro data set</a:t>
            </a:r>
          </a:p>
          <a:p>
            <a:pPr lvl="1"/>
            <a:r>
              <a:rPr lang="en-US" dirty="0" smtClean="0"/>
              <a:t>Investment life cycle</a:t>
            </a:r>
          </a:p>
          <a:p>
            <a:pPr lvl="1"/>
            <a:r>
              <a:rPr lang="en-US" dirty="0" smtClean="0"/>
              <a:t>Industry capital intensity</a:t>
            </a:r>
          </a:p>
          <a:p>
            <a:pPr lvl="1"/>
            <a:r>
              <a:rPr lang="en-US" dirty="0" smtClean="0"/>
              <a:t>Cash flow timing, term structure of debt</a:t>
            </a:r>
          </a:p>
          <a:p>
            <a:pPr lvl="1"/>
            <a:r>
              <a:rPr lang="en-US" dirty="0" smtClean="0"/>
              <a:t>Structural change, shocks</a:t>
            </a:r>
          </a:p>
          <a:p>
            <a:r>
              <a:rPr lang="en-US" dirty="0" smtClean="0"/>
              <a:t>Exercise is still worth doing as a guide to policymaking, but has to be taken as an order of magnitude indicator to gauge priorities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799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improvements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dummies for sector (4-digit? 5-digit) to Cash flow-GDP regression to get closer to specific growth potentials of firms</a:t>
            </a:r>
          </a:p>
          <a:p>
            <a:r>
              <a:rPr lang="en-US" dirty="0" smtClean="0"/>
              <a:t>Experiment with other values for investment</a:t>
            </a:r>
          </a:p>
          <a:p>
            <a:pPr lvl="1"/>
            <a:r>
              <a:rPr lang="en-US" dirty="0" smtClean="0"/>
              <a:t>Average of 2010-14</a:t>
            </a:r>
          </a:p>
          <a:p>
            <a:pPr lvl="1"/>
            <a:r>
              <a:rPr lang="en-US" dirty="0" smtClean="0"/>
              <a:t>Lowest in 2010-14</a:t>
            </a:r>
          </a:p>
          <a:p>
            <a:pPr lvl="1"/>
            <a:r>
              <a:rPr lang="en-US" dirty="0" smtClean="0"/>
              <a:t>Note that lower investment values will lower the amount of </a:t>
            </a:r>
            <a:r>
              <a:rPr lang="en-US" dirty="0" err="1" smtClean="0"/>
              <a:t>overindebtednesss</a:t>
            </a:r>
            <a:endParaRPr lang="en-US" dirty="0" smtClean="0"/>
          </a:p>
          <a:p>
            <a:r>
              <a:rPr lang="en-US" dirty="0" smtClean="0"/>
              <a:t>Try to get a range of estimated excessive debt rather than a point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investment implications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Authors present a model to tease out the implications of high leverage on investment in line with similar papers for Portugal (Barbosa 2007) Denmark (</a:t>
            </a:r>
            <a:r>
              <a:rPr lang="en-US" dirty="0" err="1" smtClean="0"/>
              <a:t>Kuchler</a:t>
            </a:r>
            <a:r>
              <a:rPr lang="en-US" dirty="0" smtClean="0"/>
              <a:t> 2015) and others</a:t>
            </a:r>
          </a:p>
          <a:p>
            <a:r>
              <a:rPr lang="en-US" dirty="0" smtClean="0"/>
              <a:t>Suggestion: take another step to estimate the percent increase in investment available from eliminating all excessive debt. Useful as a ceiling for policy impact.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766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</TotalTime>
  <Words>862</Words>
  <Application>Microsoft Office PowerPoint</Application>
  <PresentationFormat>Widescreen</PresentationFormat>
  <Paragraphs>86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Office Theme</vt:lpstr>
      <vt:lpstr>Comments on “Corporate Debt Overhang in Croatia”</vt:lpstr>
      <vt:lpstr>The paper’s contributions</vt:lpstr>
      <vt:lpstr>The paper and the literature</vt:lpstr>
      <vt:lpstr>The overindebtedness model</vt:lpstr>
      <vt:lpstr>Strengths and weaknesses of the model</vt:lpstr>
      <vt:lpstr>Is it possible to assess sustainability from an airplane flying at 30,000 feet?</vt:lpstr>
      <vt:lpstr>Maybe not, but the view is pretty!</vt:lpstr>
      <vt:lpstr>Suggested improvements</vt:lpstr>
      <vt:lpstr>The investment implications</vt:lpstr>
      <vt:lpstr>Policy issues: how big is the problem?</vt:lpstr>
      <vt:lpstr>Debt concentration and the public sector: step one</vt:lpstr>
      <vt:lpstr>What about the banks?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2: Policy effort to force provisioning up</vt:lpstr>
      <vt:lpstr>Market solution: loan sales and write-downs</vt:lpstr>
      <vt:lpstr>Creditor reluctance still a problem</vt:lpstr>
      <vt:lpstr>Step 3: Possible further steps</vt:lpstr>
      <vt:lpstr>Important and well-done work, but more needs to be done!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“Corporate Debt Overhang in Croatia”</dc:title>
  <dc:creator>Owner</dc:creator>
  <cp:lastModifiedBy>Svjetlana Čolak</cp:lastModifiedBy>
  <cp:revision>12</cp:revision>
  <dcterms:created xsi:type="dcterms:W3CDTF">2016-06-13T06:45:52Z</dcterms:created>
  <dcterms:modified xsi:type="dcterms:W3CDTF">2016-06-30T08:00:51Z</dcterms:modified>
</cp:coreProperties>
</file>