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63" r:id="rId1"/>
  </p:sldMasterIdLst>
  <p:notesMasterIdLst>
    <p:notesMasterId r:id="rId15"/>
  </p:notesMasterIdLst>
  <p:sldIdLst>
    <p:sldId id="326" r:id="rId2"/>
    <p:sldId id="781" r:id="rId3"/>
    <p:sldId id="776" r:id="rId4"/>
    <p:sldId id="780" r:id="rId5"/>
    <p:sldId id="777" r:id="rId6"/>
    <p:sldId id="782" r:id="rId7"/>
    <p:sldId id="785" r:id="rId8"/>
    <p:sldId id="790" r:id="rId9"/>
    <p:sldId id="799" r:id="rId10"/>
    <p:sldId id="798" r:id="rId11"/>
    <p:sldId id="794" r:id="rId12"/>
    <p:sldId id="800" r:id="rId13"/>
    <p:sldId id="788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37A1C"/>
    <a:srgbClr val="C69C04"/>
    <a:srgbClr val="FFC90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965" autoAdjust="0"/>
    <p:restoredTop sz="97956" autoAdjust="0"/>
  </p:normalViewPr>
  <p:slideViewPr>
    <p:cSldViewPr snapToGrid="0" snapToObjects="1">
      <p:cViewPr varScale="1">
        <p:scale>
          <a:sx n="87" d="100"/>
          <a:sy n="87" d="100"/>
        </p:scale>
        <p:origin x="68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96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949159-66D5-BC45-89E8-A9E35807BAD6}" type="datetimeFigureOut">
              <a:rPr lang="en-US" smtClean="0"/>
              <a:pPr/>
              <a:t>6/30/2016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0C9B2F-89AE-BD40-A550-BB0882F612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803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0C9B2F-89AE-BD40-A550-BB0882F6127F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684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500" y="1676401"/>
            <a:ext cx="8001000" cy="2424766"/>
          </a:xfrm>
        </p:spPr>
        <p:txBody>
          <a:bodyPr anchor="b" anchorCtr="0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4419600"/>
            <a:ext cx="8001000" cy="1219200"/>
          </a:xfrm>
        </p:spPr>
        <p:txBody>
          <a:bodyPr/>
          <a:lstStyle>
            <a:lvl1pPr marL="0" indent="0" algn="ctr">
              <a:spcAft>
                <a:spcPts val="0"/>
              </a:spcAft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48F17-6C30-CD46-8CDD-3AF0DFA16F90}" type="datetimeFigureOut">
              <a:rPr lang="en-US" smtClean="0"/>
              <a:pPr/>
              <a:t>6/30/2016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100" y="4191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434609"/>
            <a:ext cx="374904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2551176"/>
            <a:ext cx="3749040" cy="3145536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Aft>
                <a:spcPts val="100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48F17-6C30-CD46-8CDD-3AF0DFA16F90}" type="datetimeFigureOut">
              <a:rPr lang="en-US" smtClean="0"/>
              <a:pPr/>
              <a:t>6/30/2016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66BBB-5306-4A41-AACF-5A74CE232CA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898" y="230560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6798020" y="538594"/>
            <a:ext cx="1808485" cy="516710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150174">
            <a:off x="4827538" y="836203"/>
            <a:ext cx="3657600" cy="493776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924825"/>
            <a:ext cx="800100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" y="4800600"/>
            <a:ext cx="8001000" cy="1219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30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48F17-6C30-CD46-8CDD-3AF0DFA16F90}" type="datetimeFigureOut">
              <a:rPr lang="en-US" smtClean="0"/>
              <a:pPr/>
              <a:t>6/30/2016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66BBB-5306-4A41-AACF-5A74CE232CA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4225" y="466612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55093">
            <a:off x="2359666" y="458370"/>
            <a:ext cx="4424669" cy="3079124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6835967" y="278688"/>
            <a:ext cx="1695954" cy="48455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924825"/>
            <a:ext cx="800100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" y="4800600"/>
            <a:ext cx="8001000" cy="1219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30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48F17-6C30-CD46-8CDD-3AF0DFA16F90}" type="datetimeFigureOut">
              <a:rPr lang="en-US" smtClean="0"/>
              <a:pPr/>
              <a:t>6/30/2016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66BBB-5306-4A41-AACF-5A74CE232CA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4225" y="466612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785255">
            <a:off x="2866028" y="3182426"/>
            <a:ext cx="1695954" cy="484558"/>
          </a:xfrm>
          <a:prstGeom prst="rect">
            <a:avLst/>
          </a:prstGeom>
        </p:spPr>
      </p:pic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150321">
            <a:off x="4329929" y="546774"/>
            <a:ext cx="4163077" cy="2961146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317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80673">
            <a:off x="699762" y="451178"/>
            <a:ext cx="4163077" cy="2961146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3480" y="4800600"/>
            <a:ext cx="3246120" cy="1188720"/>
          </a:xfr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ctr">
              <a:spcAft>
                <a:spcPts val="300"/>
              </a:spcAft>
              <a:buNone/>
              <a:defRPr sz="20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48F17-6C30-CD46-8CDD-3AF0DFA16F90}" type="datetimeFigureOut">
              <a:rPr lang="en-US" smtClean="0"/>
              <a:pPr/>
              <a:t>6/30/2016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66BBB-5306-4A41-AACF-5A74CE232C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253865">
            <a:off x="4415567" y="369110"/>
            <a:ext cx="3794703" cy="2729767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60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0973137">
            <a:off x="530124" y="631160"/>
            <a:ext cx="3837559" cy="2604282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4" name="Picture Placeholder 2"/>
          <p:cNvSpPr>
            <a:spLocks noGrp="1"/>
          </p:cNvSpPr>
          <p:nvPr>
            <p:ph type="pic" idx="14"/>
          </p:nvPr>
        </p:nvSpPr>
        <p:spPr>
          <a:xfrm rot="470783">
            <a:off x="708565" y="3070624"/>
            <a:ext cx="3918749" cy="2827517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114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 rot="21240000">
            <a:off x="4717562" y="3396154"/>
            <a:ext cx="3474720" cy="1097280"/>
          </a:xfrm>
        </p:spPr>
        <p:txBody>
          <a:bodyPr vert="horz" lIns="91440" tIns="45720" rIns="91440" bIns="45720" rtlCol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spcAft>
                <a:spcPts val="300"/>
              </a:spcAft>
              <a:buNone/>
              <a:defRPr sz="28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en-US" smtClean="0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0" y="4876800"/>
            <a:ext cx="3048000" cy="118872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300"/>
              </a:spcAft>
              <a:buNone/>
              <a:defRPr sz="20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48F17-6C30-CD46-8CDD-3AF0DFA16F90}" type="datetimeFigureOut">
              <a:rPr lang="en-US" smtClean="0"/>
              <a:pPr/>
              <a:t>6/30/2016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66BBB-5306-4A41-AACF-5A74CE232CA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5" name="Picture 14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7428515" y="2619243"/>
            <a:ext cx="1580737" cy="451639"/>
          </a:xfrm>
          <a:prstGeom prst="rect">
            <a:avLst/>
          </a:prstGeom>
        </p:spPr>
      </p:pic>
      <p:pic>
        <p:nvPicPr>
          <p:cNvPr id="11" name="Picture 10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22260">
            <a:off x="6339646" y="604321"/>
            <a:ext cx="1610332" cy="2025115"/>
          </a:xfrm>
          <a:prstGeom prst="rect">
            <a:avLst/>
          </a:prstGeom>
        </p:spPr>
      </p:pic>
      <p:pic>
        <p:nvPicPr>
          <p:cNvPr id="13" name="Picture 12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22260">
            <a:off x="4891846" y="985321"/>
            <a:ext cx="1610332" cy="2025115"/>
          </a:xfrm>
          <a:prstGeom prst="rect">
            <a:avLst/>
          </a:prstGeom>
        </p:spPr>
      </p:pic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 rot="247118">
            <a:off x="5075220" y="1165774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 rot="271248">
            <a:off x="6523020" y="784774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253865">
            <a:off x="4519045" y="2873698"/>
            <a:ext cx="3931920" cy="283464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6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193488">
            <a:off x="610678" y="450635"/>
            <a:ext cx="3931920" cy="283464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 rot="21240000">
            <a:off x="455724" y="3551615"/>
            <a:ext cx="3474720" cy="1097280"/>
          </a:xfrm>
        </p:spPr>
        <p:txBody>
          <a:bodyPr vert="horz" lIns="91440" tIns="45720" rIns="91440" bIns="45720" rtlCol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spcAft>
                <a:spcPts val="300"/>
              </a:spcAft>
              <a:buNone/>
              <a:defRPr sz="28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en-US" smtClean="0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 marL="2286000" indent="-457200">
              <a:defRPr/>
            </a:lvl6pPr>
            <a:lvl7pPr marL="2286000" indent="-457200">
              <a:defRPr/>
            </a:lvl7pPr>
            <a:lvl8pPr marL="2286000" indent="-457200">
              <a:defRPr/>
            </a:lvl8pPr>
            <a:lvl9pPr marL="2286000" indent="-457200"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48F17-6C30-CD46-8CDD-3AF0DFA16F90}" type="datetimeFigureOut">
              <a:rPr lang="en-US" smtClean="0"/>
              <a:pPr/>
              <a:t>6/30/2016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66BBB-5306-4A41-AACF-5A74CE232CA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634" y="577849"/>
            <a:ext cx="1882589" cy="5461001"/>
          </a:xfrm>
        </p:spPr>
        <p:txBody>
          <a:bodyPr vert="eaVert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224" y="577849"/>
            <a:ext cx="5768788" cy="5461001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48F17-6C30-CD46-8CDD-3AF0DFA16F90}" type="datetimeFigureOut">
              <a:rPr lang="en-US" smtClean="0"/>
              <a:pPr/>
              <a:t>6/30/2016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66BBB-5306-4A41-AACF-5A74CE232CA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vertical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2859" y="1562100"/>
            <a:ext cx="152400" cy="37338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48F17-6C30-CD46-8CDD-3AF0DFA16F90}" type="datetimeFigureOut">
              <a:rPr lang="en-US" smtClean="0"/>
              <a:pPr/>
              <a:t>6/30/2016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66BBB-5306-4A41-AACF-5A74CE232CA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3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500" y="2057401"/>
            <a:ext cx="8001000" cy="2424766"/>
          </a:xfrm>
        </p:spPr>
        <p:txBody>
          <a:bodyPr anchor="b" anchorCtr="0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4800600"/>
            <a:ext cx="8001000" cy="1219200"/>
          </a:xfrm>
        </p:spPr>
        <p:txBody>
          <a:bodyPr/>
          <a:lstStyle>
            <a:lvl1pPr marL="0" indent="0" algn="ctr">
              <a:spcAft>
                <a:spcPts val="0"/>
              </a:spcAft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48F17-6C30-CD46-8CDD-3AF0DFA16F90}" type="datetimeFigureOut">
              <a:rPr lang="en-US" smtClean="0"/>
              <a:pPr/>
              <a:t>6/30/2016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66BBB-5306-4A41-AACF-5A74CE232CA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100" y="4572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66660">
            <a:off x="5138374" y="599839"/>
            <a:ext cx="1610332" cy="2025115"/>
          </a:xfrm>
          <a:prstGeom prst="rect">
            <a:avLst/>
          </a:prstGeom>
        </p:spPr>
      </p:pic>
      <p:pic>
        <p:nvPicPr>
          <p:cNvPr id="11" name="Picture 10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29776">
            <a:off x="2072772" y="555386"/>
            <a:ext cx="1610332" cy="2025115"/>
          </a:xfrm>
          <a:prstGeom prst="rect">
            <a:avLst/>
          </a:prstGeom>
        </p:spPr>
      </p:pic>
      <p:sp>
        <p:nvSpPr>
          <p:cNvPr id="12" name="Picture Placeholder 2"/>
          <p:cNvSpPr>
            <a:spLocks noGrp="1"/>
          </p:cNvSpPr>
          <p:nvPr>
            <p:ph type="pic" idx="14"/>
          </p:nvPr>
        </p:nvSpPr>
        <p:spPr>
          <a:xfrm rot="21254634">
            <a:off x="2256146" y="735839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3" name="Picture Placeholder 2"/>
          <p:cNvSpPr>
            <a:spLocks noGrp="1"/>
          </p:cNvSpPr>
          <p:nvPr>
            <p:ph type="pic" idx="15"/>
          </p:nvPr>
        </p:nvSpPr>
        <p:spPr>
          <a:xfrm rot="21315648">
            <a:off x="5321748" y="780292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pic>
        <p:nvPicPr>
          <p:cNvPr id="14" name="Picture 13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51790">
            <a:off x="3591963" y="936015"/>
            <a:ext cx="1610332" cy="2025115"/>
          </a:xfrm>
          <a:prstGeom prst="rect">
            <a:avLst/>
          </a:prstGeom>
        </p:spPr>
      </p:pic>
      <p:sp>
        <p:nvSpPr>
          <p:cNvPr id="17" name="Picture Placeholder 2"/>
          <p:cNvSpPr>
            <a:spLocks noGrp="1"/>
          </p:cNvSpPr>
          <p:nvPr>
            <p:ph type="pic" idx="17"/>
          </p:nvPr>
        </p:nvSpPr>
        <p:spPr>
          <a:xfrm rot="100778">
            <a:off x="3775337" y="1116468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1282700"/>
            <a:ext cx="8001000" cy="1917700"/>
          </a:xfrm>
        </p:spPr>
        <p:txBody>
          <a:bodyPr anchor="b" anchorCtr="0">
            <a:noAutofit/>
          </a:bodyPr>
          <a:lstStyle>
            <a:lvl1pPr algn="ctr">
              <a:defRPr sz="5600" b="0" cap="none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3644153"/>
            <a:ext cx="8001000" cy="833718"/>
          </a:xfrm>
        </p:spPr>
        <p:txBody>
          <a:bodyPr anchor="t" anchorCtr="0"/>
          <a:lstStyle>
            <a:lvl1pPr marL="0" indent="0" algn="ctr">
              <a:spcAft>
                <a:spcPts val="0"/>
              </a:spcAft>
              <a:buNone/>
              <a:defRPr sz="20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48F17-6C30-CD46-8CDD-3AF0DFA16F90}" type="datetimeFigureOut">
              <a:rPr lang="en-US" smtClean="0"/>
              <a:pPr/>
              <a:t>6/30/2016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66BBB-5306-4A41-AACF-5A74CE232CA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33528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500" y="1936751"/>
            <a:ext cx="3749040" cy="4102100"/>
          </a:xfrm>
        </p:spPr>
        <p:txBody>
          <a:bodyPr>
            <a:normAutofit/>
          </a:bodyPr>
          <a:lstStyle>
            <a:lvl1pPr>
              <a:spcAft>
                <a:spcPts val="1600"/>
              </a:spcAft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3460" y="1936751"/>
            <a:ext cx="3749040" cy="4102100"/>
          </a:xfrm>
        </p:spPr>
        <p:txBody>
          <a:bodyPr>
            <a:normAutofit/>
          </a:bodyPr>
          <a:lstStyle>
            <a:lvl1pPr>
              <a:spcAft>
                <a:spcPts val="1600"/>
              </a:spcAft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48F17-6C30-CD46-8CDD-3AF0DFA16F90}" type="datetimeFigureOut">
              <a:rPr lang="en-US" smtClean="0"/>
              <a:pPr/>
              <a:t>6/30/2016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66BBB-5306-4A41-AACF-5A74CE232CA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1874838"/>
            <a:ext cx="3749040" cy="639762"/>
          </a:xfrm>
        </p:spPr>
        <p:txBody>
          <a:bodyPr anchor="ctr" anchorCtr="0">
            <a:noAutofit/>
          </a:bodyPr>
          <a:lstStyle>
            <a:lvl1pPr marL="0" indent="0" algn="ctr">
              <a:spcAft>
                <a:spcPts val="0"/>
              </a:spcAft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" y="2590800"/>
            <a:ext cx="3749040" cy="3448050"/>
          </a:xfrm>
        </p:spPr>
        <p:txBody>
          <a:bodyPr>
            <a:normAutofit/>
          </a:bodyPr>
          <a:lstStyle>
            <a:lvl1pPr>
              <a:spcAft>
                <a:spcPts val="1400"/>
              </a:spcAft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3460" y="1874838"/>
            <a:ext cx="3749040" cy="639762"/>
          </a:xfrm>
        </p:spPr>
        <p:txBody>
          <a:bodyPr anchor="ctr" anchorCtr="0">
            <a:noAutofit/>
          </a:bodyPr>
          <a:lstStyle>
            <a:lvl1pPr marL="0" indent="0" algn="ctr">
              <a:spcAft>
                <a:spcPts val="0"/>
              </a:spcAft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3460" y="2590800"/>
            <a:ext cx="3749040" cy="3448050"/>
          </a:xfrm>
        </p:spPr>
        <p:txBody>
          <a:bodyPr>
            <a:normAutofit/>
          </a:bodyPr>
          <a:lstStyle>
            <a:lvl1pPr>
              <a:spcAft>
                <a:spcPts val="1400"/>
              </a:spcAft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48F17-6C30-CD46-8CDD-3AF0DFA16F90}" type="datetimeFigureOut">
              <a:rPr lang="en-US" smtClean="0"/>
              <a:pPr/>
              <a:t>6/30/2016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66BBB-5306-4A41-AACF-5A74CE232CA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48F17-6C30-CD46-8CDD-3AF0DFA16F90}" type="datetimeFigureOut">
              <a:rPr lang="en-US" smtClean="0"/>
              <a:pPr/>
              <a:t>6/30/2016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66BBB-5306-4A41-AACF-5A74CE232C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48F17-6C30-CD46-8CDD-3AF0DFA16F90}" type="datetimeFigureOut">
              <a:rPr lang="en-US" smtClean="0"/>
              <a:pPr/>
              <a:t>6/30/2016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66BBB-5306-4A41-AACF-5A74CE232C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153" y="443752"/>
            <a:ext cx="3749040" cy="1707777"/>
          </a:xfrm>
        </p:spPr>
        <p:txBody>
          <a:bodyPr anchor="b">
            <a:noAutofit/>
          </a:bodyPr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7494" y="430306"/>
            <a:ext cx="3749040" cy="560854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2000"/>
            </a:lvl6pPr>
            <a:lvl7pPr marL="2290763" indent="-461963">
              <a:defRPr sz="2000"/>
            </a:lvl7pPr>
            <a:lvl8pPr marL="2290763" indent="-461963">
              <a:defRPr sz="2000"/>
            </a:lvl8pPr>
            <a:lvl9pPr marL="2290763" indent="-461963"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6153" y="2554940"/>
            <a:ext cx="3749040" cy="3146613"/>
          </a:xfrm>
        </p:spPr>
        <p:txBody>
          <a:bodyPr>
            <a:normAutofit/>
          </a:bodyPr>
          <a:lstStyle>
            <a:lvl1pPr marL="0" indent="0" algn="ctr">
              <a:spcAft>
                <a:spcPts val="1000"/>
              </a:spcAft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48F17-6C30-CD46-8CDD-3AF0DFA16F90}" type="datetimeFigureOut">
              <a:rPr lang="en-US" smtClean="0"/>
              <a:pPr/>
              <a:t>6/30/2016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 descr="short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898" y="230560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xtPageOverlay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1500" y="6158753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1905000"/>
            <a:ext cx="80010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72100" y="6158753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35048F17-6C30-CD46-8CDD-3AF0DFA16F90}" type="datetimeFigureOut">
              <a:rPr lang="en-US" smtClean="0"/>
              <a:pPr/>
              <a:t>6/30/2016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46220" y="6158753"/>
            <a:ext cx="10515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fld id="{6D066BBB-5306-4A41-AACF-5A74CE232CA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  <p:sldLayoutId id="2147483875" r:id="rId12"/>
    <p:sldLayoutId id="2147483876" r:id="rId13"/>
    <p:sldLayoutId id="2147483877" r:id="rId14"/>
    <p:sldLayoutId id="2147483878" r:id="rId15"/>
    <p:sldLayoutId id="2147483879" r:id="rId16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0"/>
        </a:spcBef>
        <a:spcAft>
          <a:spcPts val="2000"/>
        </a:spcAft>
        <a:buFont typeface="Wingdings 2" pitchFamily="18" charset="2"/>
        <a:buChar char="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0"/>
        </a:spcBef>
        <a:spcAft>
          <a:spcPts val="1000"/>
        </a:spcAft>
        <a:buClr>
          <a:schemeClr val="bg2"/>
        </a:buClr>
        <a:buFont typeface="Wingdings 2" pitchFamily="18" charset="2"/>
        <a:buChar char="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ts val="0"/>
        </a:spcBef>
        <a:spcAft>
          <a:spcPts val="1000"/>
        </a:spcAft>
        <a:buFont typeface="Wingdings 2" pitchFamily="18" charset="2"/>
        <a:buChar char="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spcBef>
          <a:spcPts val="0"/>
        </a:spcBef>
        <a:spcAft>
          <a:spcPts val="1000"/>
        </a:spcAft>
        <a:buClr>
          <a:schemeClr val="bg2"/>
        </a:buClr>
        <a:buFont typeface="Wingdings 2" pitchFamily="18" charset="2"/>
        <a:buChar char="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spcBef>
          <a:spcPts val="0"/>
        </a:spcBef>
        <a:spcAft>
          <a:spcPts val="1000"/>
        </a:spcAft>
        <a:buFont typeface="Wingdings 2" pitchFamily="18" charset="2"/>
        <a:buChar char="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indent="-461963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3205163" indent="-461963" algn="l" defTabSz="914400" rtl="0" eaLnBrk="1" latinLnBrk="0" hangingPunct="1">
        <a:spcBef>
          <a:spcPts val="0"/>
        </a:spcBef>
        <a:spcAft>
          <a:spcPts val="600"/>
        </a:spcAft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3657600" indent="-461963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4119563" indent="-461963" algn="l" defTabSz="914400" rtl="0" eaLnBrk="1" latinLnBrk="0" hangingPunct="1">
        <a:spcBef>
          <a:spcPts val="0"/>
        </a:spcBef>
        <a:spcAft>
          <a:spcPts val="600"/>
        </a:spcAft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82" y="1041400"/>
            <a:ext cx="8796760" cy="2921000"/>
          </a:xfrm>
        </p:spPr>
        <p:txBody>
          <a:bodyPr>
            <a:normAutofit fontScale="90000"/>
          </a:bodyPr>
          <a:lstStyle/>
          <a:p>
            <a:r>
              <a:rPr lang="es-ES_tradnl" sz="3200" b="1" dirty="0" smtClean="0"/>
              <a:t/>
            </a:r>
            <a:br>
              <a:rPr lang="es-ES_tradnl" sz="3200" b="1" dirty="0" smtClean="0"/>
            </a:br>
            <a:r>
              <a:rPr lang="es-ES_tradnl" sz="3200" b="1" dirty="0" smtClean="0"/>
              <a:t/>
            </a:r>
            <a:br>
              <a:rPr lang="es-ES_tradnl" sz="3200" b="1" dirty="0" smtClean="0"/>
            </a:br>
            <a:r>
              <a:rPr lang="es-ES_tradnl" sz="3200" b="1" dirty="0"/>
              <a:t/>
            </a:r>
            <a:br>
              <a:rPr lang="es-ES_tradnl" sz="3200" b="1" dirty="0"/>
            </a:br>
            <a:r>
              <a:rPr lang="es-ES_tradnl" sz="3200" b="1" dirty="0" smtClean="0"/>
              <a:t/>
            </a:r>
            <a:br>
              <a:rPr lang="es-ES_tradnl" sz="3200" b="1" dirty="0" smtClean="0"/>
            </a:br>
            <a:r>
              <a:rPr lang="es-ES_tradnl" sz="3200" b="1" dirty="0" smtClean="0"/>
              <a:t/>
            </a:r>
            <a:br>
              <a:rPr lang="es-ES_tradnl" sz="3200" b="1" dirty="0" smtClean="0"/>
            </a:br>
            <a:r>
              <a:rPr lang="es-ES_tradnl" sz="3200" b="1" dirty="0"/>
              <a:t/>
            </a:r>
            <a:br>
              <a:rPr lang="es-ES_tradnl" sz="3200" b="1" dirty="0"/>
            </a:br>
            <a:r>
              <a:rPr lang="es-ES_tradnl" sz="3200" b="1" dirty="0" smtClean="0"/>
              <a:t/>
            </a:r>
            <a:br>
              <a:rPr lang="es-ES_tradnl" sz="3200" b="1" dirty="0" smtClean="0"/>
            </a:br>
            <a:r>
              <a:rPr lang="es-ES_tradnl" sz="3200" b="1" dirty="0" smtClean="0"/>
              <a:t> </a:t>
            </a:r>
            <a:br>
              <a:rPr lang="es-ES_tradnl" sz="3200" b="1" dirty="0" smtClean="0"/>
            </a:br>
            <a:r>
              <a:rPr lang="es-ES_tradnl" sz="3200" b="1" dirty="0"/>
              <a:t/>
            </a:r>
            <a:br>
              <a:rPr lang="es-ES_tradnl" sz="3200" b="1" dirty="0"/>
            </a:br>
            <a:r>
              <a:rPr lang="es-ES_tradnl" sz="3200" b="1" dirty="0" smtClean="0"/>
              <a:t/>
            </a:r>
            <a:br>
              <a:rPr lang="es-ES_tradnl" sz="3200" b="1" dirty="0" smtClean="0"/>
            </a:b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100" b="1" dirty="0"/>
              <a:t/>
            </a:r>
            <a:br>
              <a:rPr lang="en-US" sz="3100" b="1" dirty="0"/>
            </a:br>
            <a:r>
              <a:rPr lang="en-US" sz="3100" b="1" dirty="0" smtClean="0"/>
              <a:t/>
            </a:r>
            <a:br>
              <a:rPr lang="en-US" sz="3100" b="1" dirty="0" smtClean="0"/>
            </a:br>
            <a:r>
              <a:rPr lang="en-US" sz="3100" b="1" dirty="0" smtClean="0"/>
              <a:t> “Currency Unions and Trade : A Post- EMU Reassessment” by  </a:t>
            </a:r>
            <a:r>
              <a:rPr lang="en-US" sz="3100" b="1" i="1" dirty="0" err="1" smtClean="0"/>
              <a:t>Reuven</a:t>
            </a:r>
            <a:r>
              <a:rPr lang="en-US" sz="3100" b="1" i="1" dirty="0" smtClean="0"/>
              <a:t> Glick  and Andrew K. Rose </a:t>
            </a:r>
            <a:r>
              <a:rPr lang="en-US" sz="3100" b="1" dirty="0" smtClean="0"/>
              <a:t/>
            </a:r>
            <a:br>
              <a:rPr lang="en-US" sz="3100" b="1" dirty="0" smtClean="0"/>
            </a:br>
            <a:r>
              <a:rPr lang="es-ES_tradnl" sz="3100" b="1" i="1" dirty="0"/>
              <a:t/>
            </a:r>
            <a:br>
              <a:rPr lang="es-ES_tradnl" sz="3100" b="1" i="1" dirty="0"/>
            </a:br>
            <a:r>
              <a:rPr lang="es-ES_tradnl" sz="3100" b="1" i="1" dirty="0" err="1" smtClean="0"/>
              <a:t>Comments</a:t>
            </a:r>
            <a:r>
              <a:rPr lang="es-ES_tradnl" sz="3100" b="1" i="1" dirty="0" smtClean="0"/>
              <a:t>  </a:t>
            </a:r>
            <a:r>
              <a:rPr lang="es-ES_tradnl" sz="3100" b="1" i="1" dirty="0" err="1" smtClean="0"/>
              <a:t>by</a:t>
            </a:r>
            <a:r>
              <a:rPr lang="es-ES_tradnl" sz="3100" b="1" i="1" dirty="0" smtClean="0"/>
              <a:t> Ricardo Lago </a:t>
            </a:r>
            <a:r>
              <a:rPr lang="es-ES_tradnl" sz="2800" b="1" i="1" dirty="0"/>
              <a:t/>
            </a:r>
            <a:br>
              <a:rPr lang="es-ES_tradnl" sz="2800" b="1" i="1" dirty="0"/>
            </a:br>
            <a:endParaRPr lang="en-US" sz="3100" b="1" i="1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4762500"/>
            <a:ext cx="8001000" cy="1905000"/>
          </a:xfrm>
        </p:spPr>
        <p:txBody>
          <a:bodyPr>
            <a:normAutofit/>
          </a:bodyPr>
          <a:lstStyle/>
          <a:p>
            <a:endParaRPr lang="en-GB" b="1" dirty="0" smtClean="0"/>
          </a:p>
          <a:p>
            <a:r>
              <a:rPr lang="en-GB" b="1" dirty="0" smtClean="0"/>
              <a:t>The 22</a:t>
            </a:r>
            <a:r>
              <a:rPr lang="en-GB" b="1" baseline="30000" dirty="0" smtClean="0"/>
              <a:t>nd</a:t>
            </a:r>
            <a:r>
              <a:rPr lang="en-GB" b="1" dirty="0" smtClean="0"/>
              <a:t> Dubrovnik Economic Conference</a:t>
            </a:r>
          </a:p>
          <a:p>
            <a:r>
              <a:rPr lang="en-GB" b="1" dirty="0" smtClean="0"/>
              <a:t> June </a:t>
            </a:r>
            <a:r>
              <a:rPr lang="es-ES_tradnl" b="1" dirty="0" smtClean="0"/>
              <a:t> 13th , 2016</a:t>
            </a:r>
          </a:p>
        </p:txBody>
      </p:sp>
    </p:spTree>
    <p:extLst>
      <p:ext uri="{BB962C8B-B14F-4D97-AF65-F5344CB8AC3E}">
        <p14:creationId xmlns:p14="http://schemas.microsoft.com/office/powerpoint/2010/main" val="384924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2400" b="1" dirty="0" err="1" smtClean="0"/>
              <a:t>Adjustment</a:t>
            </a:r>
            <a:r>
              <a:rPr lang="es-ES_tradnl" sz="2400" b="1" dirty="0" smtClean="0"/>
              <a:t> post-2009 and post-2012 ?</a:t>
            </a:r>
            <a:endParaRPr lang="es-ES_tradnl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_tradnl" dirty="0" smtClean="0"/>
          </a:p>
          <a:p>
            <a:endParaRPr lang="es-ES_tradnl" dirty="0"/>
          </a:p>
          <a:p>
            <a:r>
              <a:rPr lang="es-ES_tradnl" dirty="0" smtClean="0"/>
              <a:t> </a:t>
            </a:r>
            <a:r>
              <a:rPr lang="es-ES_tradnl" dirty="0" err="1" smtClean="0"/>
              <a:t>Debt</a:t>
            </a:r>
            <a:r>
              <a:rPr lang="es-ES_tradnl" dirty="0" smtClean="0"/>
              <a:t> </a:t>
            </a:r>
            <a:r>
              <a:rPr lang="es-ES_tradnl" dirty="0" err="1" smtClean="0"/>
              <a:t>dynamics</a:t>
            </a:r>
            <a:r>
              <a:rPr lang="es-ES_tradnl" dirty="0" smtClean="0"/>
              <a:t> </a:t>
            </a:r>
          </a:p>
          <a:p>
            <a:r>
              <a:rPr lang="es-ES_tradnl" dirty="0"/>
              <a:t> </a:t>
            </a:r>
            <a:r>
              <a:rPr lang="es-ES_tradnl" dirty="0" smtClean="0"/>
              <a:t>No </a:t>
            </a:r>
            <a:r>
              <a:rPr lang="es-ES_tradnl" dirty="0" err="1" smtClean="0"/>
              <a:t>primary</a:t>
            </a:r>
            <a:r>
              <a:rPr lang="es-ES_tradnl" dirty="0" smtClean="0"/>
              <a:t> surplus </a:t>
            </a:r>
            <a:r>
              <a:rPr lang="es-ES_tradnl" dirty="0" err="1" smtClean="0"/>
              <a:t>with</a:t>
            </a:r>
            <a:r>
              <a:rPr lang="es-ES_tradnl" dirty="0" smtClean="0"/>
              <a:t> the </a:t>
            </a:r>
            <a:r>
              <a:rPr lang="es-ES_tradnl" dirty="0" err="1" smtClean="0"/>
              <a:t>exception</a:t>
            </a:r>
            <a:r>
              <a:rPr lang="es-ES_tradnl" dirty="0" smtClean="0"/>
              <a:t> of </a:t>
            </a:r>
            <a:r>
              <a:rPr lang="es-ES_tradnl" dirty="0" err="1" smtClean="0"/>
              <a:t>Italy</a:t>
            </a:r>
            <a:r>
              <a:rPr lang="es-ES_tradnl" dirty="0" smtClean="0"/>
              <a:t> </a:t>
            </a:r>
          </a:p>
          <a:p>
            <a:r>
              <a:rPr lang="es-ES_tradnl" dirty="0" smtClean="0"/>
              <a:t> Paul Romer  : </a:t>
            </a:r>
            <a:r>
              <a:rPr lang="es-ES_tradnl" i="1" dirty="0" smtClean="0"/>
              <a:t>“A crisis is a terrible </a:t>
            </a:r>
            <a:r>
              <a:rPr lang="es-ES_tradnl" i="1" dirty="0" err="1" smtClean="0"/>
              <a:t>thing</a:t>
            </a:r>
            <a:r>
              <a:rPr lang="es-ES_tradnl" i="1" dirty="0" smtClean="0"/>
              <a:t>  </a:t>
            </a:r>
            <a:r>
              <a:rPr lang="es-ES_tradnl" i="1" dirty="0" err="1" smtClean="0"/>
              <a:t>to</a:t>
            </a:r>
            <a:r>
              <a:rPr lang="es-ES_tradnl" i="1" dirty="0" smtClean="0"/>
              <a:t> </a:t>
            </a:r>
            <a:r>
              <a:rPr lang="es-ES_tradnl" i="1" dirty="0" err="1" smtClean="0"/>
              <a:t>wast</a:t>
            </a:r>
            <a:r>
              <a:rPr lang="es-ES_tradnl" i="1" dirty="0" smtClean="0"/>
              <a:t>”</a:t>
            </a:r>
            <a:endParaRPr lang="es-ES_tradnl" i="1" dirty="0"/>
          </a:p>
        </p:txBody>
      </p:sp>
    </p:spTree>
    <p:extLst>
      <p:ext uri="{BB962C8B-B14F-4D97-AF65-F5344CB8AC3E}">
        <p14:creationId xmlns:p14="http://schemas.microsoft.com/office/powerpoint/2010/main" val="372094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2400" b="1" dirty="0"/>
              <a:t/>
            </a:r>
            <a:br>
              <a:rPr lang="en-AU" sz="2400" b="1" dirty="0"/>
            </a:br>
            <a:r>
              <a:rPr lang="en-AU" sz="2400" b="1" dirty="0"/>
              <a:t>Will EMU survive </a:t>
            </a:r>
            <a:r>
              <a:rPr lang="en-AU" sz="2400" b="1" dirty="0" smtClean="0"/>
              <a:t> or will it be another romantic experiment as the Latin Monetary Union ?</a:t>
            </a:r>
            <a:endParaRPr lang="es-ES_tradnl" sz="2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b="1" i="1" dirty="0" err="1" smtClean="0"/>
              <a:t>Latin</a:t>
            </a:r>
            <a:r>
              <a:rPr lang="es-ES_tradnl" b="1" i="1" dirty="0" smtClean="0"/>
              <a:t> </a:t>
            </a:r>
            <a:r>
              <a:rPr lang="es-ES_tradnl" b="1" i="1" dirty="0" err="1" smtClean="0"/>
              <a:t>Monetary</a:t>
            </a:r>
            <a:r>
              <a:rPr lang="es-ES_tradnl" b="1" i="1" dirty="0" smtClean="0"/>
              <a:t> Union </a:t>
            </a:r>
            <a:endParaRPr lang="es-ES_tradnl" b="1" i="1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15424" b="-15424"/>
          <a:stretch>
            <a:fillRect/>
          </a:stretch>
        </p:blipFill>
        <p:spPr>
          <a:xfrm>
            <a:off x="571500" y="2187576"/>
            <a:ext cx="4394200" cy="4041424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s-ES_tradnl" b="1" i="1" dirty="0" err="1" smtClean="0"/>
              <a:t>European</a:t>
            </a:r>
            <a:r>
              <a:rPr lang="es-ES_tradnl" b="1" i="1" dirty="0" smtClean="0"/>
              <a:t> </a:t>
            </a:r>
            <a:r>
              <a:rPr lang="es-ES_tradnl" b="1" i="1" dirty="0" err="1" smtClean="0"/>
              <a:t>Monetary</a:t>
            </a:r>
            <a:r>
              <a:rPr lang="es-ES_tradnl" b="1" i="1" dirty="0" smtClean="0"/>
              <a:t> Union </a:t>
            </a:r>
            <a:endParaRPr lang="es-ES_tradnl" b="1" i="1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4"/>
          </p:nvPr>
        </p:nvPicPr>
        <p:blipFill>
          <a:blip r:embed="rId3"/>
          <a:srcRect l="9178" r="9178"/>
          <a:stretch>
            <a:fillRect/>
          </a:stretch>
        </p:blipFill>
        <p:spPr>
          <a:xfrm>
            <a:off x="5178429" y="2692400"/>
            <a:ext cx="3302459" cy="3036824"/>
          </a:xfrm>
        </p:spPr>
      </p:pic>
    </p:spTree>
    <p:extLst>
      <p:ext uri="{BB962C8B-B14F-4D97-AF65-F5344CB8AC3E}">
        <p14:creationId xmlns:p14="http://schemas.microsoft.com/office/powerpoint/2010/main" val="20219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 sz="3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-4643" b="-464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13868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AU" b="1" dirty="0" smtClean="0"/>
              <a:t>  </a:t>
            </a:r>
          </a:p>
          <a:p>
            <a:pPr marL="0" indent="0">
              <a:buNone/>
            </a:pPr>
            <a:r>
              <a:rPr lang="en-AU" b="1" dirty="0" smtClean="0"/>
              <a:t>   </a:t>
            </a:r>
            <a:r>
              <a:rPr lang="en-AU" sz="4400" b="1" dirty="0" smtClean="0"/>
              <a:t>                </a:t>
            </a:r>
            <a:r>
              <a:rPr lang="en-AU" sz="4400" b="1" i="1" dirty="0" smtClean="0"/>
              <a:t>The End</a:t>
            </a:r>
          </a:p>
        </p:txBody>
      </p:sp>
    </p:spTree>
    <p:extLst>
      <p:ext uri="{BB962C8B-B14F-4D97-AF65-F5344CB8AC3E}">
        <p14:creationId xmlns:p14="http://schemas.microsoft.com/office/powerpoint/2010/main" val="184522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2400" b="1" dirty="0" err="1" smtClean="0"/>
              <a:t>Comments</a:t>
            </a:r>
            <a:r>
              <a:rPr lang="es-ES_tradnl" sz="2400" b="1" dirty="0" smtClean="0"/>
              <a:t> </a:t>
            </a:r>
            <a:endParaRPr lang="es-ES_tradnl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_tradnl" dirty="0" smtClean="0"/>
          </a:p>
          <a:p>
            <a:r>
              <a:rPr lang="es-ES_tradnl" dirty="0" smtClean="0"/>
              <a:t> 1. Control for </a:t>
            </a:r>
            <a:r>
              <a:rPr lang="es-ES_tradnl" dirty="0" err="1" smtClean="0"/>
              <a:t>different</a:t>
            </a:r>
            <a:r>
              <a:rPr lang="es-ES_tradnl" dirty="0" smtClean="0"/>
              <a:t> </a:t>
            </a:r>
            <a:r>
              <a:rPr lang="es-ES_tradnl" dirty="0" err="1" smtClean="0"/>
              <a:t>types</a:t>
            </a:r>
            <a:r>
              <a:rPr lang="es-ES_tradnl" dirty="0" smtClean="0"/>
              <a:t> of </a:t>
            </a:r>
            <a:r>
              <a:rPr lang="es-ES_tradnl" dirty="0" err="1" smtClean="0"/>
              <a:t>Monetary</a:t>
            </a:r>
            <a:r>
              <a:rPr lang="es-ES_tradnl" dirty="0" smtClean="0"/>
              <a:t> Union </a:t>
            </a:r>
          </a:p>
          <a:p>
            <a:r>
              <a:rPr lang="es-ES_tradnl" dirty="0" smtClean="0"/>
              <a:t>2 . </a:t>
            </a:r>
            <a:r>
              <a:rPr lang="es-ES_tradnl" dirty="0" err="1" smtClean="0"/>
              <a:t>Discuss</a:t>
            </a:r>
            <a:r>
              <a:rPr lang="es-ES_tradnl" dirty="0" smtClean="0"/>
              <a:t> the </a:t>
            </a:r>
            <a:r>
              <a:rPr lang="es-ES_tradnl" dirty="0" err="1" smtClean="0"/>
              <a:t>experience</a:t>
            </a:r>
            <a:r>
              <a:rPr lang="es-ES_tradnl" dirty="0" smtClean="0"/>
              <a:t> of the </a:t>
            </a:r>
            <a:r>
              <a:rPr lang="es-ES_tradnl" dirty="0" err="1" smtClean="0"/>
              <a:t>Latin</a:t>
            </a:r>
            <a:r>
              <a:rPr lang="es-ES_tradnl" dirty="0" smtClean="0"/>
              <a:t> </a:t>
            </a:r>
            <a:r>
              <a:rPr lang="es-ES_tradnl" dirty="0" err="1" smtClean="0"/>
              <a:t>Monetary</a:t>
            </a:r>
            <a:r>
              <a:rPr lang="es-ES_tradnl" dirty="0" smtClean="0"/>
              <a:t> Union ( 1865 – 1927 ) </a:t>
            </a:r>
          </a:p>
          <a:p>
            <a:r>
              <a:rPr lang="es-ES_tradnl" dirty="0" smtClean="0"/>
              <a:t>3. </a:t>
            </a:r>
            <a:r>
              <a:rPr lang="es-ES_tradnl" dirty="0" err="1" smtClean="0"/>
              <a:t>Does</a:t>
            </a:r>
            <a:r>
              <a:rPr lang="es-ES_tradnl" dirty="0" smtClean="0"/>
              <a:t> EMU come at a </a:t>
            </a:r>
            <a:r>
              <a:rPr lang="es-ES_tradnl" dirty="0" err="1" smtClean="0"/>
              <a:t>cost</a:t>
            </a:r>
            <a:r>
              <a:rPr lang="es-ES_tradnl" dirty="0" smtClean="0"/>
              <a:t> ?</a:t>
            </a:r>
          </a:p>
          <a:p>
            <a:pPr lvl="1"/>
            <a:r>
              <a:rPr lang="es-ES_tradnl" dirty="0"/>
              <a:t> </a:t>
            </a:r>
            <a:r>
              <a:rPr lang="es-ES_tradnl" dirty="0" smtClean="0"/>
              <a:t>In </a:t>
            </a:r>
            <a:r>
              <a:rPr lang="es-ES_tradnl" dirty="0" err="1" smtClean="0"/>
              <a:t>your</a:t>
            </a:r>
            <a:r>
              <a:rPr lang="es-ES_tradnl" dirty="0" smtClean="0"/>
              <a:t> </a:t>
            </a:r>
            <a:r>
              <a:rPr lang="es-ES_tradnl" dirty="0" err="1" smtClean="0"/>
              <a:t>paper</a:t>
            </a:r>
            <a:r>
              <a:rPr lang="es-ES_tradnl" dirty="0" smtClean="0"/>
              <a:t> you </a:t>
            </a:r>
            <a:r>
              <a:rPr lang="es-ES_tradnl" dirty="0" err="1" smtClean="0"/>
              <a:t>deal</a:t>
            </a:r>
            <a:r>
              <a:rPr lang="es-ES_tradnl" dirty="0" smtClean="0"/>
              <a:t> </a:t>
            </a:r>
            <a:r>
              <a:rPr lang="es-ES_tradnl" dirty="0" err="1" smtClean="0"/>
              <a:t>with</a:t>
            </a:r>
            <a:r>
              <a:rPr lang="es-ES_tradnl" dirty="0" smtClean="0"/>
              <a:t> the upside :  50% </a:t>
            </a:r>
            <a:r>
              <a:rPr lang="es-ES_tradnl" dirty="0" err="1" smtClean="0"/>
              <a:t>expansion</a:t>
            </a:r>
            <a:r>
              <a:rPr lang="es-ES_tradnl" dirty="0" smtClean="0"/>
              <a:t> of </a:t>
            </a:r>
            <a:r>
              <a:rPr lang="es-ES_tradnl" dirty="0" err="1" smtClean="0"/>
              <a:t>exports</a:t>
            </a:r>
            <a:r>
              <a:rPr lang="es-ES_tradnl" dirty="0" smtClean="0"/>
              <a:t> /</a:t>
            </a:r>
            <a:r>
              <a:rPr lang="es-ES_tradnl" dirty="0" err="1" smtClean="0"/>
              <a:t>imports</a:t>
            </a:r>
            <a:r>
              <a:rPr lang="es-ES_tradnl" dirty="0" smtClean="0"/>
              <a:t> </a:t>
            </a:r>
          </a:p>
          <a:p>
            <a:pPr lvl="1"/>
            <a:r>
              <a:rPr lang="es-ES_tradnl" dirty="0" smtClean="0"/>
              <a:t>Is </a:t>
            </a:r>
            <a:r>
              <a:rPr lang="es-ES_tradnl" dirty="0" err="1" smtClean="0"/>
              <a:t>there</a:t>
            </a:r>
            <a:r>
              <a:rPr lang="es-ES_tradnl" dirty="0" smtClean="0"/>
              <a:t> </a:t>
            </a:r>
            <a:r>
              <a:rPr lang="es-ES_tradnl" dirty="0" err="1" smtClean="0"/>
              <a:t>any</a:t>
            </a:r>
            <a:r>
              <a:rPr lang="es-ES_tradnl" dirty="0" smtClean="0"/>
              <a:t>  </a:t>
            </a:r>
            <a:r>
              <a:rPr lang="es-ES_tradnl" dirty="0" err="1" smtClean="0"/>
              <a:t>downside</a:t>
            </a:r>
            <a:r>
              <a:rPr lang="es-ES_tradnl" dirty="0" smtClean="0"/>
              <a:t> ?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238528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2400" b="1" dirty="0" smtClean="0"/>
              <a:t> </a:t>
            </a:r>
            <a:r>
              <a:rPr lang="es-ES_tradnl" sz="2400" b="1" dirty="0" err="1" smtClean="0"/>
              <a:t>Comment</a:t>
            </a:r>
            <a:r>
              <a:rPr lang="es-ES_tradnl" sz="2400" b="1" dirty="0" smtClean="0"/>
              <a:t> 1 - </a:t>
            </a:r>
            <a:r>
              <a:rPr lang="es-ES_tradnl" sz="2400" b="1" dirty="0" err="1" smtClean="0"/>
              <a:t>Types</a:t>
            </a:r>
            <a:r>
              <a:rPr lang="es-ES_tradnl" sz="2400" b="1" dirty="0" smtClean="0"/>
              <a:t> of </a:t>
            </a:r>
            <a:r>
              <a:rPr lang="es-ES_tradnl" sz="2400" b="1" dirty="0" err="1" smtClean="0"/>
              <a:t>Currency</a:t>
            </a:r>
            <a:r>
              <a:rPr lang="es-ES_tradnl" sz="2400" b="1" dirty="0" smtClean="0"/>
              <a:t>  </a:t>
            </a:r>
            <a:r>
              <a:rPr lang="es-ES_tradnl" sz="2400" b="1" dirty="0" err="1" smtClean="0"/>
              <a:t>Unions</a:t>
            </a:r>
            <a:endParaRPr lang="es-ES_tradnl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1638300"/>
            <a:ext cx="8001000" cy="4762500"/>
          </a:xfrm>
        </p:spPr>
        <p:txBody>
          <a:bodyPr>
            <a:normAutofit fontScale="25000" lnSpcReduction="20000"/>
          </a:bodyPr>
          <a:lstStyle/>
          <a:p>
            <a:pPr lvl="1">
              <a:buFont typeface="Wingdings" charset="2"/>
              <a:buChar char="Ø"/>
            </a:pPr>
            <a:endParaRPr lang="es-ES_tradnl" sz="7000" dirty="0" smtClean="0"/>
          </a:p>
          <a:p>
            <a:pPr lvl="1">
              <a:buFont typeface="Wingdings" charset="2"/>
              <a:buChar char="Ø"/>
            </a:pPr>
            <a:r>
              <a:rPr lang="es-ES_tradnl" sz="7000" dirty="0" smtClean="0"/>
              <a:t>Informal </a:t>
            </a:r>
          </a:p>
          <a:p>
            <a:pPr lvl="2">
              <a:buFont typeface="Wingdings" charset="2"/>
              <a:buChar char="v"/>
            </a:pPr>
            <a:r>
              <a:rPr lang="es-ES_tradnl" sz="7000" dirty="0" smtClean="0"/>
              <a:t>Euro in Montenegro  and Kosovo ( in 2001 )</a:t>
            </a:r>
          </a:p>
          <a:p>
            <a:pPr lvl="2">
              <a:buFont typeface="Wingdings" charset="2"/>
              <a:buChar char="v"/>
            </a:pPr>
            <a:r>
              <a:rPr lang="es-ES_tradnl" sz="7000" dirty="0" smtClean="0"/>
              <a:t>US$  in  Ecuador  ; El Salvador and East Timor ( </a:t>
            </a:r>
            <a:r>
              <a:rPr lang="es-ES_tradnl" sz="7000" dirty="0" err="1" smtClean="0"/>
              <a:t>all</a:t>
            </a:r>
            <a:r>
              <a:rPr lang="es-ES_tradnl" sz="7000" dirty="0" smtClean="0"/>
              <a:t> in 2000 ) </a:t>
            </a:r>
          </a:p>
          <a:p>
            <a:pPr marL="914400" lvl="2" indent="0">
              <a:buNone/>
            </a:pPr>
            <a:endParaRPr lang="es-ES_tradnl" sz="7000" dirty="0" smtClean="0"/>
          </a:p>
          <a:p>
            <a:pPr lvl="1">
              <a:buFont typeface="Wingdings" charset="2"/>
              <a:buChar char="Ø"/>
            </a:pPr>
            <a:r>
              <a:rPr lang="es-ES_tradnl" sz="7000" dirty="0" smtClean="0"/>
              <a:t> Formal</a:t>
            </a:r>
          </a:p>
          <a:p>
            <a:pPr lvl="2">
              <a:buFont typeface="Wingdings" charset="2"/>
              <a:buChar char="v"/>
            </a:pPr>
            <a:r>
              <a:rPr lang="es-ES_tradnl" sz="7000" dirty="0" smtClean="0"/>
              <a:t> ( US$  in </a:t>
            </a:r>
            <a:r>
              <a:rPr lang="es-ES_tradnl" sz="7000" dirty="0" err="1" smtClean="0"/>
              <a:t>Panama</a:t>
            </a:r>
            <a:r>
              <a:rPr lang="es-ES_tradnl" sz="7000" dirty="0" smtClean="0"/>
              <a:t>  1904 ) </a:t>
            </a:r>
          </a:p>
          <a:p>
            <a:pPr lvl="2">
              <a:buFont typeface="Wingdings" charset="2"/>
              <a:buChar char="v"/>
            </a:pPr>
            <a:r>
              <a:rPr lang="es-ES_tradnl" sz="7000" dirty="0" smtClean="0"/>
              <a:t> US$ </a:t>
            </a:r>
            <a:r>
              <a:rPr lang="es-ES_tradnl" sz="7000" dirty="0" err="1" smtClean="0"/>
              <a:t>Former</a:t>
            </a:r>
            <a:r>
              <a:rPr lang="es-ES_tradnl" sz="7000" dirty="0" smtClean="0"/>
              <a:t> US Trust </a:t>
            </a:r>
            <a:r>
              <a:rPr lang="es-ES_tradnl" sz="7000" dirty="0" err="1" smtClean="0"/>
              <a:t>Territory</a:t>
            </a:r>
            <a:r>
              <a:rPr lang="es-ES_tradnl" sz="7000" dirty="0" smtClean="0"/>
              <a:t> of the </a:t>
            </a:r>
            <a:r>
              <a:rPr lang="es-ES_tradnl" sz="7000" dirty="0" err="1" smtClean="0"/>
              <a:t>Pacific</a:t>
            </a:r>
            <a:r>
              <a:rPr lang="es-ES_tradnl" sz="7000" dirty="0" smtClean="0"/>
              <a:t>  ( </a:t>
            </a:r>
            <a:r>
              <a:rPr lang="es-ES_tradnl" sz="7000" dirty="0" err="1" smtClean="0"/>
              <a:t>Palau</a:t>
            </a:r>
            <a:r>
              <a:rPr lang="es-ES_tradnl" sz="7000" dirty="0" smtClean="0"/>
              <a:t> , Marshall , Micronesia )</a:t>
            </a:r>
          </a:p>
          <a:p>
            <a:pPr lvl="2">
              <a:buFont typeface="Wingdings" charset="2"/>
              <a:buChar char="v"/>
            </a:pPr>
            <a:r>
              <a:rPr lang="es-ES_tradnl" sz="7000" dirty="0"/>
              <a:t> </a:t>
            </a:r>
            <a:r>
              <a:rPr lang="es-ES_tradnl" sz="7000" dirty="0" smtClean="0"/>
              <a:t>Euro in </a:t>
            </a:r>
            <a:r>
              <a:rPr lang="es-ES_tradnl" sz="7000" dirty="0" err="1" smtClean="0"/>
              <a:t>Andorra,Vatican</a:t>
            </a:r>
            <a:r>
              <a:rPr lang="es-ES_tradnl" sz="7000" dirty="0" smtClean="0"/>
              <a:t> , San Marino </a:t>
            </a:r>
          </a:p>
          <a:p>
            <a:pPr lvl="2">
              <a:buFont typeface="Wingdings" charset="2"/>
              <a:buChar char="v"/>
            </a:pPr>
            <a:endParaRPr lang="es-ES_tradnl" sz="7000" dirty="0" smtClean="0"/>
          </a:p>
          <a:p>
            <a:pPr lvl="1">
              <a:buFont typeface="Wingdings" charset="2"/>
              <a:buChar char="Ø"/>
            </a:pPr>
            <a:r>
              <a:rPr lang="es-ES_tradnl" sz="7000" dirty="0" smtClean="0"/>
              <a:t> Formal </a:t>
            </a:r>
            <a:r>
              <a:rPr lang="es-ES_tradnl" sz="7000" dirty="0" err="1" smtClean="0"/>
              <a:t>with</a:t>
            </a:r>
            <a:r>
              <a:rPr lang="es-ES_tradnl" sz="7000" dirty="0" smtClean="0"/>
              <a:t> </a:t>
            </a:r>
            <a:r>
              <a:rPr lang="es-ES_tradnl" sz="7000" dirty="0" err="1" smtClean="0"/>
              <a:t>common</a:t>
            </a:r>
            <a:r>
              <a:rPr lang="es-ES_tradnl" sz="7000" dirty="0" smtClean="0"/>
              <a:t> </a:t>
            </a:r>
            <a:r>
              <a:rPr lang="es-ES_tradnl" sz="7000" dirty="0" err="1" smtClean="0"/>
              <a:t>monetary</a:t>
            </a:r>
            <a:r>
              <a:rPr lang="es-ES_tradnl" sz="7000" dirty="0" smtClean="0"/>
              <a:t> </a:t>
            </a:r>
            <a:r>
              <a:rPr lang="es-ES_tradnl" sz="7000" dirty="0" err="1"/>
              <a:t>p</a:t>
            </a:r>
            <a:r>
              <a:rPr lang="es-ES_tradnl" sz="7000" dirty="0" err="1" smtClean="0"/>
              <a:t>olicy</a:t>
            </a:r>
            <a:r>
              <a:rPr lang="es-ES_tradnl" sz="7000" dirty="0" smtClean="0"/>
              <a:t>  </a:t>
            </a:r>
          </a:p>
          <a:p>
            <a:pPr lvl="2">
              <a:buFont typeface="Wingdings" charset="2"/>
              <a:buChar char="v"/>
            </a:pPr>
            <a:r>
              <a:rPr lang="es-ES_tradnl" sz="7000" dirty="0" smtClean="0"/>
              <a:t> </a:t>
            </a:r>
            <a:r>
              <a:rPr lang="es-ES_tradnl" sz="7000" dirty="0" err="1" smtClean="0"/>
              <a:t>European</a:t>
            </a:r>
            <a:r>
              <a:rPr lang="es-ES_tradnl" sz="7000" dirty="0" smtClean="0"/>
              <a:t> </a:t>
            </a:r>
            <a:r>
              <a:rPr lang="es-ES_tradnl" sz="7000" dirty="0" err="1" smtClean="0"/>
              <a:t>Monetary</a:t>
            </a:r>
            <a:r>
              <a:rPr lang="es-ES_tradnl" sz="7000" dirty="0"/>
              <a:t> </a:t>
            </a:r>
            <a:r>
              <a:rPr lang="es-ES_tradnl" sz="7000" dirty="0" smtClean="0"/>
              <a:t>Union  </a:t>
            </a:r>
          </a:p>
          <a:p>
            <a:pPr lvl="2">
              <a:buFont typeface="Wingdings" charset="2"/>
              <a:buChar char="v"/>
            </a:pPr>
            <a:r>
              <a:rPr lang="es-ES_tradnl" sz="7000" dirty="0"/>
              <a:t> </a:t>
            </a:r>
            <a:r>
              <a:rPr lang="es-ES_tradnl" sz="7000" dirty="0" err="1" smtClean="0"/>
              <a:t>Latin</a:t>
            </a:r>
            <a:r>
              <a:rPr lang="es-ES_tradnl" sz="7000" dirty="0" smtClean="0"/>
              <a:t> </a:t>
            </a:r>
            <a:r>
              <a:rPr lang="es-ES_tradnl" sz="7000" dirty="0" err="1" smtClean="0"/>
              <a:t>Monetary</a:t>
            </a:r>
            <a:r>
              <a:rPr lang="es-ES_tradnl" sz="7000" dirty="0" smtClean="0"/>
              <a:t> Union ( 1865- 1927 ) </a:t>
            </a:r>
          </a:p>
          <a:p>
            <a:endParaRPr lang="es-ES_tradnl" dirty="0"/>
          </a:p>
          <a:p>
            <a:pPr marL="0" indent="0">
              <a:buNone/>
            </a:pPr>
            <a:r>
              <a:rPr lang="es-ES_tradnl" dirty="0" smtClean="0"/>
              <a:t>	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411619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2400" b="1" dirty="0" err="1" smtClean="0"/>
              <a:t>Comment</a:t>
            </a:r>
            <a:r>
              <a:rPr lang="es-ES_tradnl" sz="2400" b="1" dirty="0" smtClean="0"/>
              <a:t> 2 - The </a:t>
            </a:r>
            <a:r>
              <a:rPr lang="es-ES_tradnl" sz="2400" b="1" dirty="0" err="1" smtClean="0"/>
              <a:t>Latin</a:t>
            </a:r>
            <a:r>
              <a:rPr lang="es-ES_tradnl" sz="2400" b="1" dirty="0" smtClean="0"/>
              <a:t> </a:t>
            </a:r>
            <a:r>
              <a:rPr lang="es-ES_tradnl" sz="2400" b="1" dirty="0" err="1" smtClean="0"/>
              <a:t>Monetary</a:t>
            </a:r>
            <a:r>
              <a:rPr lang="es-ES_tradnl" sz="2400" b="1" dirty="0" smtClean="0"/>
              <a:t> Union </a:t>
            </a:r>
            <a:endParaRPr lang="es-ES_tradnl" sz="24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s-ES_tradnl"/>
          </a:p>
        </p:txBody>
      </p:sp>
      <p:pic>
        <p:nvPicPr>
          <p:cNvPr id="7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-31465" r="-31465"/>
          <a:stretch>
            <a:fillRect/>
          </a:stretch>
        </p:blipFill>
        <p:spPr/>
      </p:pic>
      <p:pic>
        <p:nvPicPr>
          <p:cNvPr id="10" name="Content Placeholder 9"/>
          <p:cNvPicPr>
            <a:picLocks noGrp="1" noChangeAspect="1"/>
          </p:cNvPicPr>
          <p:nvPr>
            <p:ph sz="quarter" idx="4"/>
          </p:nvPr>
        </p:nvPicPr>
        <p:blipFill>
          <a:blip r:embed="rId3"/>
          <a:srcRect l="-25062" r="-2506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36297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 smtClean="0"/>
              <a:t> </a:t>
            </a:r>
            <a:r>
              <a:rPr lang="en-AU" sz="2400" b="1" dirty="0" smtClean="0"/>
              <a:t>Greece in the Latin </a:t>
            </a:r>
            <a:r>
              <a:rPr lang="en-AU" sz="2400" b="1" dirty="0" err="1" smtClean="0"/>
              <a:t>Monetray</a:t>
            </a:r>
            <a:r>
              <a:rPr lang="en-AU" sz="2400" b="1" dirty="0" smtClean="0"/>
              <a:t> Union </a:t>
            </a:r>
            <a:endParaRPr lang="en-AU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Original Members were : France , Italy  Belgium and  Switzerland. Greece joined two years later </a:t>
            </a:r>
          </a:p>
          <a:p>
            <a:r>
              <a:rPr lang="en-GB" dirty="0" smtClean="0"/>
              <a:t>BBC :  </a:t>
            </a:r>
            <a:r>
              <a:rPr lang="en-GB" i="1" dirty="0" smtClean="0"/>
              <a:t>"its chronically weak economy meant successive Greek governments responded by decreasing the amount of gold in their coins”</a:t>
            </a:r>
          </a:p>
          <a:p>
            <a:r>
              <a:rPr lang="en-GB" dirty="0" smtClean="0"/>
              <a:t>Greece was expelled in 1908 for debasing the currency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4416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1" dirty="0" smtClean="0"/>
              <a:t>Comment 3 - Does EMU come at a cost ?</a:t>
            </a:r>
            <a:endParaRPr lang="en-GB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Ø"/>
            </a:pPr>
            <a:r>
              <a:rPr lang="en-US" dirty="0" smtClean="0"/>
              <a:t>Before Euro: Financial markets viewed  peripheral countries as emerging markets</a:t>
            </a:r>
          </a:p>
          <a:p>
            <a:pPr lvl="1">
              <a:buFont typeface="Wingdings" charset="2"/>
              <a:buChar char="v"/>
            </a:pPr>
            <a:r>
              <a:rPr lang="en-US" dirty="0" smtClean="0"/>
              <a:t> </a:t>
            </a:r>
            <a:r>
              <a:rPr lang="en-US" dirty="0"/>
              <a:t>Devaluation – Inflation – High interest rates </a:t>
            </a:r>
          </a:p>
          <a:p>
            <a:pPr>
              <a:buFont typeface="Wingdings" charset="2"/>
              <a:buChar char="Ø"/>
            </a:pPr>
            <a:endParaRPr lang="en-US" dirty="0" smtClean="0"/>
          </a:p>
          <a:p>
            <a:pPr>
              <a:buFont typeface="Wingdings" charset="2"/>
              <a:buChar char="Ø"/>
            </a:pPr>
            <a:r>
              <a:rPr lang="en-US" dirty="0"/>
              <a:t> </a:t>
            </a:r>
            <a:r>
              <a:rPr lang="en-US" dirty="0" smtClean="0"/>
              <a:t>After Euro : Markets assume that the credit risk of the peripheral countries was almost as good as Germany</a:t>
            </a:r>
          </a:p>
          <a:p>
            <a:pPr>
              <a:buFont typeface="Wingdings" charset="2"/>
              <a:buChar char="Ø"/>
            </a:pPr>
            <a:r>
              <a:rPr lang="en-US" dirty="0"/>
              <a:t> </a:t>
            </a:r>
            <a:r>
              <a:rPr lang="en-US" dirty="0" smtClean="0"/>
              <a:t>Peripheral countries embarked on an unprecedented “spending binge”</a:t>
            </a:r>
          </a:p>
        </p:txBody>
      </p:sp>
    </p:spTree>
    <p:extLst>
      <p:ext uri="{BB962C8B-B14F-4D97-AF65-F5344CB8AC3E}">
        <p14:creationId xmlns:p14="http://schemas.microsoft.com/office/powerpoint/2010/main" val="164938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800" y="274638"/>
            <a:ext cx="8788400" cy="1143000"/>
          </a:xfrm>
        </p:spPr>
        <p:txBody>
          <a:bodyPr/>
          <a:lstStyle/>
          <a:p>
            <a:r>
              <a:rPr lang="en-GB" sz="2400" dirty="0" smtClean="0"/>
              <a:t>Let me illustrate the spending binge with the </a:t>
            </a:r>
            <a:br>
              <a:rPr lang="en-GB" sz="2400" dirty="0" smtClean="0"/>
            </a:br>
            <a:r>
              <a:rPr lang="en-GB" sz="2400" dirty="0" smtClean="0"/>
              <a:t>Spanish housing boom </a:t>
            </a:r>
            <a:endParaRPr lang="en-GB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23146" r="-23146"/>
          <a:stretch>
            <a:fillRect/>
          </a:stretch>
        </p:blipFill>
        <p:spPr>
          <a:xfrm>
            <a:off x="-482600" y="1714500"/>
            <a:ext cx="9828336" cy="5054600"/>
          </a:xfrm>
        </p:spPr>
      </p:pic>
    </p:spTree>
    <p:extLst>
      <p:ext uri="{BB962C8B-B14F-4D97-AF65-F5344CB8AC3E}">
        <p14:creationId xmlns:p14="http://schemas.microsoft.com/office/powerpoint/2010/main" val="3165304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2400" b="1" dirty="0" smtClean="0"/>
              <a:t>Capital </a:t>
            </a:r>
            <a:r>
              <a:rPr lang="es-ES_tradnl" sz="2400" b="1" dirty="0" err="1" smtClean="0"/>
              <a:t>flight</a:t>
            </a:r>
            <a:r>
              <a:rPr lang="es-ES_tradnl" sz="2400" b="1" dirty="0" smtClean="0"/>
              <a:t> in 2012- II</a:t>
            </a:r>
            <a:endParaRPr lang="es-ES_tradnl" sz="24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22414" r="-2241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384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2400" b="1" dirty="0" err="1" smtClean="0"/>
              <a:t>Whatever</a:t>
            </a:r>
            <a:r>
              <a:rPr lang="es-ES_tradnl" sz="2400" b="1" dirty="0" smtClean="0"/>
              <a:t> </a:t>
            </a:r>
            <a:r>
              <a:rPr lang="es-ES_tradnl" sz="2400" b="1" dirty="0" err="1" smtClean="0"/>
              <a:t>it</a:t>
            </a:r>
            <a:r>
              <a:rPr lang="es-ES_tradnl" sz="2400" b="1" dirty="0" smtClean="0"/>
              <a:t> </a:t>
            </a:r>
            <a:r>
              <a:rPr lang="es-ES_tradnl" sz="2400" b="1" dirty="0" err="1" smtClean="0"/>
              <a:t>takes</a:t>
            </a:r>
            <a:endParaRPr lang="es-ES_tradnl" sz="24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s-ES_tradnl" sz="2400" dirty="0" smtClean="0"/>
          </a:p>
          <a:p>
            <a:pPr marL="0" indent="0">
              <a:buNone/>
            </a:pPr>
            <a:endParaRPr lang="es-ES_tradnl" sz="2400" dirty="0"/>
          </a:p>
          <a:p>
            <a:pPr marL="0" indent="0">
              <a:buNone/>
            </a:pPr>
            <a:r>
              <a:rPr lang="es-ES_tradnl" sz="2400" i="1" dirty="0" smtClean="0"/>
              <a:t>“ </a:t>
            </a:r>
            <a:r>
              <a:rPr lang="es-ES_tradnl" sz="2400" i="1" dirty="0" err="1"/>
              <a:t>whatever</a:t>
            </a:r>
            <a:r>
              <a:rPr lang="es-ES_tradnl" sz="2400" i="1" dirty="0"/>
              <a:t> </a:t>
            </a:r>
            <a:r>
              <a:rPr lang="es-ES_tradnl" sz="2400" i="1" dirty="0" err="1"/>
              <a:t>it</a:t>
            </a:r>
            <a:r>
              <a:rPr lang="es-ES_tradnl" sz="2400" i="1" dirty="0"/>
              <a:t> </a:t>
            </a:r>
            <a:r>
              <a:rPr lang="es-ES_tradnl" sz="2400" i="1" dirty="0" err="1"/>
              <a:t>takes</a:t>
            </a:r>
            <a:r>
              <a:rPr lang="es-ES_tradnl" sz="2400" i="1" dirty="0"/>
              <a:t> </a:t>
            </a:r>
            <a:r>
              <a:rPr lang="es-ES_tradnl" sz="2400" i="1" dirty="0" err="1"/>
              <a:t>to</a:t>
            </a:r>
            <a:r>
              <a:rPr lang="es-ES_tradnl" sz="2400" i="1" dirty="0"/>
              <a:t> preserve the euro. And </a:t>
            </a:r>
            <a:r>
              <a:rPr lang="es-ES_tradnl" sz="2400" i="1" dirty="0" err="1" smtClean="0"/>
              <a:t>believe</a:t>
            </a:r>
            <a:r>
              <a:rPr lang="es-ES_tradnl" sz="2400" i="1" dirty="0" smtClean="0"/>
              <a:t> </a:t>
            </a:r>
            <a:r>
              <a:rPr lang="es-ES_tradnl" sz="2400" i="1" dirty="0"/>
              <a:t>me, </a:t>
            </a:r>
            <a:r>
              <a:rPr lang="es-ES_tradnl" sz="2400" i="1" dirty="0" err="1"/>
              <a:t>it</a:t>
            </a:r>
            <a:r>
              <a:rPr lang="es-ES_tradnl" sz="2400" i="1" dirty="0"/>
              <a:t> </a:t>
            </a:r>
            <a:r>
              <a:rPr lang="es-ES_tradnl" sz="2400" i="1" dirty="0" err="1"/>
              <a:t>will</a:t>
            </a:r>
            <a:r>
              <a:rPr lang="es-ES_tradnl" sz="2400" i="1" dirty="0"/>
              <a:t> be </a:t>
            </a:r>
            <a:r>
              <a:rPr lang="es-ES_tradnl" sz="2400" i="1" dirty="0" err="1" smtClean="0"/>
              <a:t>enough</a:t>
            </a:r>
            <a:r>
              <a:rPr lang="es-ES_tradnl" sz="2400" i="1" dirty="0" smtClean="0"/>
              <a:t>” </a:t>
            </a:r>
            <a:endParaRPr lang="es-ES_tradnl" sz="2400" i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s-ES_tradnl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2"/>
          <a:srcRect l="9720" r="972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160065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avelogue">
  <a:themeElements>
    <a:clrScheme name="Travelogue">
      <a:dk1>
        <a:sysClr val="windowText" lastClr="000000"/>
      </a:dk1>
      <a:lt1>
        <a:srgbClr val="EAC968"/>
      </a:lt1>
      <a:dk2>
        <a:srgbClr val="2A2515"/>
      </a:dk2>
      <a:lt2>
        <a:srgbClr val="82682C"/>
      </a:lt2>
      <a:accent1>
        <a:srgbClr val="B74D21"/>
      </a:accent1>
      <a:accent2>
        <a:srgbClr val="A32323"/>
      </a:accent2>
      <a:accent3>
        <a:srgbClr val="4576A3"/>
      </a:accent3>
      <a:accent4>
        <a:srgbClr val="615D9A"/>
      </a:accent4>
      <a:accent5>
        <a:srgbClr val="67924B"/>
      </a:accent5>
      <a:accent6>
        <a:srgbClr val="BF7B1B"/>
      </a:accent6>
      <a:hlink>
        <a:srgbClr val="99350B"/>
      </a:hlink>
      <a:folHlink>
        <a:srgbClr val="785140"/>
      </a:folHlink>
    </a:clrScheme>
    <a:fontScheme name="Travelogue">
      <a:majorFont>
        <a:latin typeface="Calisto MT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Travelogu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130000"/>
              </a:schemeClr>
              <a:schemeClr val="phClr">
                <a:tint val="80000"/>
                <a:satMod val="150000"/>
              </a:schemeClr>
            </a:duotone>
          </a:blip>
          <a:tile tx="0" ty="0" sx="50000" sy="5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20000"/>
                <a:satMod val="130000"/>
              </a:schemeClr>
              <a:schemeClr val="phClr">
                <a:tint val="80000"/>
                <a:satMod val="150000"/>
              </a:schemeClr>
            </a:duotone>
          </a:blip>
          <a:tile tx="0" ty="0" sx="50000" sy="50000" flip="none" algn="tl"/>
        </a:blip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6600000" sx="102000" sy="102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88900" dist="63500" dir="2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sunset" dir="t">
              <a:rot lat="0" lon="0" rev="4200000"/>
            </a:lightRig>
          </a:scene3d>
          <a:sp3d>
            <a:bevelT w="635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0000"/>
                <a:hueMod val="85000"/>
                <a:satMod val="300000"/>
                <a:lumMod val="100000"/>
              </a:schemeClr>
            </a:gs>
            <a:gs pos="40000">
              <a:schemeClr val="phClr">
                <a:tint val="45000"/>
                <a:shade val="99000"/>
                <a:hueMod val="95000"/>
                <a:satMod val="300000"/>
                <a:lumMod val="100000"/>
              </a:schemeClr>
            </a:gs>
            <a:gs pos="100000">
              <a:schemeClr val="phClr">
                <a:shade val="20000"/>
                <a:hueMod val="95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70000"/>
                <a:satMod val="2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Travelogue.thmx</Template>
  <TotalTime>24005</TotalTime>
  <Words>349</Words>
  <Application>Microsoft Office PowerPoint</Application>
  <PresentationFormat>On-screen Show (4:3)</PresentationFormat>
  <Paragraphs>57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Calibri</vt:lpstr>
      <vt:lpstr>Calisto MT</vt:lpstr>
      <vt:lpstr>Mistral</vt:lpstr>
      <vt:lpstr>Wingdings</vt:lpstr>
      <vt:lpstr>Wingdings 2</vt:lpstr>
      <vt:lpstr>Travelogue</vt:lpstr>
      <vt:lpstr>                 “Currency Unions and Trade : A Post- EMU Reassessment” by  Reuven Glick  and Andrew K. Rose   Comments  by Ricardo Lago  </vt:lpstr>
      <vt:lpstr>Comments </vt:lpstr>
      <vt:lpstr> Comment 1 - Types of Currency  Unions</vt:lpstr>
      <vt:lpstr>Comment 2 - The Latin Monetary Union </vt:lpstr>
      <vt:lpstr> Greece in the Latin Monetray Union </vt:lpstr>
      <vt:lpstr>Comment 3 - Does EMU come at a cost ?</vt:lpstr>
      <vt:lpstr>Let me illustrate the spending binge with the  Spanish housing boom </vt:lpstr>
      <vt:lpstr>Capital flight in 2012- II</vt:lpstr>
      <vt:lpstr>Whatever it takes</vt:lpstr>
      <vt:lpstr>Adjustment post-2009 and post-2012 ?</vt:lpstr>
      <vt:lpstr> Will EMU survive  or will it be another romantic experiment as the Latin Monetary Union ?</vt:lpstr>
      <vt:lpstr>PowerPoint Presentation</vt:lpstr>
      <vt:lpstr>PowerPoint Presentation</vt:lpstr>
    </vt:vector>
  </TitlesOfParts>
  <Company>Student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“The Relationship between Capital, Liquidity and Risk in Commercial Banks”   by Tamara Kochubey and Dorota Kowalczyk</dc:title>
  <dc:creator>Ricardo  Lago</dc:creator>
  <cp:lastModifiedBy>Svjetlana Čolak</cp:lastModifiedBy>
  <cp:revision>460</cp:revision>
  <dcterms:created xsi:type="dcterms:W3CDTF">2014-06-10T08:02:56Z</dcterms:created>
  <dcterms:modified xsi:type="dcterms:W3CDTF">2016-06-30T07:43:59Z</dcterms:modified>
</cp:coreProperties>
</file>