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</p:sldMasterIdLst>
  <p:notesMasterIdLst>
    <p:notesMasterId r:id="rId15"/>
  </p:notesMasterIdLst>
  <p:sldIdLst>
    <p:sldId id="326" r:id="rId2"/>
    <p:sldId id="781" r:id="rId3"/>
    <p:sldId id="776" r:id="rId4"/>
    <p:sldId id="780" r:id="rId5"/>
    <p:sldId id="777" r:id="rId6"/>
    <p:sldId id="782" r:id="rId7"/>
    <p:sldId id="785" r:id="rId8"/>
    <p:sldId id="790" r:id="rId9"/>
    <p:sldId id="799" r:id="rId10"/>
    <p:sldId id="798" r:id="rId11"/>
    <p:sldId id="794" r:id="rId12"/>
    <p:sldId id="800" r:id="rId13"/>
    <p:sldId id="78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37A1C"/>
    <a:srgbClr val="C69C04"/>
    <a:srgbClr val="FFC90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65" autoAdjust="0"/>
    <p:restoredTop sz="97956" autoAdjust="0"/>
  </p:normalViewPr>
  <p:slideViewPr>
    <p:cSldViewPr snapToGrid="0" snapToObjects="1">
      <p:cViewPr varScale="1">
        <p:scale>
          <a:sx n="87" d="100"/>
          <a:sy n="87" d="100"/>
        </p:scale>
        <p:origin x="6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9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49159-66D5-BC45-89E8-A9E35807BAD6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C9B2F-89AE-BD40-A550-BB0882F612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0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C9B2F-89AE-BD40-A550-BB0882F6127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684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8F17-6C30-CD46-8CDD-3AF0DFA16F90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8F17-6C30-CD46-8CDD-3AF0DFA16F90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6BBB-5306-4A41-AACF-5A74CE232C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8F17-6C30-CD46-8CDD-3AF0DFA16F90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6BBB-5306-4A41-AACF-5A74CE232C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8F17-6C30-CD46-8CDD-3AF0DFA16F90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6BBB-5306-4A41-AACF-5A74CE232C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8F17-6C30-CD46-8CDD-3AF0DFA16F90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6BBB-5306-4A41-AACF-5A74CE232C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8F17-6C30-CD46-8CDD-3AF0DFA16F90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6BBB-5306-4A41-AACF-5A74CE232C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8F17-6C30-CD46-8CDD-3AF0DFA16F90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6BBB-5306-4A41-AACF-5A74CE232C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8F17-6C30-CD46-8CDD-3AF0DFA16F90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6BBB-5306-4A41-AACF-5A74CE232C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8F17-6C30-CD46-8CDD-3AF0DFA16F90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6BBB-5306-4A41-AACF-5A74CE232C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8F17-6C30-CD46-8CDD-3AF0DFA16F90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6BBB-5306-4A41-AACF-5A74CE232C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8F17-6C30-CD46-8CDD-3AF0DFA16F90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6BBB-5306-4A41-AACF-5A74CE232C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8F17-6C30-CD46-8CDD-3AF0DFA16F90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6BBB-5306-4A41-AACF-5A74CE232C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8F17-6C30-CD46-8CDD-3AF0DFA16F90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6BBB-5306-4A41-AACF-5A74CE232C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8F17-6C30-CD46-8CDD-3AF0DFA16F90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6BBB-5306-4A41-AACF-5A74CE232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8F17-6C30-CD46-8CDD-3AF0DFA16F90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6BBB-5306-4A41-AACF-5A74CE232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8F17-6C30-CD46-8CDD-3AF0DFA16F90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35048F17-6C30-CD46-8CDD-3AF0DFA16F90}" type="datetimeFigureOut">
              <a:rPr lang="en-US" smtClean="0"/>
              <a:pPr/>
              <a:t>6/30/2016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6D066BBB-5306-4A41-AACF-5A74CE232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82" y="1041400"/>
            <a:ext cx="8796760" cy="2921000"/>
          </a:xfrm>
        </p:spPr>
        <p:txBody>
          <a:bodyPr>
            <a:normAutofit fontScale="90000"/>
          </a:bodyPr>
          <a:lstStyle/>
          <a:p>
            <a:r>
              <a:rPr lang="es-ES_tradnl" sz="3200" b="1" dirty="0" smtClean="0"/>
              <a:t/>
            </a:r>
            <a:br>
              <a:rPr lang="es-ES_tradnl" sz="3200" b="1" dirty="0" smtClean="0"/>
            </a:br>
            <a:r>
              <a:rPr lang="es-ES_tradnl" sz="3200" b="1" dirty="0" smtClean="0"/>
              <a:t/>
            </a:r>
            <a:br>
              <a:rPr lang="es-ES_tradnl" sz="3200" b="1" dirty="0" smtClean="0"/>
            </a:br>
            <a:r>
              <a:rPr lang="es-ES_tradnl" sz="3200" b="1" dirty="0"/>
              <a:t/>
            </a:r>
            <a:br>
              <a:rPr lang="es-ES_tradnl" sz="3200" b="1" dirty="0"/>
            </a:br>
            <a:r>
              <a:rPr lang="es-ES_tradnl" sz="3200" b="1" dirty="0" smtClean="0"/>
              <a:t/>
            </a:r>
            <a:br>
              <a:rPr lang="es-ES_tradnl" sz="3200" b="1" dirty="0" smtClean="0"/>
            </a:br>
            <a:r>
              <a:rPr lang="es-ES_tradnl" sz="3200" b="1" dirty="0" smtClean="0"/>
              <a:t/>
            </a:r>
            <a:br>
              <a:rPr lang="es-ES_tradnl" sz="3200" b="1" dirty="0" smtClean="0"/>
            </a:br>
            <a:r>
              <a:rPr lang="es-ES_tradnl" sz="3200" b="1" dirty="0"/>
              <a:t/>
            </a:r>
            <a:br>
              <a:rPr lang="es-ES_tradnl" sz="3200" b="1" dirty="0"/>
            </a:br>
            <a:r>
              <a:rPr lang="es-ES_tradnl" sz="3200" b="1" dirty="0" smtClean="0"/>
              <a:t/>
            </a:r>
            <a:br>
              <a:rPr lang="es-ES_tradnl" sz="3200" b="1" dirty="0" smtClean="0"/>
            </a:br>
            <a:r>
              <a:rPr lang="es-ES_tradnl" sz="3200" b="1" dirty="0" smtClean="0"/>
              <a:t> </a:t>
            </a:r>
            <a:br>
              <a:rPr lang="es-ES_tradnl" sz="3200" b="1" dirty="0" smtClean="0"/>
            </a:br>
            <a:r>
              <a:rPr lang="es-ES_tradnl" sz="3200" b="1" dirty="0"/>
              <a:t/>
            </a:r>
            <a:br>
              <a:rPr lang="es-ES_tradnl" sz="3200" b="1" dirty="0"/>
            </a:br>
            <a:r>
              <a:rPr lang="es-ES_tradnl" sz="3200" b="1" dirty="0" smtClean="0"/>
              <a:t/>
            </a:r>
            <a:br>
              <a:rPr lang="es-ES_tradnl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 smtClean="0"/>
              <a:t> “Currency Unions and Trade : A Post- EMU Reassessment” by  </a:t>
            </a:r>
            <a:r>
              <a:rPr lang="en-US" sz="3100" b="1" i="1" dirty="0" err="1" smtClean="0"/>
              <a:t>Reuven</a:t>
            </a:r>
            <a:r>
              <a:rPr lang="en-US" sz="3100" b="1" i="1" dirty="0" smtClean="0"/>
              <a:t> Glick  and Andrew K. Rose 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s-ES_tradnl" sz="3100" b="1" i="1" dirty="0"/>
              <a:t/>
            </a:r>
            <a:br>
              <a:rPr lang="es-ES_tradnl" sz="3100" b="1" i="1" dirty="0"/>
            </a:br>
            <a:r>
              <a:rPr lang="es-ES_tradnl" sz="3100" b="1" i="1" dirty="0" err="1" smtClean="0"/>
              <a:t>Comments</a:t>
            </a:r>
            <a:r>
              <a:rPr lang="es-ES_tradnl" sz="3100" b="1" i="1" dirty="0" smtClean="0"/>
              <a:t>  </a:t>
            </a:r>
            <a:r>
              <a:rPr lang="es-ES_tradnl" sz="3100" b="1" i="1" dirty="0" err="1" smtClean="0"/>
              <a:t>by</a:t>
            </a:r>
            <a:r>
              <a:rPr lang="es-ES_tradnl" sz="3100" b="1" i="1" dirty="0" smtClean="0"/>
              <a:t> Ricardo Lago </a:t>
            </a:r>
            <a:r>
              <a:rPr lang="es-ES_tradnl" sz="2800" b="1" i="1" dirty="0"/>
              <a:t/>
            </a:r>
            <a:br>
              <a:rPr lang="es-ES_tradnl" sz="2800" b="1" i="1" dirty="0"/>
            </a:br>
            <a:endParaRPr lang="en-US" sz="3100" b="1" i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762500"/>
            <a:ext cx="8001000" cy="1905000"/>
          </a:xfrm>
        </p:spPr>
        <p:txBody>
          <a:bodyPr>
            <a:normAutofit/>
          </a:bodyPr>
          <a:lstStyle/>
          <a:p>
            <a:endParaRPr lang="en-GB" b="1" dirty="0" smtClean="0"/>
          </a:p>
          <a:p>
            <a:r>
              <a:rPr lang="en-GB" b="1" dirty="0" smtClean="0"/>
              <a:t>The 22</a:t>
            </a:r>
            <a:r>
              <a:rPr lang="en-GB" b="1" baseline="30000" dirty="0" smtClean="0"/>
              <a:t>nd</a:t>
            </a:r>
            <a:r>
              <a:rPr lang="en-GB" b="1" dirty="0" smtClean="0"/>
              <a:t> Dubrovnik Economic Conference</a:t>
            </a:r>
          </a:p>
          <a:p>
            <a:r>
              <a:rPr lang="en-GB" b="1" dirty="0" smtClean="0"/>
              <a:t> June </a:t>
            </a:r>
            <a:r>
              <a:rPr lang="es-ES_tradnl" b="1" dirty="0" smtClean="0"/>
              <a:t> 13th , 2016</a:t>
            </a:r>
          </a:p>
        </p:txBody>
      </p:sp>
    </p:spTree>
    <p:extLst>
      <p:ext uri="{BB962C8B-B14F-4D97-AF65-F5344CB8AC3E}">
        <p14:creationId xmlns:p14="http://schemas.microsoft.com/office/powerpoint/2010/main" val="384924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b="1" dirty="0" err="1" smtClean="0"/>
              <a:t>Adjustment</a:t>
            </a:r>
            <a:r>
              <a:rPr lang="es-ES_tradnl" sz="2400" b="1" dirty="0" smtClean="0"/>
              <a:t> post-2009 and post-2012 ?</a:t>
            </a:r>
            <a:endParaRPr lang="es-ES_tradnl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/>
          </a:p>
          <a:p>
            <a:r>
              <a:rPr lang="es-ES_tradnl" dirty="0" smtClean="0"/>
              <a:t> </a:t>
            </a:r>
            <a:r>
              <a:rPr lang="es-ES_tradnl" dirty="0" err="1" smtClean="0"/>
              <a:t>Debt</a:t>
            </a:r>
            <a:r>
              <a:rPr lang="es-ES_tradnl" dirty="0" smtClean="0"/>
              <a:t> </a:t>
            </a:r>
            <a:r>
              <a:rPr lang="es-ES_tradnl" dirty="0" err="1" smtClean="0"/>
              <a:t>dynamics</a:t>
            </a:r>
            <a:r>
              <a:rPr lang="es-ES_tradnl" dirty="0" smtClean="0"/>
              <a:t> </a:t>
            </a:r>
          </a:p>
          <a:p>
            <a:r>
              <a:rPr lang="es-ES_tradnl" dirty="0"/>
              <a:t> </a:t>
            </a:r>
            <a:r>
              <a:rPr lang="es-ES_tradnl" dirty="0" smtClean="0"/>
              <a:t>No </a:t>
            </a:r>
            <a:r>
              <a:rPr lang="es-ES_tradnl" dirty="0" err="1" smtClean="0"/>
              <a:t>primary</a:t>
            </a:r>
            <a:r>
              <a:rPr lang="es-ES_tradnl" dirty="0" smtClean="0"/>
              <a:t> surplus </a:t>
            </a:r>
            <a:r>
              <a:rPr lang="es-ES_tradnl" dirty="0" err="1" smtClean="0"/>
              <a:t>with</a:t>
            </a:r>
            <a:r>
              <a:rPr lang="es-ES_tradnl" dirty="0" smtClean="0"/>
              <a:t> the </a:t>
            </a:r>
            <a:r>
              <a:rPr lang="es-ES_tradnl" dirty="0" err="1" smtClean="0"/>
              <a:t>exception</a:t>
            </a:r>
            <a:r>
              <a:rPr lang="es-ES_tradnl" dirty="0" smtClean="0"/>
              <a:t> of </a:t>
            </a:r>
            <a:r>
              <a:rPr lang="es-ES_tradnl" dirty="0" err="1" smtClean="0"/>
              <a:t>Italy</a:t>
            </a:r>
            <a:r>
              <a:rPr lang="es-ES_tradnl" dirty="0" smtClean="0"/>
              <a:t> </a:t>
            </a:r>
          </a:p>
          <a:p>
            <a:r>
              <a:rPr lang="es-ES_tradnl" dirty="0" smtClean="0"/>
              <a:t> Paul Romer  : </a:t>
            </a:r>
            <a:r>
              <a:rPr lang="es-ES_tradnl" i="1" dirty="0" smtClean="0"/>
              <a:t>“A crisis is a terrible </a:t>
            </a:r>
            <a:r>
              <a:rPr lang="es-ES_tradnl" i="1" dirty="0" err="1" smtClean="0"/>
              <a:t>thing</a:t>
            </a:r>
            <a:r>
              <a:rPr lang="es-ES_tradnl" i="1" dirty="0" smtClean="0"/>
              <a:t>  </a:t>
            </a:r>
            <a:r>
              <a:rPr lang="es-ES_tradnl" i="1" dirty="0" err="1" smtClean="0"/>
              <a:t>to</a:t>
            </a:r>
            <a:r>
              <a:rPr lang="es-ES_tradnl" i="1" dirty="0" smtClean="0"/>
              <a:t> </a:t>
            </a:r>
            <a:r>
              <a:rPr lang="es-ES_tradnl" i="1" dirty="0" err="1" smtClean="0"/>
              <a:t>wast</a:t>
            </a:r>
            <a:r>
              <a:rPr lang="es-ES_tradnl" i="1" dirty="0" smtClean="0"/>
              <a:t>”</a:t>
            </a:r>
            <a:endParaRPr lang="es-ES_tradnl" i="1" dirty="0"/>
          </a:p>
        </p:txBody>
      </p:sp>
    </p:spTree>
    <p:extLst>
      <p:ext uri="{BB962C8B-B14F-4D97-AF65-F5344CB8AC3E}">
        <p14:creationId xmlns:p14="http://schemas.microsoft.com/office/powerpoint/2010/main" val="372094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b="1" dirty="0"/>
              <a:t/>
            </a:r>
            <a:br>
              <a:rPr lang="en-AU" sz="2400" b="1" dirty="0"/>
            </a:br>
            <a:r>
              <a:rPr lang="en-AU" sz="2400" b="1" dirty="0"/>
              <a:t>Will EMU survive </a:t>
            </a:r>
            <a:r>
              <a:rPr lang="en-AU" sz="2400" b="1" dirty="0" smtClean="0"/>
              <a:t> or will it be another romantic experiment as the Latin Monetary Union ?</a:t>
            </a:r>
            <a:endParaRPr lang="es-ES_tradnl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b="1" i="1" dirty="0" err="1" smtClean="0"/>
              <a:t>Latin</a:t>
            </a:r>
            <a:r>
              <a:rPr lang="es-ES_tradnl" b="1" i="1" dirty="0" smtClean="0"/>
              <a:t> </a:t>
            </a:r>
            <a:r>
              <a:rPr lang="es-ES_tradnl" b="1" i="1" dirty="0" err="1" smtClean="0"/>
              <a:t>Monetary</a:t>
            </a:r>
            <a:r>
              <a:rPr lang="es-ES_tradnl" b="1" i="1" dirty="0" smtClean="0"/>
              <a:t> Union </a:t>
            </a:r>
            <a:endParaRPr lang="es-ES_tradnl" b="1" i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5424" b="-15424"/>
          <a:stretch>
            <a:fillRect/>
          </a:stretch>
        </p:blipFill>
        <p:spPr>
          <a:xfrm>
            <a:off x="571500" y="2187576"/>
            <a:ext cx="4394200" cy="4041424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_tradnl" b="1" i="1" dirty="0" err="1" smtClean="0"/>
              <a:t>European</a:t>
            </a:r>
            <a:r>
              <a:rPr lang="es-ES_tradnl" b="1" i="1" dirty="0" smtClean="0"/>
              <a:t> </a:t>
            </a:r>
            <a:r>
              <a:rPr lang="es-ES_tradnl" b="1" i="1" dirty="0" err="1" smtClean="0"/>
              <a:t>Monetary</a:t>
            </a:r>
            <a:r>
              <a:rPr lang="es-ES_tradnl" b="1" i="1" dirty="0" smtClean="0"/>
              <a:t> Union </a:t>
            </a:r>
            <a:endParaRPr lang="es-ES_tradnl" b="1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9178" r="9178"/>
          <a:stretch>
            <a:fillRect/>
          </a:stretch>
        </p:blipFill>
        <p:spPr>
          <a:xfrm>
            <a:off x="5178429" y="2692400"/>
            <a:ext cx="3302459" cy="3036824"/>
          </a:xfrm>
        </p:spPr>
      </p:pic>
    </p:spTree>
    <p:extLst>
      <p:ext uri="{BB962C8B-B14F-4D97-AF65-F5344CB8AC3E}">
        <p14:creationId xmlns:p14="http://schemas.microsoft.com/office/powerpoint/2010/main" val="20219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4643" b="-46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386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 smtClean="0"/>
              <a:t>  </a:t>
            </a:r>
          </a:p>
          <a:p>
            <a:pPr marL="0" indent="0">
              <a:buNone/>
            </a:pPr>
            <a:r>
              <a:rPr lang="en-AU" b="1" dirty="0" smtClean="0"/>
              <a:t>   </a:t>
            </a:r>
            <a:r>
              <a:rPr lang="en-AU" sz="4400" b="1" dirty="0" smtClean="0"/>
              <a:t>                </a:t>
            </a:r>
            <a:r>
              <a:rPr lang="en-AU" sz="4400" b="1" i="1" dirty="0" smtClean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84522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b="1" dirty="0" err="1" smtClean="0"/>
              <a:t>Comments</a:t>
            </a:r>
            <a:r>
              <a:rPr lang="es-ES_tradnl" sz="2400" b="1" dirty="0" smtClean="0"/>
              <a:t> </a:t>
            </a:r>
            <a:endParaRPr lang="es-ES_tradnl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r>
              <a:rPr lang="es-ES_tradnl" dirty="0" smtClean="0"/>
              <a:t> 1. Control for </a:t>
            </a:r>
            <a:r>
              <a:rPr lang="es-ES_tradnl" dirty="0" err="1" smtClean="0"/>
              <a:t>different</a:t>
            </a:r>
            <a:r>
              <a:rPr lang="es-ES_tradnl" dirty="0" smtClean="0"/>
              <a:t> </a:t>
            </a:r>
            <a:r>
              <a:rPr lang="es-ES_tradnl" dirty="0" err="1" smtClean="0"/>
              <a:t>types</a:t>
            </a:r>
            <a:r>
              <a:rPr lang="es-ES_tradnl" dirty="0" smtClean="0"/>
              <a:t> of </a:t>
            </a:r>
            <a:r>
              <a:rPr lang="es-ES_tradnl" dirty="0" err="1" smtClean="0"/>
              <a:t>Monetary</a:t>
            </a:r>
            <a:r>
              <a:rPr lang="es-ES_tradnl" dirty="0" smtClean="0"/>
              <a:t> Union </a:t>
            </a:r>
          </a:p>
          <a:p>
            <a:r>
              <a:rPr lang="es-ES_tradnl" dirty="0" smtClean="0"/>
              <a:t>2 . </a:t>
            </a:r>
            <a:r>
              <a:rPr lang="es-ES_tradnl" dirty="0" err="1" smtClean="0"/>
              <a:t>Discuss</a:t>
            </a:r>
            <a:r>
              <a:rPr lang="es-ES_tradnl" dirty="0" smtClean="0"/>
              <a:t> the </a:t>
            </a:r>
            <a:r>
              <a:rPr lang="es-ES_tradnl" dirty="0" err="1" smtClean="0"/>
              <a:t>experience</a:t>
            </a:r>
            <a:r>
              <a:rPr lang="es-ES_tradnl" dirty="0" smtClean="0"/>
              <a:t> of the </a:t>
            </a:r>
            <a:r>
              <a:rPr lang="es-ES_tradnl" dirty="0" err="1" smtClean="0"/>
              <a:t>Latin</a:t>
            </a:r>
            <a:r>
              <a:rPr lang="es-ES_tradnl" dirty="0" smtClean="0"/>
              <a:t> </a:t>
            </a:r>
            <a:r>
              <a:rPr lang="es-ES_tradnl" dirty="0" err="1" smtClean="0"/>
              <a:t>Monetary</a:t>
            </a:r>
            <a:r>
              <a:rPr lang="es-ES_tradnl" dirty="0" smtClean="0"/>
              <a:t> Union ( 1865 – 1927 ) </a:t>
            </a:r>
          </a:p>
          <a:p>
            <a:r>
              <a:rPr lang="es-ES_tradnl" dirty="0" smtClean="0"/>
              <a:t>3. </a:t>
            </a:r>
            <a:r>
              <a:rPr lang="es-ES_tradnl" dirty="0" err="1" smtClean="0"/>
              <a:t>Does</a:t>
            </a:r>
            <a:r>
              <a:rPr lang="es-ES_tradnl" dirty="0" smtClean="0"/>
              <a:t> EMU come at a </a:t>
            </a:r>
            <a:r>
              <a:rPr lang="es-ES_tradnl" dirty="0" err="1" smtClean="0"/>
              <a:t>cost</a:t>
            </a:r>
            <a:r>
              <a:rPr lang="es-ES_tradnl" dirty="0" smtClean="0"/>
              <a:t> ?</a:t>
            </a:r>
          </a:p>
          <a:p>
            <a:pPr lvl="1"/>
            <a:r>
              <a:rPr lang="es-ES_tradnl" dirty="0"/>
              <a:t> </a:t>
            </a:r>
            <a:r>
              <a:rPr lang="es-ES_tradnl" dirty="0" smtClean="0"/>
              <a:t>In </a:t>
            </a:r>
            <a:r>
              <a:rPr lang="es-ES_tradnl" dirty="0" err="1" smtClean="0"/>
              <a:t>your</a:t>
            </a:r>
            <a:r>
              <a:rPr lang="es-ES_tradnl" dirty="0" smtClean="0"/>
              <a:t> </a:t>
            </a:r>
            <a:r>
              <a:rPr lang="es-ES_tradnl" dirty="0" err="1" smtClean="0"/>
              <a:t>paper</a:t>
            </a:r>
            <a:r>
              <a:rPr lang="es-ES_tradnl" dirty="0" smtClean="0"/>
              <a:t> you </a:t>
            </a:r>
            <a:r>
              <a:rPr lang="es-ES_tradnl" dirty="0" err="1" smtClean="0"/>
              <a:t>deal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the upside :  50% </a:t>
            </a:r>
            <a:r>
              <a:rPr lang="es-ES_tradnl" dirty="0" err="1" smtClean="0"/>
              <a:t>expansion</a:t>
            </a:r>
            <a:r>
              <a:rPr lang="es-ES_tradnl" dirty="0" smtClean="0"/>
              <a:t> of </a:t>
            </a:r>
            <a:r>
              <a:rPr lang="es-ES_tradnl" dirty="0" err="1" smtClean="0"/>
              <a:t>exports</a:t>
            </a:r>
            <a:r>
              <a:rPr lang="es-ES_tradnl" dirty="0" smtClean="0"/>
              <a:t> /</a:t>
            </a:r>
            <a:r>
              <a:rPr lang="es-ES_tradnl" dirty="0" err="1" smtClean="0"/>
              <a:t>imports</a:t>
            </a:r>
            <a:r>
              <a:rPr lang="es-ES_tradnl" dirty="0" smtClean="0"/>
              <a:t> </a:t>
            </a:r>
          </a:p>
          <a:p>
            <a:pPr lvl="1"/>
            <a:r>
              <a:rPr lang="es-ES_tradnl" dirty="0" smtClean="0"/>
              <a:t>Is </a:t>
            </a:r>
            <a:r>
              <a:rPr lang="es-ES_tradnl" dirty="0" err="1" smtClean="0"/>
              <a:t>there</a:t>
            </a:r>
            <a:r>
              <a:rPr lang="es-ES_tradnl" dirty="0" smtClean="0"/>
              <a:t> </a:t>
            </a:r>
            <a:r>
              <a:rPr lang="es-ES_tradnl" dirty="0" err="1" smtClean="0"/>
              <a:t>any</a:t>
            </a:r>
            <a:r>
              <a:rPr lang="es-ES_tradnl" dirty="0" smtClean="0"/>
              <a:t>  </a:t>
            </a:r>
            <a:r>
              <a:rPr lang="es-ES_tradnl" dirty="0" err="1" smtClean="0"/>
              <a:t>downside</a:t>
            </a:r>
            <a:r>
              <a:rPr lang="es-ES_tradnl" dirty="0" smtClean="0"/>
              <a:t> ?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3852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b="1" dirty="0" smtClean="0"/>
              <a:t> </a:t>
            </a:r>
            <a:r>
              <a:rPr lang="es-ES_tradnl" sz="2400" b="1" dirty="0" err="1" smtClean="0"/>
              <a:t>Comment</a:t>
            </a:r>
            <a:r>
              <a:rPr lang="es-ES_tradnl" sz="2400" b="1" dirty="0" smtClean="0"/>
              <a:t> 1 - </a:t>
            </a:r>
            <a:r>
              <a:rPr lang="es-ES_tradnl" sz="2400" b="1" dirty="0" err="1" smtClean="0"/>
              <a:t>Types</a:t>
            </a:r>
            <a:r>
              <a:rPr lang="es-ES_tradnl" sz="2400" b="1" dirty="0" smtClean="0"/>
              <a:t> of </a:t>
            </a:r>
            <a:r>
              <a:rPr lang="es-ES_tradnl" sz="2400" b="1" dirty="0" err="1" smtClean="0"/>
              <a:t>Currency</a:t>
            </a:r>
            <a:r>
              <a:rPr lang="es-ES_tradnl" sz="2400" b="1" dirty="0" smtClean="0"/>
              <a:t>  </a:t>
            </a:r>
            <a:r>
              <a:rPr lang="es-ES_tradnl" sz="2400" b="1" dirty="0" err="1" smtClean="0"/>
              <a:t>Unions</a:t>
            </a:r>
            <a:endParaRPr lang="es-ES_tradnl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638300"/>
            <a:ext cx="8001000" cy="4762500"/>
          </a:xfrm>
        </p:spPr>
        <p:txBody>
          <a:bodyPr>
            <a:normAutofit fontScale="25000" lnSpcReduction="20000"/>
          </a:bodyPr>
          <a:lstStyle/>
          <a:p>
            <a:pPr lvl="1">
              <a:buFont typeface="Wingdings" charset="2"/>
              <a:buChar char="Ø"/>
            </a:pPr>
            <a:endParaRPr lang="es-ES_tradnl" sz="7000" dirty="0" smtClean="0"/>
          </a:p>
          <a:p>
            <a:pPr lvl="1">
              <a:buFont typeface="Wingdings" charset="2"/>
              <a:buChar char="Ø"/>
            </a:pPr>
            <a:r>
              <a:rPr lang="es-ES_tradnl" sz="7000" dirty="0" smtClean="0"/>
              <a:t>Informal </a:t>
            </a:r>
          </a:p>
          <a:p>
            <a:pPr lvl="2">
              <a:buFont typeface="Wingdings" charset="2"/>
              <a:buChar char="v"/>
            </a:pPr>
            <a:r>
              <a:rPr lang="es-ES_tradnl" sz="7000" dirty="0" smtClean="0"/>
              <a:t>Euro in Montenegro  and Kosovo ( in 2001 )</a:t>
            </a:r>
          </a:p>
          <a:p>
            <a:pPr lvl="2">
              <a:buFont typeface="Wingdings" charset="2"/>
              <a:buChar char="v"/>
            </a:pPr>
            <a:r>
              <a:rPr lang="es-ES_tradnl" sz="7000" dirty="0" smtClean="0"/>
              <a:t>US$  in  Ecuador  ; El Salvador and East Timor ( </a:t>
            </a:r>
            <a:r>
              <a:rPr lang="es-ES_tradnl" sz="7000" dirty="0" err="1" smtClean="0"/>
              <a:t>all</a:t>
            </a:r>
            <a:r>
              <a:rPr lang="es-ES_tradnl" sz="7000" dirty="0" smtClean="0"/>
              <a:t> in 2000 ) </a:t>
            </a:r>
          </a:p>
          <a:p>
            <a:pPr marL="914400" lvl="2" indent="0">
              <a:buNone/>
            </a:pPr>
            <a:endParaRPr lang="es-ES_tradnl" sz="7000" dirty="0" smtClean="0"/>
          </a:p>
          <a:p>
            <a:pPr lvl="1">
              <a:buFont typeface="Wingdings" charset="2"/>
              <a:buChar char="Ø"/>
            </a:pPr>
            <a:r>
              <a:rPr lang="es-ES_tradnl" sz="7000" dirty="0" smtClean="0"/>
              <a:t> Formal</a:t>
            </a:r>
          </a:p>
          <a:p>
            <a:pPr lvl="2">
              <a:buFont typeface="Wingdings" charset="2"/>
              <a:buChar char="v"/>
            </a:pPr>
            <a:r>
              <a:rPr lang="es-ES_tradnl" sz="7000" dirty="0" smtClean="0"/>
              <a:t> ( US$  in </a:t>
            </a:r>
            <a:r>
              <a:rPr lang="es-ES_tradnl" sz="7000" dirty="0" err="1" smtClean="0"/>
              <a:t>Panama</a:t>
            </a:r>
            <a:r>
              <a:rPr lang="es-ES_tradnl" sz="7000" dirty="0" smtClean="0"/>
              <a:t>  1904 ) </a:t>
            </a:r>
          </a:p>
          <a:p>
            <a:pPr lvl="2">
              <a:buFont typeface="Wingdings" charset="2"/>
              <a:buChar char="v"/>
            </a:pPr>
            <a:r>
              <a:rPr lang="es-ES_tradnl" sz="7000" dirty="0" smtClean="0"/>
              <a:t> US$ </a:t>
            </a:r>
            <a:r>
              <a:rPr lang="es-ES_tradnl" sz="7000" dirty="0" err="1" smtClean="0"/>
              <a:t>Former</a:t>
            </a:r>
            <a:r>
              <a:rPr lang="es-ES_tradnl" sz="7000" dirty="0" smtClean="0"/>
              <a:t> US Trust </a:t>
            </a:r>
            <a:r>
              <a:rPr lang="es-ES_tradnl" sz="7000" dirty="0" err="1" smtClean="0"/>
              <a:t>Territory</a:t>
            </a:r>
            <a:r>
              <a:rPr lang="es-ES_tradnl" sz="7000" dirty="0" smtClean="0"/>
              <a:t> of the </a:t>
            </a:r>
            <a:r>
              <a:rPr lang="es-ES_tradnl" sz="7000" dirty="0" err="1" smtClean="0"/>
              <a:t>Pacific</a:t>
            </a:r>
            <a:r>
              <a:rPr lang="es-ES_tradnl" sz="7000" dirty="0" smtClean="0"/>
              <a:t>  ( </a:t>
            </a:r>
            <a:r>
              <a:rPr lang="es-ES_tradnl" sz="7000" dirty="0" err="1" smtClean="0"/>
              <a:t>Palau</a:t>
            </a:r>
            <a:r>
              <a:rPr lang="es-ES_tradnl" sz="7000" dirty="0" smtClean="0"/>
              <a:t> , Marshall , Micronesia )</a:t>
            </a:r>
          </a:p>
          <a:p>
            <a:pPr lvl="2">
              <a:buFont typeface="Wingdings" charset="2"/>
              <a:buChar char="v"/>
            </a:pPr>
            <a:r>
              <a:rPr lang="es-ES_tradnl" sz="7000" dirty="0"/>
              <a:t> </a:t>
            </a:r>
            <a:r>
              <a:rPr lang="es-ES_tradnl" sz="7000" dirty="0" smtClean="0"/>
              <a:t>Euro in </a:t>
            </a:r>
            <a:r>
              <a:rPr lang="es-ES_tradnl" sz="7000" dirty="0" err="1" smtClean="0"/>
              <a:t>Andorra,Vatican</a:t>
            </a:r>
            <a:r>
              <a:rPr lang="es-ES_tradnl" sz="7000" dirty="0" smtClean="0"/>
              <a:t> , San Marino </a:t>
            </a:r>
          </a:p>
          <a:p>
            <a:pPr lvl="2">
              <a:buFont typeface="Wingdings" charset="2"/>
              <a:buChar char="v"/>
            </a:pPr>
            <a:endParaRPr lang="es-ES_tradnl" sz="7000" dirty="0" smtClean="0"/>
          </a:p>
          <a:p>
            <a:pPr lvl="1">
              <a:buFont typeface="Wingdings" charset="2"/>
              <a:buChar char="Ø"/>
            </a:pPr>
            <a:r>
              <a:rPr lang="es-ES_tradnl" sz="7000" dirty="0" smtClean="0"/>
              <a:t> Formal </a:t>
            </a:r>
            <a:r>
              <a:rPr lang="es-ES_tradnl" sz="7000" dirty="0" err="1" smtClean="0"/>
              <a:t>with</a:t>
            </a:r>
            <a:r>
              <a:rPr lang="es-ES_tradnl" sz="7000" dirty="0" smtClean="0"/>
              <a:t> </a:t>
            </a:r>
            <a:r>
              <a:rPr lang="es-ES_tradnl" sz="7000" dirty="0" err="1" smtClean="0"/>
              <a:t>common</a:t>
            </a:r>
            <a:r>
              <a:rPr lang="es-ES_tradnl" sz="7000" dirty="0" smtClean="0"/>
              <a:t> </a:t>
            </a:r>
            <a:r>
              <a:rPr lang="es-ES_tradnl" sz="7000" dirty="0" err="1" smtClean="0"/>
              <a:t>monetary</a:t>
            </a:r>
            <a:r>
              <a:rPr lang="es-ES_tradnl" sz="7000" dirty="0" smtClean="0"/>
              <a:t> </a:t>
            </a:r>
            <a:r>
              <a:rPr lang="es-ES_tradnl" sz="7000" dirty="0" err="1"/>
              <a:t>p</a:t>
            </a:r>
            <a:r>
              <a:rPr lang="es-ES_tradnl" sz="7000" dirty="0" err="1" smtClean="0"/>
              <a:t>olicy</a:t>
            </a:r>
            <a:r>
              <a:rPr lang="es-ES_tradnl" sz="7000" dirty="0" smtClean="0"/>
              <a:t>  </a:t>
            </a:r>
          </a:p>
          <a:p>
            <a:pPr lvl="2">
              <a:buFont typeface="Wingdings" charset="2"/>
              <a:buChar char="v"/>
            </a:pPr>
            <a:r>
              <a:rPr lang="es-ES_tradnl" sz="7000" dirty="0" smtClean="0"/>
              <a:t> </a:t>
            </a:r>
            <a:r>
              <a:rPr lang="es-ES_tradnl" sz="7000" dirty="0" err="1" smtClean="0"/>
              <a:t>European</a:t>
            </a:r>
            <a:r>
              <a:rPr lang="es-ES_tradnl" sz="7000" dirty="0" smtClean="0"/>
              <a:t> </a:t>
            </a:r>
            <a:r>
              <a:rPr lang="es-ES_tradnl" sz="7000" dirty="0" err="1" smtClean="0"/>
              <a:t>Monetary</a:t>
            </a:r>
            <a:r>
              <a:rPr lang="es-ES_tradnl" sz="7000" dirty="0"/>
              <a:t> </a:t>
            </a:r>
            <a:r>
              <a:rPr lang="es-ES_tradnl" sz="7000" dirty="0" smtClean="0"/>
              <a:t>Union  </a:t>
            </a:r>
          </a:p>
          <a:p>
            <a:pPr lvl="2">
              <a:buFont typeface="Wingdings" charset="2"/>
              <a:buChar char="v"/>
            </a:pPr>
            <a:r>
              <a:rPr lang="es-ES_tradnl" sz="7000" dirty="0"/>
              <a:t> </a:t>
            </a:r>
            <a:r>
              <a:rPr lang="es-ES_tradnl" sz="7000" dirty="0" err="1" smtClean="0"/>
              <a:t>Latin</a:t>
            </a:r>
            <a:r>
              <a:rPr lang="es-ES_tradnl" sz="7000" dirty="0" smtClean="0"/>
              <a:t> </a:t>
            </a:r>
            <a:r>
              <a:rPr lang="es-ES_tradnl" sz="7000" dirty="0" err="1" smtClean="0"/>
              <a:t>Monetary</a:t>
            </a:r>
            <a:r>
              <a:rPr lang="es-ES_tradnl" sz="7000" dirty="0" smtClean="0"/>
              <a:t> Union ( 1865- 1927 ) </a:t>
            </a:r>
          </a:p>
          <a:p>
            <a:endParaRPr lang="es-ES_tradnl" dirty="0"/>
          </a:p>
          <a:p>
            <a:pPr marL="0" indent="0">
              <a:buNone/>
            </a:pPr>
            <a:r>
              <a:rPr lang="es-ES_tradnl" dirty="0" smtClean="0"/>
              <a:t>	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1161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b="1" dirty="0" err="1" smtClean="0"/>
              <a:t>Comment</a:t>
            </a:r>
            <a:r>
              <a:rPr lang="es-ES_tradnl" sz="2400" b="1" dirty="0" smtClean="0"/>
              <a:t> 2 - The </a:t>
            </a:r>
            <a:r>
              <a:rPr lang="es-ES_tradnl" sz="2400" b="1" dirty="0" err="1" smtClean="0"/>
              <a:t>Latin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Monetary</a:t>
            </a:r>
            <a:r>
              <a:rPr lang="es-ES_tradnl" sz="2400" b="1" dirty="0" smtClean="0"/>
              <a:t> Union </a:t>
            </a:r>
            <a:endParaRPr lang="es-ES_tradnl" sz="2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31465" r="-31465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-25062" r="-250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629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/>
              <a:t> </a:t>
            </a:r>
            <a:r>
              <a:rPr lang="en-AU" sz="2400" b="1" dirty="0" smtClean="0"/>
              <a:t>Greece in the Latin </a:t>
            </a:r>
            <a:r>
              <a:rPr lang="en-AU" sz="2400" b="1" dirty="0" err="1" smtClean="0"/>
              <a:t>Monetray</a:t>
            </a:r>
            <a:r>
              <a:rPr lang="en-AU" sz="2400" b="1" dirty="0" smtClean="0"/>
              <a:t> Union </a:t>
            </a:r>
            <a:endParaRPr lang="en-AU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Original Members were : France , Italy  Belgium and  Switzerland. Greece joined two years later </a:t>
            </a:r>
          </a:p>
          <a:p>
            <a:r>
              <a:rPr lang="en-GB" dirty="0" smtClean="0"/>
              <a:t>BBC :  </a:t>
            </a:r>
            <a:r>
              <a:rPr lang="en-GB" i="1" dirty="0" smtClean="0"/>
              <a:t>"its chronically weak economy meant successive Greek governments responded by decreasing the amount of gold in their coins”</a:t>
            </a:r>
          </a:p>
          <a:p>
            <a:r>
              <a:rPr lang="en-GB" dirty="0" smtClean="0"/>
              <a:t>Greece was expelled in 1908 for debasing the currency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41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 smtClean="0"/>
              <a:t>Comment 3 - Does EMU come at a cost ?</a:t>
            </a:r>
            <a:endParaRPr lang="en-GB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/>
              <a:t>Before Euro: Financial markets viewed  peripheral countries as emerging markets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 </a:t>
            </a:r>
            <a:r>
              <a:rPr lang="en-US" dirty="0"/>
              <a:t>Devaluation – Inflation – High interest rates 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dirty="0" smtClean="0"/>
              <a:t>After Euro : Markets assume that the credit risk of the peripheral countries was almost as good as Germany</a:t>
            </a:r>
          </a:p>
          <a:p>
            <a:pPr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dirty="0" smtClean="0"/>
              <a:t>Peripheral countries embarked on an unprecedented “spending binge”</a:t>
            </a:r>
          </a:p>
        </p:txBody>
      </p:sp>
    </p:spTree>
    <p:extLst>
      <p:ext uri="{BB962C8B-B14F-4D97-AF65-F5344CB8AC3E}">
        <p14:creationId xmlns:p14="http://schemas.microsoft.com/office/powerpoint/2010/main" val="164938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788400" cy="1143000"/>
          </a:xfrm>
        </p:spPr>
        <p:txBody>
          <a:bodyPr/>
          <a:lstStyle/>
          <a:p>
            <a:r>
              <a:rPr lang="en-GB" sz="2400" dirty="0" smtClean="0"/>
              <a:t>Let me illustrate the spending binge with the </a:t>
            </a:r>
            <a:br>
              <a:rPr lang="en-GB" sz="2400" dirty="0" smtClean="0"/>
            </a:br>
            <a:r>
              <a:rPr lang="en-GB" sz="2400" dirty="0" smtClean="0"/>
              <a:t>Spanish housing boom 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3146" r="-23146"/>
          <a:stretch>
            <a:fillRect/>
          </a:stretch>
        </p:blipFill>
        <p:spPr>
          <a:xfrm>
            <a:off x="-482600" y="1714500"/>
            <a:ext cx="9828336" cy="5054600"/>
          </a:xfrm>
        </p:spPr>
      </p:pic>
    </p:spTree>
    <p:extLst>
      <p:ext uri="{BB962C8B-B14F-4D97-AF65-F5344CB8AC3E}">
        <p14:creationId xmlns:p14="http://schemas.microsoft.com/office/powerpoint/2010/main" val="316530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b="1" dirty="0" smtClean="0"/>
              <a:t>Capital </a:t>
            </a:r>
            <a:r>
              <a:rPr lang="es-ES_tradnl" sz="2400" b="1" dirty="0" err="1" smtClean="0"/>
              <a:t>flight</a:t>
            </a:r>
            <a:r>
              <a:rPr lang="es-ES_tradnl" sz="2400" b="1" dirty="0" smtClean="0"/>
              <a:t> in 2012- II</a:t>
            </a:r>
            <a:endParaRPr lang="es-ES_tradnl" sz="2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2414" r="-224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84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b="1" dirty="0" err="1" smtClean="0"/>
              <a:t>Whatever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it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takes</a:t>
            </a:r>
            <a:endParaRPr lang="es-ES_tradnl" sz="2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_tradnl" sz="2400" dirty="0" smtClean="0"/>
          </a:p>
          <a:p>
            <a:pPr marL="0" indent="0">
              <a:buNone/>
            </a:pPr>
            <a:endParaRPr lang="es-ES_tradnl" sz="2400" dirty="0"/>
          </a:p>
          <a:p>
            <a:pPr marL="0" indent="0">
              <a:buNone/>
            </a:pPr>
            <a:r>
              <a:rPr lang="es-ES_tradnl" sz="2400" i="1" dirty="0" smtClean="0"/>
              <a:t>“ </a:t>
            </a:r>
            <a:r>
              <a:rPr lang="es-ES_tradnl" sz="2400" i="1" dirty="0" err="1"/>
              <a:t>whatever</a:t>
            </a:r>
            <a:r>
              <a:rPr lang="es-ES_tradnl" sz="2400" i="1" dirty="0"/>
              <a:t> </a:t>
            </a:r>
            <a:r>
              <a:rPr lang="es-ES_tradnl" sz="2400" i="1" dirty="0" err="1"/>
              <a:t>it</a:t>
            </a:r>
            <a:r>
              <a:rPr lang="es-ES_tradnl" sz="2400" i="1" dirty="0"/>
              <a:t> </a:t>
            </a:r>
            <a:r>
              <a:rPr lang="es-ES_tradnl" sz="2400" i="1" dirty="0" err="1"/>
              <a:t>takes</a:t>
            </a:r>
            <a:r>
              <a:rPr lang="es-ES_tradnl" sz="2400" i="1" dirty="0"/>
              <a:t> </a:t>
            </a:r>
            <a:r>
              <a:rPr lang="es-ES_tradnl" sz="2400" i="1" dirty="0" err="1"/>
              <a:t>to</a:t>
            </a:r>
            <a:r>
              <a:rPr lang="es-ES_tradnl" sz="2400" i="1" dirty="0"/>
              <a:t> preserve the euro. And </a:t>
            </a:r>
            <a:r>
              <a:rPr lang="es-ES_tradnl" sz="2400" i="1" dirty="0" err="1" smtClean="0"/>
              <a:t>believe</a:t>
            </a:r>
            <a:r>
              <a:rPr lang="es-ES_tradnl" sz="2400" i="1" dirty="0" smtClean="0"/>
              <a:t> </a:t>
            </a:r>
            <a:r>
              <a:rPr lang="es-ES_tradnl" sz="2400" i="1" dirty="0"/>
              <a:t>me, </a:t>
            </a:r>
            <a:r>
              <a:rPr lang="es-ES_tradnl" sz="2400" i="1" dirty="0" err="1"/>
              <a:t>it</a:t>
            </a:r>
            <a:r>
              <a:rPr lang="es-ES_tradnl" sz="2400" i="1" dirty="0"/>
              <a:t> </a:t>
            </a:r>
            <a:r>
              <a:rPr lang="es-ES_tradnl" sz="2400" i="1" dirty="0" err="1"/>
              <a:t>will</a:t>
            </a:r>
            <a:r>
              <a:rPr lang="es-ES_tradnl" sz="2400" i="1" dirty="0"/>
              <a:t> be </a:t>
            </a:r>
            <a:r>
              <a:rPr lang="es-ES_tradnl" sz="2400" i="1" dirty="0" err="1" smtClean="0"/>
              <a:t>enough</a:t>
            </a:r>
            <a:r>
              <a:rPr lang="es-ES_tradnl" sz="2400" i="1" dirty="0" smtClean="0"/>
              <a:t>” </a:t>
            </a:r>
            <a:endParaRPr lang="es-ES_tradnl" sz="2400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9720" r="97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006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velogue">
  <a:themeElements>
    <a:clrScheme name="Travelogu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Travelogu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Travelogue.thmx</Template>
  <TotalTime>24005</TotalTime>
  <Words>349</Words>
  <Application>Microsoft Office PowerPoint</Application>
  <PresentationFormat>On-screen Show (4:3)</PresentationFormat>
  <Paragraphs>57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Calisto MT</vt:lpstr>
      <vt:lpstr>Mistral</vt:lpstr>
      <vt:lpstr>Wingdings</vt:lpstr>
      <vt:lpstr>Wingdings 2</vt:lpstr>
      <vt:lpstr>Travelogue</vt:lpstr>
      <vt:lpstr>                 “Currency Unions and Trade : A Post- EMU Reassessment” by  Reuven Glick  and Andrew K. Rose   Comments  by Ricardo Lago  </vt:lpstr>
      <vt:lpstr>Comments </vt:lpstr>
      <vt:lpstr> Comment 1 - Types of Currency  Unions</vt:lpstr>
      <vt:lpstr>Comment 2 - The Latin Monetary Union </vt:lpstr>
      <vt:lpstr> Greece in the Latin Monetray Union </vt:lpstr>
      <vt:lpstr>Comment 3 - Does EMU come at a cost ?</vt:lpstr>
      <vt:lpstr>Let me illustrate the spending binge with the  Spanish housing boom </vt:lpstr>
      <vt:lpstr>Capital flight in 2012- II</vt:lpstr>
      <vt:lpstr>Whatever it takes</vt:lpstr>
      <vt:lpstr>Adjustment post-2009 and post-2012 ?</vt:lpstr>
      <vt:lpstr> Will EMU survive  or will it be another romantic experiment as the Latin Monetary Union ?</vt:lpstr>
      <vt:lpstr>PowerPoint Presentation</vt:lpstr>
      <vt:lpstr>PowerPoint Presentation</vt:lpstr>
    </vt:vector>
  </TitlesOfParts>
  <Company>Student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“The Relationship between Capital, Liquidity and Risk in Commercial Banks”   by Tamara Kochubey and Dorota Kowalczyk</dc:title>
  <dc:creator>Ricardo  Lago</dc:creator>
  <cp:lastModifiedBy>Svjetlana Čolak</cp:lastModifiedBy>
  <cp:revision>460</cp:revision>
  <dcterms:created xsi:type="dcterms:W3CDTF">2014-06-10T08:02:56Z</dcterms:created>
  <dcterms:modified xsi:type="dcterms:W3CDTF">2016-06-30T07:43:59Z</dcterms:modified>
</cp:coreProperties>
</file>