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8" r:id="rId1"/>
  </p:sldMasterIdLst>
  <p:sldIdLst>
    <p:sldId id="260" r:id="rId2"/>
    <p:sldId id="256" r:id="rId3"/>
    <p:sldId id="257" r:id="rId4"/>
    <p:sldId id="258" r:id="rId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4" autoAdjust="0"/>
    <p:restoredTop sz="94660"/>
  </p:normalViewPr>
  <p:slideViewPr>
    <p:cSldViewPr snapToGrid="0">
      <p:cViewPr varScale="1">
        <p:scale>
          <a:sx n="91" d="100"/>
          <a:sy n="91" d="100"/>
        </p:scale>
        <p:origin x="120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9EDCA8-631A-485C-ACF3-0959A9B76714}" type="datetimeFigureOut">
              <a:rPr lang="en-US" smtClean="0"/>
              <a:t>6/30/2016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ED1DAD-84AC-4A5D-9968-5118CC9FD6A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240967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9EDCA8-631A-485C-ACF3-0959A9B76714}" type="datetimeFigureOut">
              <a:rPr lang="en-US" smtClean="0"/>
              <a:t>6/30/2016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ED1DAD-84AC-4A5D-9968-5118CC9FD6A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06631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9EDCA8-631A-485C-ACF3-0959A9B76714}" type="datetimeFigureOut">
              <a:rPr lang="en-US" smtClean="0"/>
              <a:t>6/30/2016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ED1DAD-84AC-4A5D-9968-5118CC9FD6A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8792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0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9EDCA8-631A-485C-ACF3-0959A9B76714}" type="datetimeFigureOut">
              <a:rPr lang="en-US" smtClean="0"/>
              <a:t>6/30/2016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ED1DAD-84AC-4A5D-9968-5118CC9FD6A4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87858053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9EDCA8-631A-485C-ACF3-0959A9B76714}" type="datetimeFigureOut">
              <a:rPr lang="en-US" smtClean="0"/>
              <a:t>6/30/2016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ED1DAD-84AC-4A5D-9968-5118CC9FD6A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735526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9EDCA8-631A-485C-ACF3-0959A9B76714}" type="datetimeFigureOut">
              <a:rPr lang="en-US" smtClean="0"/>
              <a:t>6/30/2016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ED1DAD-84AC-4A5D-9968-5118CC9FD6A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856128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9EDCA8-631A-485C-ACF3-0959A9B76714}" type="datetimeFigureOut">
              <a:rPr lang="en-US" smtClean="0"/>
              <a:t>6/30/2016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ED1DAD-84AC-4A5D-9968-5118CC9FD6A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566818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9EDCA8-631A-485C-ACF3-0959A9B76714}" type="datetimeFigureOut">
              <a:rPr lang="en-US" smtClean="0"/>
              <a:t>6/30/2016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ED1DAD-84AC-4A5D-9968-5118CC9FD6A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432344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9EDCA8-631A-485C-ACF3-0959A9B76714}" type="datetimeFigureOut">
              <a:rPr lang="en-US" smtClean="0"/>
              <a:t>6/30/2016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ED1DAD-84AC-4A5D-9968-5118CC9FD6A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21337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9EDCA8-631A-485C-ACF3-0959A9B76714}" type="datetimeFigureOut">
              <a:rPr lang="en-US" smtClean="0"/>
              <a:t>6/30/2016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ED1DAD-84AC-4A5D-9968-5118CC9FD6A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43705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9EDCA8-631A-485C-ACF3-0959A9B76714}" type="datetimeFigureOut">
              <a:rPr lang="en-US" smtClean="0"/>
              <a:t>6/30/2016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ED1DAD-84AC-4A5D-9968-5118CC9FD6A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84671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9EDCA8-631A-485C-ACF3-0959A9B76714}" type="datetimeFigureOut">
              <a:rPr lang="en-US" smtClean="0"/>
              <a:t>6/30/2016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ED1DAD-84AC-4A5D-9968-5118CC9FD6A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14067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9EDCA8-631A-485C-ACF3-0959A9B76714}" type="datetimeFigureOut">
              <a:rPr lang="en-US" smtClean="0"/>
              <a:t>6/30/2016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ED1DAD-84AC-4A5D-9968-5118CC9FD6A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32292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9EDCA8-631A-485C-ACF3-0959A9B76714}" type="datetimeFigureOut">
              <a:rPr lang="en-US" smtClean="0"/>
              <a:t>6/30/2016</a:t>
            </a:fld>
            <a:endParaRPr lang="en-US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ED1DAD-84AC-4A5D-9968-5118CC9FD6A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48749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9EDCA8-631A-485C-ACF3-0959A9B76714}" type="datetimeFigureOut">
              <a:rPr lang="en-US" smtClean="0"/>
              <a:t>6/30/2016</a:t>
            </a:fld>
            <a:endParaRPr lang="en-US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ED1DAD-84AC-4A5D-9968-5118CC9FD6A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89205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9EDCA8-631A-485C-ACF3-0959A9B76714}" type="datetimeFigureOut">
              <a:rPr lang="en-US" smtClean="0"/>
              <a:t>6/30/2016</a:t>
            </a:fld>
            <a:endParaRPr lang="en-US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ED1DAD-84AC-4A5D-9968-5118CC9FD6A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035245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9EDCA8-631A-485C-ACF3-0959A9B76714}" type="datetimeFigureOut">
              <a:rPr lang="en-US" smtClean="0"/>
              <a:t>6/30/2016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ED1DAD-84AC-4A5D-9968-5118CC9FD6A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25057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099EDCA8-631A-485C-ACF3-0959A9B76714}" type="datetimeFigureOut">
              <a:rPr lang="en-US" smtClean="0"/>
              <a:t>6/30/2016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CED1DAD-84AC-4A5D-9968-5118CC9FD6A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3786520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  <p:sldLayoutId id="2147483690" r:id="rId12"/>
    <p:sldLayoutId id="2147483691" r:id="rId13"/>
    <p:sldLayoutId id="2147483692" r:id="rId14"/>
    <p:sldLayoutId id="2147483693" r:id="rId15"/>
    <p:sldLayoutId id="2147483694" r:id="rId16"/>
    <p:sldLayoutId id="2147483695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953636"/>
            <a:ext cx="9144000" cy="2387600"/>
          </a:xfrm>
        </p:spPr>
        <p:txBody>
          <a:bodyPr>
            <a:noAutofit/>
          </a:bodyPr>
          <a:lstStyle/>
          <a:p>
            <a:r>
              <a:rPr lang="is-IS" sz="4400" dirty="0"/>
              <a:t>Thorvaldur Gylfason</a:t>
            </a:r>
            <a:r>
              <a:rPr lang="en-US" sz="4400" dirty="0"/>
              <a:t/>
            </a:r>
            <a:br>
              <a:rPr lang="en-US" sz="4400" dirty="0"/>
            </a:br>
            <a:r>
              <a:rPr lang="en-US" sz="4400" b="1" i="1" dirty="0"/>
              <a:t>Economic and Political Diversification and How It Relates to </a:t>
            </a:r>
            <a:r>
              <a:rPr lang="en-US" sz="4400" b="1" i="1" dirty="0" smtClean="0"/>
              <a:t>Growth</a:t>
            </a:r>
            <a:endParaRPr lang="en-US" sz="4400" b="1" i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4873335"/>
            <a:ext cx="9144000" cy="997527"/>
          </a:xfrm>
        </p:spPr>
        <p:txBody>
          <a:bodyPr>
            <a:normAutofit/>
          </a:bodyPr>
          <a:lstStyle/>
          <a:p>
            <a:r>
              <a:rPr lang="en-US" sz="3600" dirty="0" smtClean="0"/>
              <a:t>Commentary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32618079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ubtitle 4"/>
          <p:cNvSpPr>
            <a:spLocks noGrp="1"/>
          </p:cNvSpPr>
          <p:nvPr>
            <p:ph type="subTitle" idx="1"/>
          </p:nvPr>
        </p:nvSpPr>
        <p:spPr>
          <a:xfrm>
            <a:off x="1144127" y="1238710"/>
            <a:ext cx="9626654" cy="46262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marR="0" lvl="0" indent="-342900" algn="just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Excessive diversification does not make sense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(World Bank 2012 Golden Growth Report) </a:t>
            </a:r>
          </a:p>
          <a:p>
            <a:pPr marL="342900" marR="0" lvl="0" indent="-342900" algn="just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Diversification in resource-rich </a:t>
            </a:r>
            <a:r>
              <a:rPr lang="en-US" sz="2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countries makes </a:t>
            </a:r>
            <a:r>
              <a:rPr lang="en-US" sz="24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sense</a:t>
            </a:r>
            <a:r>
              <a:rPr lang="en-US" sz="1800" dirty="0" smtClean="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r>
              <a:rPr lang="en-US" sz="1800" dirty="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Karl 1997; Ramsay, 2011; Humphreys, 2005 and others. </a:t>
            </a:r>
          </a:p>
          <a:p>
            <a:pPr marL="1257300" lvl="2" indent="-342900" algn="just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8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</a:t>
            </a:r>
            <a:r>
              <a:rPr lang="en-US" sz="1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voiding declining terms of trade (</a:t>
            </a:r>
            <a:r>
              <a:rPr lang="en-US" sz="18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Chenery</a:t>
            </a:r>
            <a:r>
              <a:rPr lang="en-US" sz="1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1979; </a:t>
            </a:r>
            <a:r>
              <a:rPr lang="en-US" sz="18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Syrquin</a:t>
            </a:r>
            <a:r>
              <a:rPr lang="en-US" sz="1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1989)</a:t>
            </a:r>
          </a:p>
          <a:p>
            <a:pPr marL="1257300" lvl="2" indent="-342900" algn="just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8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Avoiding e</a:t>
            </a:r>
            <a:r>
              <a:rPr lang="en-US" sz="1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xport instability caused by volatility of commodity prices which could discourage investments, destabilize public finances and increase overall uncertainty (Ghosh and </a:t>
            </a:r>
            <a:r>
              <a:rPr lang="en-US" sz="18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Ostry</a:t>
            </a:r>
            <a:r>
              <a:rPr lang="en-US" sz="1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1994; </a:t>
            </a:r>
            <a:r>
              <a:rPr lang="en-US" sz="18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Bleaney</a:t>
            </a:r>
            <a:r>
              <a:rPr lang="en-US" sz="1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and Greenaway, 2001). </a:t>
            </a:r>
          </a:p>
          <a:p>
            <a:pPr marL="1257300" lvl="2" indent="-342900" algn="just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Causing knowledge spillovers from new technologies of production, improved management, or marketing practices potentially benefiting other industries (Matsuyama 1992; De </a:t>
            </a:r>
            <a:r>
              <a:rPr lang="en-US" sz="18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Pineres</a:t>
            </a:r>
            <a:r>
              <a:rPr lang="en-US" sz="1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Ferrantino, 2000) </a:t>
            </a:r>
          </a:p>
          <a:p>
            <a:pPr marL="1257300" lvl="2" indent="-342900" algn="just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</a:t>
            </a:r>
            <a:r>
              <a:rPr lang="en-US" sz="1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mproving comparative advantage of economy by imitating and adapting existing products (</a:t>
            </a:r>
            <a:r>
              <a:rPr lang="en-US" sz="18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Agosin</a:t>
            </a:r>
            <a:r>
              <a:rPr lang="en-US" sz="1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2007). </a:t>
            </a:r>
            <a:endParaRPr lang="en-US" sz="14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640990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978194" y="691796"/>
            <a:ext cx="9654363" cy="59106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marR="0" lvl="0" indent="-342900" algn="just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 b="1" cap="all" dirty="0">
                <a:solidFill>
                  <a:schemeClr val="bg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Earlier research confirms positive effect of economic diversification on growth.</a:t>
            </a:r>
          </a:p>
          <a:p>
            <a:pPr marL="1257300" lvl="2" indent="-342900" algn="just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Cross-sectional country growth regressions (Al-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Marhubi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2000;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Agosin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2007; Lederman and Maloney 2007). </a:t>
            </a:r>
            <a:endParaRPr lang="en-US" sz="2400" dirty="0" smtClean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257300" lvl="2" indent="-342900" algn="just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Using Johansen trace test for Chile, a multivariate error-correction model and the dynamic OLS procedure (Herzer,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Lehnmann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2006). </a:t>
            </a:r>
          </a:p>
          <a:p>
            <a:pPr marL="1257300" lvl="2" indent="-342900" algn="just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Using dynamic panel model of growth which reduces problem of endogeneity, positive impact of diversification on growth still holds (Hesse 2008). </a:t>
            </a:r>
          </a:p>
          <a:p>
            <a:pPr marL="342900" lvl="0" indent="-342900" algn="just">
              <a:lnSpc>
                <a:spcPct val="107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 b="1" cap="all" dirty="0">
                <a:solidFill>
                  <a:schemeClr val="bg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U-shaped pattern found earlier</a:t>
            </a:r>
            <a:r>
              <a:rPr lang="en-US" sz="2000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r>
              <a:rPr lang="en-US" sz="20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Imbs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and </a:t>
            </a:r>
            <a:r>
              <a:rPr lang="en-US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Wacziarg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2003) countries in their early stages of development diversify production and specialize at higher income levels, with estimated threshold of switching from diversification to specialization around US 9,000 per capita.</a:t>
            </a:r>
            <a:endParaRPr lang="en-US" sz="24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 algn="just">
              <a:lnSpc>
                <a:spcPct val="107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0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424228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116420" y="459834"/>
            <a:ext cx="10281682" cy="53399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marR="0" lvl="0" indent="-342900" algn="just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 b="1" cap="all" dirty="0">
                <a:solidFill>
                  <a:schemeClr val="bg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Influence of political regimes and institutions is crucial for economic diversification and growth. </a:t>
            </a:r>
            <a:r>
              <a:rPr lang="en-US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</a:t>
            </a:r>
            <a:r>
              <a:rPr lang="en-US" sz="28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Ahmadov</a:t>
            </a:r>
            <a:r>
              <a:rPr lang="en-US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2012, Dunning, 2005). </a:t>
            </a:r>
          </a:p>
          <a:p>
            <a:pPr marL="342900" marR="0" lvl="0" indent="-342900" algn="just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 b="1" cap="all" dirty="0">
                <a:solidFill>
                  <a:schemeClr val="bg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Cause and effect. Inverse causality problem?  </a:t>
            </a:r>
          </a:p>
          <a:p>
            <a:pPr marL="1257300" lvl="2" indent="-342900" algn="just">
              <a:lnSpc>
                <a:spcPct val="107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</a:t>
            </a:r>
            <a:r>
              <a:rPr lang="en-US" sz="2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nstitutional view - political institutions promote economic performance (</a:t>
            </a:r>
            <a:r>
              <a:rPr lang="en-US" sz="2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Lipset</a:t>
            </a:r>
            <a:r>
              <a:rPr lang="en-US" sz="2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1959, </a:t>
            </a:r>
            <a:r>
              <a:rPr lang="en-US" sz="2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Acemoglu</a:t>
            </a:r>
            <a:r>
              <a:rPr lang="en-US" sz="2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Johnson, Robinson, 2001)</a:t>
            </a:r>
          </a:p>
          <a:p>
            <a:pPr marL="1257300" lvl="2" indent="-342900" algn="just">
              <a:lnSpc>
                <a:spcPct val="107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</a:t>
            </a:r>
            <a:r>
              <a:rPr lang="en-US" sz="2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evelopment view - economic growth stimulates democracy and adoption of better institutions (Hernández-Murillo, </a:t>
            </a:r>
            <a:r>
              <a:rPr lang="en-US" sz="2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Martinek</a:t>
            </a:r>
            <a:r>
              <a:rPr lang="en-US" sz="2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2008); accumulation of human capital through education spurs democracies and therefore growth (</a:t>
            </a:r>
            <a:r>
              <a:rPr lang="en-US" sz="2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Glaeser</a:t>
            </a:r>
            <a:r>
              <a:rPr lang="en-US" sz="2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La Porta, Lopez-de-</a:t>
            </a:r>
            <a:r>
              <a:rPr lang="en-US" sz="2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Silanes</a:t>
            </a:r>
            <a:r>
              <a:rPr lang="en-US" sz="2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Shleifer, 2004). </a:t>
            </a:r>
            <a:endParaRPr lang="en-US" sz="22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 algn="just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 b="1" cap="all" dirty="0">
                <a:solidFill>
                  <a:schemeClr val="bg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U-shaped pattern of political diversification? </a:t>
            </a:r>
            <a:r>
              <a:rPr lang="en-US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</a:t>
            </a:r>
            <a:r>
              <a:rPr lang="en-US" sz="28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Barro</a:t>
            </a:r>
            <a:r>
              <a:rPr lang="en-US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1994, Tavares, </a:t>
            </a:r>
            <a:r>
              <a:rPr lang="en-US" sz="28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Wacziarg</a:t>
            </a:r>
            <a:r>
              <a:rPr lang="en-US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2000)</a:t>
            </a:r>
            <a:endParaRPr lang="en-US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07718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">
  <a:themeElements>
    <a:clrScheme name="Ion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I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24</TotalTime>
  <Words>355</Words>
  <Application>Microsoft Office PowerPoint</Application>
  <PresentationFormat>Widescreen</PresentationFormat>
  <Paragraphs>18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10" baseType="lpstr">
      <vt:lpstr>Arial</vt:lpstr>
      <vt:lpstr>Calibri</vt:lpstr>
      <vt:lpstr>Century Gothic</vt:lpstr>
      <vt:lpstr>Times New Roman</vt:lpstr>
      <vt:lpstr>Wingdings 3</vt:lpstr>
      <vt:lpstr>Ion</vt:lpstr>
      <vt:lpstr>Thorvaldur Gylfason Economic and Political Diversification and How It Relates to Growth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Thorvaldur Gylfason Economic and Political Diversification and How It Relates to Growth</dc:title>
  <dc:creator>Sanja Madzarevic-Sujster</dc:creator>
  <cp:lastModifiedBy>Svjetlana Čolak</cp:lastModifiedBy>
  <cp:revision>4</cp:revision>
  <dcterms:created xsi:type="dcterms:W3CDTF">2016-06-11T21:30:09Z</dcterms:created>
  <dcterms:modified xsi:type="dcterms:W3CDTF">2016-06-30T06:46:44Z</dcterms:modified>
</cp:coreProperties>
</file>