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58" r:id="rId7"/>
    <p:sldId id="259" r:id="rId8"/>
    <p:sldId id="261" r:id="rId9"/>
    <p:sldId id="263" r:id="rId10"/>
    <p:sldId id="264" r:id="rId11"/>
    <p:sldId id="265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257-23FD-4788-8210-3880C36365A0}" type="datetimeFigureOut">
              <a:rPr lang="en-US" smtClean="0"/>
              <a:pPr/>
              <a:t>6/30/2016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CB4C-F561-4216-9C9E-8F485B54E78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257-23FD-4788-8210-3880C36365A0}" type="datetimeFigureOut">
              <a:rPr lang="en-US" smtClean="0"/>
              <a:pPr/>
              <a:t>6/30/2016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CB4C-F561-4216-9C9E-8F485B54E78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257-23FD-4788-8210-3880C36365A0}" type="datetimeFigureOut">
              <a:rPr lang="en-US" smtClean="0"/>
              <a:pPr/>
              <a:t>6/30/2016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CB4C-F561-4216-9C9E-8F485B54E78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257-23FD-4788-8210-3880C36365A0}" type="datetimeFigureOut">
              <a:rPr lang="en-US" smtClean="0"/>
              <a:pPr/>
              <a:t>6/30/2016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CB4C-F561-4216-9C9E-8F485B54E78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257-23FD-4788-8210-3880C36365A0}" type="datetimeFigureOut">
              <a:rPr lang="en-US" smtClean="0"/>
              <a:pPr/>
              <a:t>6/30/2016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CB4C-F561-4216-9C9E-8F485B54E78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257-23FD-4788-8210-3880C36365A0}" type="datetimeFigureOut">
              <a:rPr lang="en-US" smtClean="0"/>
              <a:pPr/>
              <a:t>6/30/2016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CB4C-F561-4216-9C9E-8F485B54E78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257-23FD-4788-8210-3880C36365A0}" type="datetimeFigureOut">
              <a:rPr lang="en-US" smtClean="0"/>
              <a:pPr/>
              <a:t>6/30/2016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CB4C-F561-4216-9C9E-8F485B54E78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257-23FD-4788-8210-3880C36365A0}" type="datetimeFigureOut">
              <a:rPr lang="en-US" smtClean="0"/>
              <a:pPr/>
              <a:t>6/30/2016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CB4C-F561-4216-9C9E-8F485B54E78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257-23FD-4788-8210-3880C36365A0}" type="datetimeFigureOut">
              <a:rPr lang="en-US" smtClean="0"/>
              <a:pPr/>
              <a:t>6/30/2016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CB4C-F561-4216-9C9E-8F485B54E78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257-23FD-4788-8210-3880C36365A0}" type="datetimeFigureOut">
              <a:rPr lang="en-US" smtClean="0"/>
              <a:pPr/>
              <a:t>6/30/2016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CB4C-F561-4216-9C9E-8F485B54E78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257-23FD-4788-8210-3880C36365A0}" type="datetimeFigureOut">
              <a:rPr lang="en-US" smtClean="0"/>
              <a:pPr/>
              <a:t>6/30/2016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CB4C-F561-4216-9C9E-8F485B54E78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BE257-23FD-4788-8210-3880C36365A0}" type="datetimeFigureOut">
              <a:rPr lang="en-US" smtClean="0"/>
              <a:pPr/>
              <a:t>6/30/2016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6CB4C-F561-4216-9C9E-8F485B54E78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1643050"/>
            <a:ext cx="8529638" cy="1470025"/>
          </a:xfrm>
        </p:spPr>
        <p:txBody>
          <a:bodyPr>
            <a:noAutofit/>
          </a:bodyPr>
          <a:lstStyle/>
          <a:p>
            <a:r>
              <a:rPr lang="en-GB" dirty="0"/>
              <a:t>Comments </a:t>
            </a:r>
            <a:r>
              <a:rPr lang="en-GB" dirty="0" smtClean="0"/>
              <a:t>on: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 </a:t>
            </a:r>
            <a:r>
              <a:rPr lang="en-GB" sz="3200" dirty="0"/>
              <a:t>“Deep integration an Economic </a:t>
            </a:r>
            <a:r>
              <a:rPr lang="en-GB" sz="3200" dirty="0" smtClean="0"/>
              <a:t>Growth: Counterfactual Evidence from Europe” </a:t>
            </a:r>
            <a:br>
              <a:rPr lang="en-GB" sz="3200" dirty="0" smtClean="0"/>
            </a:br>
            <a:r>
              <a:rPr lang="en-GB" sz="2800" dirty="0" smtClean="0"/>
              <a:t>(</a:t>
            </a:r>
            <a:r>
              <a:rPr lang="it-IT" sz="2800" dirty="0"/>
              <a:t>Nauro F. Campos and Fabrizio Coricelli and Luigi </a:t>
            </a:r>
            <a:r>
              <a:rPr lang="it-IT" sz="2800" dirty="0" smtClean="0"/>
              <a:t>Moretti)</a:t>
            </a:r>
            <a:r>
              <a:rPr lang="it-IT" sz="3600" dirty="0"/>
              <a:t/>
            </a:r>
            <a:br>
              <a:rPr lang="it-IT" sz="3600" dirty="0"/>
            </a:br>
            <a:r>
              <a:rPr lang="en-GB" sz="3600" dirty="0"/>
              <a:t/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4214818"/>
            <a:ext cx="6400800" cy="1752600"/>
          </a:xfrm>
        </p:spPr>
        <p:txBody>
          <a:bodyPr>
            <a:noAutofit/>
          </a:bodyPr>
          <a:lstStyle/>
          <a:p>
            <a:r>
              <a:rPr lang="en-GB" sz="2800" dirty="0" smtClean="0">
                <a:solidFill>
                  <a:schemeClr val="tx1"/>
                </a:solidFill>
                <a:latin typeface="+mj-lt"/>
              </a:rPr>
              <a:t>By </a:t>
            </a:r>
            <a:r>
              <a:rPr lang="en-GB" sz="2800" dirty="0" err="1" smtClean="0">
                <a:solidFill>
                  <a:schemeClr val="tx1"/>
                </a:solidFill>
                <a:latin typeface="+mj-lt"/>
              </a:rPr>
              <a:t>Neven</a:t>
            </a:r>
            <a:r>
              <a:rPr lang="en-GB" sz="2800" dirty="0" smtClean="0">
                <a:solidFill>
                  <a:schemeClr val="tx1"/>
                </a:solidFill>
                <a:latin typeface="+mj-lt"/>
              </a:rPr>
              <a:t> Mates</a:t>
            </a:r>
          </a:p>
          <a:p>
            <a:r>
              <a:rPr lang="en-GB" sz="2800" dirty="0" smtClean="0">
                <a:solidFill>
                  <a:schemeClr val="tx1"/>
                </a:solidFill>
                <a:latin typeface="+mj-lt"/>
              </a:rPr>
              <a:t>Standard disclaimer applies, represents only my views</a:t>
            </a:r>
          </a:p>
          <a:p>
            <a:endParaRPr lang="en-GB" sz="2400" dirty="0">
              <a:solidFill>
                <a:schemeClr val="tx1"/>
              </a:solidFill>
              <a:latin typeface="+mj-lt"/>
            </a:endParaRPr>
          </a:p>
          <a:p>
            <a:r>
              <a:rPr lang="en-GB" sz="2400" dirty="0" smtClean="0">
                <a:solidFill>
                  <a:schemeClr val="tx1"/>
                </a:solidFill>
                <a:latin typeface="+mj-lt"/>
              </a:rPr>
              <a:t>Dubrovnik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j-lt"/>
              </a:rPr>
              <a:t>June 13, 2016</a:t>
            </a:r>
          </a:p>
          <a:p>
            <a:endParaRPr lang="en-GB" sz="24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4857784" cy="307183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992" y="3429000"/>
            <a:ext cx="5500695" cy="328614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8001024" y="3143248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1973</a:t>
            </a:r>
            <a:endParaRPr lang="en-GB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071934" y="0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2004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4857784" cy="307183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8001024" y="3143248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1995</a:t>
            </a:r>
            <a:endParaRPr lang="en-GB" sz="1600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992" y="3433748"/>
            <a:ext cx="5429288" cy="342425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4071934" y="0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2004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209" y="285728"/>
            <a:ext cx="9065791" cy="6348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209" y="285728"/>
            <a:ext cx="9065791" cy="6348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Counterfactual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if</a:t>
            </a:r>
            <a:r>
              <a:rPr lang="en-GB" dirty="0" smtClean="0"/>
              <a:t>…</a:t>
            </a:r>
            <a:endParaRPr lang="en-GB" dirty="0"/>
          </a:p>
          <a:p>
            <a:r>
              <a:rPr lang="en-GB" dirty="0"/>
              <a:t>We cannot know, this is </a:t>
            </a:r>
            <a:r>
              <a:rPr lang="en-GB" dirty="0" smtClean="0"/>
              <a:t>counterfactual…</a:t>
            </a:r>
            <a:endParaRPr lang="en-GB" dirty="0"/>
          </a:p>
          <a:p>
            <a:r>
              <a:rPr lang="en-GB" dirty="0"/>
              <a:t>Example: What would be </a:t>
            </a:r>
            <a:r>
              <a:rPr lang="en-GB" dirty="0" smtClean="0"/>
              <a:t>with X had Y not </a:t>
            </a:r>
            <a:r>
              <a:rPr lang="en-GB" dirty="0" err="1" smtClean="0"/>
              <a:t>hapend</a:t>
            </a:r>
            <a:r>
              <a:rPr lang="en-GB" dirty="0" smtClean="0"/>
              <a:t>? </a:t>
            </a:r>
            <a:endParaRPr lang="en-GB" dirty="0"/>
          </a:p>
          <a:p>
            <a:r>
              <a:rPr lang="en-GB" dirty="0"/>
              <a:t>But this paper suggests that answering this question is </a:t>
            </a:r>
            <a:r>
              <a:rPr lang="en-GB" dirty="0" smtClean="0"/>
              <a:t>easy.</a:t>
            </a:r>
            <a:endParaRPr lang="en-GB" dirty="0"/>
          </a:p>
          <a:p>
            <a:r>
              <a:rPr lang="en-GB" dirty="0"/>
              <a:t>It uses “Synthetic counterfactuals</a:t>
            </a:r>
            <a:r>
              <a:rPr lang="en-GB" dirty="0" smtClean="0"/>
              <a:t>”.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Synthetic counterfactuals (1)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928802"/>
            <a:ext cx="8012736" cy="2109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Synthetic counterfactuals (2)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1002" y="2000240"/>
            <a:ext cx="8592998" cy="2128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Synthetic counterfactuals (3)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483707"/>
            <a:ext cx="8721553" cy="1673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525963"/>
          </a:xfrm>
        </p:spPr>
        <p:txBody>
          <a:bodyPr/>
          <a:lstStyle/>
          <a:p>
            <a:r>
              <a:rPr lang="en-GB" dirty="0"/>
              <a:t>Levine (1992): </a:t>
            </a:r>
          </a:p>
          <a:p>
            <a:r>
              <a:rPr lang="en-GB" dirty="0"/>
              <a:t>How robust are various variables in projecting GDP growth over longer time? </a:t>
            </a:r>
          </a:p>
          <a:p>
            <a:r>
              <a:rPr lang="en-GB" dirty="0"/>
              <a:t>Almost all results are fragile…</a:t>
            </a:r>
          </a:p>
          <a:p>
            <a:r>
              <a:rPr lang="en-GB" dirty="0"/>
              <a:t>…except for investment to GDP ratio. And to a lesser extent, the initial income </a:t>
            </a:r>
            <a:r>
              <a:rPr lang="en-GB" dirty="0" smtClean="0"/>
              <a:t>level.</a:t>
            </a:r>
            <a:endParaRPr lang="en-GB" dirty="0"/>
          </a:p>
          <a:p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Projecting GDP growth rates over longer periods is not </a:t>
            </a:r>
            <a:r>
              <a:rPr lang="en-GB" dirty="0" smtClean="0"/>
              <a:t>easy (1)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525963"/>
          </a:xfrm>
        </p:spPr>
        <p:txBody>
          <a:bodyPr/>
          <a:lstStyle/>
          <a:p>
            <a:r>
              <a:rPr lang="en-GB" dirty="0"/>
              <a:t>Take a similar country…</a:t>
            </a:r>
          </a:p>
          <a:p>
            <a:r>
              <a:rPr lang="en-GB" dirty="0"/>
              <a:t>Which hardly exist…</a:t>
            </a:r>
          </a:p>
          <a:p>
            <a:r>
              <a:rPr lang="en-GB" dirty="0" smtClean="0"/>
              <a:t>…or </a:t>
            </a:r>
            <a:r>
              <a:rPr lang="en-GB" dirty="0"/>
              <a:t>construct a new </a:t>
            </a:r>
            <a:r>
              <a:rPr lang="en-GB" dirty="0" smtClean="0"/>
              <a:t>one.</a:t>
            </a:r>
            <a:endParaRPr lang="en-GB" dirty="0"/>
          </a:p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Projecting GDP growth rates over longer periods is not </a:t>
            </a:r>
            <a:r>
              <a:rPr lang="en-GB" dirty="0" smtClean="0"/>
              <a:t>easy (2)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4525963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GB" sz="2800" dirty="0" smtClean="0"/>
              <a:t>The pre-treatment </a:t>
            </a:r>
            <a:r>
              <a:rPr lang="en-GB" sz="2800" dirty="0"/>
              <a:t>(year by year) GDP per capita (PPP Converted at 2005 constant prices, </a:t>
            </a:r>
            <a:r>
              <a:rPr lang="en-GB" sz="2800" i="1" dirty="0" err="1" smtClean="0"/>
              <a:t>rgdpch</a:t>
            </a:r>
            <a:r>
              <a:rPr lang="en-GB" sz="2800" dirty="0" smtClean="0"/>
              <a:t>) </a:t>
            </a:r>
          </a:p>
          <a:p>
            <a:pPr marL="457200" indent="-457200">
              <a:buAutoNum type="arabicPeriod"/>
            </a:pPr>
            <a:r>
              <a:rPr lang="en-GB" sz="2800" dirty="0" smtClean="0"/>
              <a:t>The pre-treatment average </a:t>
            </a:r>
            <a:r>
              <a:rPr lang="en-GB" sz="2800" dirty="0"/>
              <a:t>of the investment share of per capita GDP (PPP Converted at 2005 constant prices, </a:t>
            </a:r>
            <a:r>
              <a:rPr lang="en-GB" sz="2800" i="1" dirty="0" err="1"/>
              <a:t>ki</a:t>
            </a:r>
            <a:r>
              <a:rPr lang="en-GB" sz="2800" dirty="0"/>
              <a:t>) </a:t>
            </a:r>
          </a:p>
          <a:p>
            <a:pPr marL="457200" indent="-457200">
              <a:buAutoNum type="arabicPeriod"/>
            </a:pPr>
            <a:r>
              <a:rPr lang="en-GB" sz="2800" dirty="0" smtClean="0"/>
              <a:t>Population </a:t>
            </a:r>
            <a:r>
              <a:rPr lang="en-GB" sz="2800" dirty="0"/>
              <a:t>growth (</a:t>
            </a:r>
            <a:r>
              <a:rPr lang="en-GB" sz="2800" i="1" dirty="0" err="1"/>
              <a:t>popgr</a:t>
            </a:r>
            <a:r>
              <a:rPr lang="en-GB" sz="2800" dirty="0"/>
              <a:t>), all from Penn World Tables 7.0; </a:t>
            </a:r>
            <a:endParaRPr lang="en-GB" sz="2800" dirty="0" smtClean="0"/>
          </a:p>
          <a:p>
            <a:pPr marL="457200" indent="-457200">
              <a:buAutoNum type="arabicPeriod"/>
            </a:pPr>
            <a:r>
              <a:rPr lang="en-GB" sz="2800" dirty="0" smtClean="0"/>
              <a:t>Share </a:t>
            </a:r>
            <a:r>
              <a:rPr lang="en-GB" sz="2800" dirty="0"/>
              <a:t>of agriculture in value added (</a:t>
            </a:r>
            <a:r>
              <a:rPr lang="en-GB" sz="2800" i="1" dirty="0" err="1"/>
              <a:t>agr</a:t>
            </a:r>
            <a:r>
              <a:rPr lang="en-GB" sz="2800" dirty="0" smtClean="0"/>
              <a:t>)</a:t>
            </a:r>
          </a:p>
          <a:p>
            <a:pPr marL="457200" indent="-457200">
              <a:buAutoNum type="arabicPeriod"/>
            </a:pPr>
            <a:r>
              <a:rPr lang="en-GB" sz="2800" dirty="0" smtClean="0"/>
              <a:t>Share </a:t>
            </a:r>
            <a:r>
              <a:rPr lang="en-GB" sz="2800" dirty="0"/>
              <a:t>of industry in value added (</a:t>
            </a:r>
            <a:r>
              <a:rPr lang="en-GB" sz="2800" i="1" dirty="0" err="1"/>
              <a:t>ind</a:t>
            </a:r>
            <a:r>
              <a:rPr lang="en-GB" sz="2800" dirty="0" smtClean="0"/>
              <a:t>)</a:t>
            </a:r>
          </a:p>
          <a:p>
            <a:pPr marL="457200" indent="-457200">
              <a:buAutoNum type="arabicPeriod"/>
            </a:pPr>
            <a:r>
              <a:rPr lang="en-GB" sz="2800" dirty="0" smtClean="0"/>
              <a:t>Secondary </a:t>
            </a:r>
            <a:r>
              <a:rPr lang="en-GB" sz="2800" dirty="0"/>
              <a:t>gross school </a:t>
            </a:r>
            <a:r>
              <a:rPr lang="en-GB" sz="2800" dirty="0" smtClean="0"/>
              <a:t>enrolment (</a:t>
            </a:r>
            <a:r>
              <a:rPr lang="en-GB" sz="2800" i="1" dirty="0" smtClean="0"/>
              <a:t>sec</a:t>
            </a:r>
            <a:r>
              <a:rPr lang="en-GB" sz="2800" dirty="0" smtClean="0"/>
              <a:t>)</a:t>
            </a:r>
          </a:p>
          <a:p>
            <a:pPr marL="457200" indent="-457200">
              <a:buAutoNum type="arabicPeriod"/>
            </a:pPr>
            <a:r>
              <a:rPr lang="en-GB" sz="2800" dirty="0"/>
              <a:t>T</a:t>
            </a:r>
            <a:r>
              <a:rPr lang="en-GB" sz="2800" dirty="0" smtClean="0"/>
              <a:t>ertiary </a:t>
            </a:r>
            <a:r>
              <a:rPr lang="en-GB" sz="2800" dirty="0"/>
              <a:t>gross school </a:t>
            </a:r>
            <a:r>
              <a:rPr lang="en-GB" sz="2800" dirty="0" smtClean="0"/>
              <a:t>enrolment </a:t>
            </a:r>
            <a:r>
              <a:rPr lang="en-GB" sz="2800" dirty="0"/>
              <a:t>(</a:t>
            </a:r>
            <a:r>
              <a:rPr lang="en-GB" sz="2800" i="1" dirty="0" err="1"/>
              <a:t>ter</a:t>
            </a:r>
            <a:r>
              <a:rPr lang="en-GB" sz="2800" dirty="0" smtClean="0"/>
              <a:t>), all from World Bank.</a:t>
            </a:r>
            <a:endParaRPr lang="en-GB" sz="2800" dirty="0"/>
          </a:p>
          <a:p>
            <a:endParaRPr lang="en-GB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214346" y="21429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Take 7 growth factors (1)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4525963"/>
          </a:xfrm>
        </p:spPr>
        <p:txBody>
          <a:bodyPr>
            <a:noAutofit/>
          </a:bodyPr>
          <a:lstStyle/>
          <a:p>
            <a:r>
              <a:rPr lang="en-GB" sz="2800" dirty="0"/>
              <a:t>Try to find a combination of </a:t>
            </a:r>
            <a:r>
              <a:rPr lang="en-GB" sz="2800" dirty="0" smtClean="0"/>
              <a:t>weights </a:t>
            </a:r>
            <a:r>
              <a:rPr lang="en-GB" sz="2800" dirty="0"/>
              <a:t>and select a set of “donor”, non-EU countries, by which you can via linear combination approximate </a:t>
            </a:r>
            <a:r>
              <a:rPr lang="en-GB" sz="2800" dirty="0" smtClean="0"/>
              <a:t>“</a:t>
            </a:r>
            <a:r>
              <a:rPr lang="en-GB" sz="2800" dirty="0"/>
              <a:t>characteristics” </a:t>
            </a:r>
            <a:r>
              <a:rPr lang="en-GB" sz="2800" dirty="0" smtClean="0"/>
              <a:t>(explanatory variables, and </a:t>
            </a:r>
            <a:r>
              <a:rPr lang="en-GB" sz="2800" dirty="0"/>
              <a:t>the GDP </a:t>
            </a:r>
            <a:r>
              <a:rPr lang="en-GB" sz="2800" dirty="0" smtClean="0"/>
              <a:t>per capita) </a:t>
            </a:r>
            <a:r>
              <a:rPr lang="en-GB" sz="2800" dirty="0"/>
              <a:t>of countries, in pre-EU period. </a:t>
            </a:r>
          </a:p>
          <a:p>
            <a:pPr marL="457200" indent="-457200">
              <a:buNone/>
            </a:pPr>
            <a:endParaRPr lang="en-GB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21434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Take 7 growth factors that would give you a similar country</a:t>
            </a:r>
            <a:br>
              <a:rPr lang="en-GB" dirty="0" smtClean="0"/>
            </a:br>
            <a:r>
              <a:rPr lang="en-GB" dirty="0" smtClean="0"/>
              <a:t>(2)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317</Words>
  <Application>Microsoft Office PowerPoint</Application>
  <PresentationFormat>On-screen Show (4:3)</PresentationFormat>
  <Paragraphs>38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Comments on:   “Deep integration an Economic Growth: Counterfactual Evidence from Europe”  (Nauro F. Campos and Fabrizio Coricelli and Luigi Moretti)  </vt:lpstr>
      <vt:lpstr>Counterfactual</vt:lpstr>
      <vt:lpstr>Synthetic counterfactuals (1)</vt:lpstr>
      <vt:lpstr>Synthetic counterfactuals (2)</vt:lpstr>
      <vt:lpstr>Synthetic counterfactuals (3)</vt:lpstr>
      <vt:lpstr>Projecting GDP growth rates over longer periods is not easy (1) </vt:lpstr>
      <vt:lpstr>Projecting GDP growth rates over longer periods is not easy (2) </vt:lpstr>
      <vt:lpstr>Take 7 growth factors (1)</vt:lpstr>
      <vt:lpstr>Take 7 growth factors that would give you a similar country (2)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Marko Mrkalj</dc:creator>
  <cp:lastModifiedBy>Svjetlana Čolak</cp:lastModifiedBy>
  <cp:revision>30</cp:revision>
  <dcterms:created xsi:type="dcterms:W3CDTF">2016-06-11T20:34:17Z</dcterms:created>
  <dcterms:modified xsi:type="dcterms:W3CDTF">2016-06-30T06:44:08Z</dcterms:modified>
</cp:coreProperties>
</file>