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drawings/drawing14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0" r:id="rId2"/>
    <p:sldId id="258" r:id="rId3"/>
    <p:sldId id="356" r:id="rId4"/>
    <p:sldId id="358" r:id="rId5"/>
    <p:sldId id="361" r:id="rId6"/>
    <p:sldId id="365" r:id="rId7"/>
    <p:sldId id="366" r:id="rId8"/>
    <p:sldId id="348" r:id="rId9"/>
    <p:sldId id="282" r:id="rId10"/>
    <p:sldId id="367" r:id="rId11"/>
    <p:sldId id="364" r:id="rId1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A. John" initials="JA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4B82AD"/>
    <a:srgbClr val="086A9E"/>
    <a:srgbClr val="F98700"/>
    <a:srgbClr val="FF6600"/>
    <a:srgbClr val="1F497D"/>
    <a:srgbClr val="C40000"/>
    <a:srgbClr val="92D050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92609" autoAdjust="0"/>
  </p:normalViewPr>
  <p:slideViewPr>
    <p:cSldViewPr>
      <p:cViewPr varScale="1">
        <p:scale>
          <a:sx n="84" d="100"/>
          <a:sy n="84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996" y="-108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DATA2\EUR\DATA\EEA\Reports\Presentations\2016-06%20Poul\Poul's%20Presentation%20Graphs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DATA2\EUR\DATA\EEA\Reports\Presentations\2016-06%20Poul\Poul's%20Presentation%20Graphs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Admin%20Projects\EURAE\Misc\Poul's%20Presentation%20Graph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DATA2\EUR\DATA\EEA\Reports\Presentations\2016-06%20Poul\Poul's%20Presentation%20Graph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UserShapes" Target="../drawings/drawing8.xml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oleObject" Target="file:///\\DATA2\EUR\DATA\EEA\Reports\Presentations\2016-06%20Poul\Poul's%20Presentation%20Graphs.xlsx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DATA2\EUR\DATA\EEA\Reports\Presentations\2016-06%20Poul\Poul's%20Presentation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4B82AD"/>
                </a:solidFill>
                <a:latin typeface="Segoe UI"/>
              </a:defRPr>
            </a:pPr>
            <a:r>
              <a:rPr lang="en-US" sz="1200" b="1">
                <a:solidFill>
                  <a:srgbClr val="4B82AD"/>
                </a:solidFill>
                <a:latin typeface="Segoe UI"/>
              </a:rPr>
              <a:t>Euro Area:</a:t>
            </a:r>
            <a:r>
              <a:rPr lang="en-US" sz="1200" b="1" baseline="0">
                <a:solidFill>
                  <a:srgbClr val="4B82AD"/>
                </a:solidFill>
                <a:latin typeface="Segoe UI"/>
              </a:rPr>
              <a:t> Contribution to Growth </a:t>
            </a:r>
          </a:p>
          <a:p>
            <a:pPr algn="l">
              <a:defRPr sz="1200" b="1">
                <a:solidFill>
                  <a:srgbClr val="4B82AD"/>
                </a:solidFill>
                <a:latin typeface="Segoe UI"/>
              </a:defRPr>
            </a:pPr>
            <a:r>
              <a:rPr lang="en-US" sz="1200" b="0" baseline="0">
                <a:solidFill>
                  <a:srgbClr val="4B82AD"/>
                </a:solidFill>
                <a:latin typeface="Segoe UI"/>
              </a:rPr>
              <a:t>(Percentage point)</a:t>
            </a:r>
            <a:endParaRPr lang="en-US" sz="1200" b="0">
              <a:solidFill>
                <a:srgbClr val="4B82AD"/>
              </a:solidFill>
              <a:latin typeface="Segoe UI"/>
            </a:endParaRPr>
          </a:p>
        </c:rich>
      </c:tx>
      <c:layout>
        <c:manualLayout>
          <c:xMode val="edge"/>
          <c:yMode val="edge"/>
          <c:x val="8.2609564048396505E-2"/>
          <c:y val="2.79720211265847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219709430521182E-2"/>
          <c:y val="0.14377909964847299"/>
          <c:w val="0.84738404124407862"/>
          <c:h val="0.63263730395724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Growth!$Z$11</c:f>
              <c:strCache>
                <c:ptCount val="1"/>
                <c:pt idx="0">
                  <c:v>Consumption</c:v>
                </c:pt>
              </c:strCache>
            </c:strRef>
          </c:tx>
          <c:spPr>
            <a:pattFill prst="ltDnDiag">
              <a:fgClr>
                <a:srgbClr val="4B82AD"/>
              </a:fgClr>
              <a:bgClr>
                <a:srgbClr val="4B8CAD"/>
              </a:bgClr>
            </a:patt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Growth!$X$41:$X$57</c:f>
              <c:strCache>
                <c:ptCount val="17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</c:strCache>
            </c:strRef>
          </c:cat>
          <c:val>
            <c:numRef>
              <c:f>Growth!$Z$41:$Z$57</c:f>
              <c:numCache>
                <c:formatCode>0.0</c:formatCode>
                <c:ptCount val="17"/>
                <c:pt idx="0">
                  <c:v>-0.18685409861195224</c:v>
                </c:pt>
                <c:pt idx="1">
                  <c:v>-0.25163769460712404</c:v>
                </c:pt>
                <c:pt idx="2">
                  <c:v>-0.14980149742458071</c:v>
                </c:pt>
                <c:pt idx="3">
                  <c:v>-0.30603418076211031</c:v>
                </c:pt>
                <c:pt idx="4">
                  <c:v>-0.13657915783989921</c:v>
                </c:pt>
                <c:pt idx="5">
                  <c:v>0.13194227795764624</c:v>
                </c:pt>
                <c:pt idx="6">
                  <c:v>0.17888850846161511</c:v>
                </c:pt>
                <c:pt idx="7">
                  <c:v>0.1345301787414567</c:v>
                </c:pt>
                <c:pt idx="8">
                  <c:v>5.0032267216954023E-2</c:v>
                </c:pt>
                <c:pt idx="9">
                  <c:v>0.14439035187070154</c:v>
                </c:pt>
                <c:pt idx="10">
                  <c:v>0.30473526250975436</c:v>
                </c:pt>
                <c:pt idx="11">
                  <c:v>0.33795932572897652</c:v>
                </c:pt>
                <c:pt idx="12">
                  <c:v>0.32713855339234688</c:v>
                </c:pt>
                <c:pt idx="13">
                  <c:v>0.23669093973183841</c:v>
                </c:pt>
                <c:pt idx="14">
                  <c:v>0.35929741870884258</c:v>
                </c:pt>
                <c:pt idx="15">
                  <c:v>0.27690013974901451</c:v>
                </c:pt>
                <c:pt idx="16">
                  <c:v>0.38790169394536322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D-440C-8258-BC0E1643894D}"/>
            </c:ext>
          </c:extLst>
        </c:ser>
        <c:ser>
          <c:idx val="1"/>
          <c:order val="1"/>
          <c:tx>
            <c:strRef>
              <c:f>Growth!$AA$11</c:f>
              <c:strCache>
                <c:ptCount val="1"/>
                <c:pt idx="0">
                  <c:v>Investment</c:v>
                </c:pt>
              </c:strCache>
            </c:strRef>
          </c:tx>
          <c:spPr>
            <a:pattFill prst="ltDnDiag">
              <a:fgClr>
                <a:srgbClr val="231F20"/>
              </a:fgClr>
              <a:bgClr>
                <a:srgbClr val="FFFFFF"/>
              </a:bgClr>
            </a:patt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Growth!$X$41:$X$57</c:f>
              <c:strCache>
                <c:ptCount val="17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</c:strCache>
            </c:strRef>
          </c:cat>
          <c:val>
            <c:numRef>
              <c:f>Growth!$AA$41:$AA$57</c:f>
              <c:numCache>
                <c:formatCode>0.0</c:formatCode>
                <c:ptCount val="17"/>
                <c:pt idx="0">
                  <c:v>-0.25480969433635281</c:v>
                </c:pt>
                <c:pt idx="1">
                  <c:v>-0.11102613857953512</c:v>
                </c:pt>
                <c:pt idx="2">
                  <c:v>-0.28345037710022297</c:v>
                </c:pt>
                <c:pt idx="3">
                  <c:v>-0.22507227269875543</c:v>
                </c:pt>
                <c:pt idx="4">
                  <c:v>-0.39477430448857431</c:v>
                </c:pt>
                <c:pt idx="5">
                  <c:v>0.15813367962276473</c:v>
                </c:pt>
                <c:pt idx="6">
                  <c:v>0.1834569763699562</c:v>
                </c:pt>
                <c:pt idx="7">
                  <c:v>6.1878801996411333E-2</c:v>
                </c:pt>
                <c:pt idx="8">
                  <c:v>7.7960056818234813E-2</c:v>
                </c:pt>
                <c:pt idx="9">
                  <c:v>-8.3427841056461768E-2</c:v>
                </c:pt>
                <c:pt idx="10">
                  <c:v>9.3626355010884774E-2</c:v>
                </c:pt>
                <c:pt idx="11">
                  <c:v>9.2371665439891393E-2</c:v>
                </c:pt>
                <c:pt idx="12">
                  <c:v>0.30092910378872212</c:v>
                </c:pt>
                <c:pt idx="13">
                  <c:v>1.4979195539006181E-2</c:v>
                </c:pt>
                <c:pt idx="14">
                  <c:v>9.8131096309222954E-2</c:v>
                </c:pt>
                <c:pt idx="15">
                  <c:v>0.28781205998108578</c:v>
                </c:pt>
                <c:pt idx="16">
                  <c:v>0.16804349972754604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D-440C-8258-BC0E1643894D}"/>
            </c:ext>
          </c:extLst>
        </c:ser>
        <c:ser>
          <c:idx val="2"/>
          <c:order val="2"/>
          <c:tx>
            <c:strRef>
              <c:f>Growth!$AB$11</c:f>
              <c:strCache>
                <c:ptCount val="1"/>
                <c:pt idx="0">
                  <c:v>Change in inventories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Growth!$X$41:$X$57</c:f>
              <c:strCache>
                <c:ptCount val="17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</c:strCache>
            </c:strRef>
          </c:cat>
          <c:val>
            <c:numRef>
              <c:f>Growth!$AB$41:$AB$57</c:f>
              <c:numCache>
                <c:formatCode>0.0</c:formatCode>
                <c:ptCount val="17"/>
                <c:pt idx="0">
                  <c:v>-0.13379288003260398</c:v>
                </c:pt>
                <c:pt idx="1">
                  <c:v>-0.34287252353208042</c:v>
                </c:pt>
                <c:pt idx="2">
                  <c:v>-4.0882545772290946E-2</c:v>
                </c:pt>
                <c:pt idx="3">
                  <c:v>2.8807918747351089E-2</c:v>
                </c:pt>
                <c:pt idx="4">
                  <c:v>0.1744825080595675</c:v>
                </c:pt>
                <c:pt idx="5">
                  <c:v>1.2879780040852081E-2</c:v>
                </c:pt>
                <c:pt idx="6">
                  <c:v>0.19866571505566347</c:v>
                </c:pt>
                <c:pt idx="7">
                  <c:v>-0.23855402481631371</c:v>
                </c:pt>
                <c:pt idx="8">
                  <c:v>0.16604128757292827</c:v>
                </c:pt>
                <c:pt idx="9">
                  <c:v>5.8407369856104584E-2</c:v>
                </c:pt>
                <c:pt idx="10">
                  <c:v>-0.20294136099418542</c:v>
                </c:pt>
                <c:pt idx="11">
                  <c:v>-0.12836926455331871</c:v>
                </c:pt>
                <c:pt idx="12">
                  <c:v>0.16300738100416629</c:v>
                </c:pt>
                <c:pt idx="13">
                  <c:v>-0.24676167518575004</c:v>
                </c:pt>
                <c:pt idx="14">
                  <c:v>0.21297151897971317</c:v>
                </c:pt>
                <c:pt idx="15">
                  <c:v>0.13602090730421637</c:v>
                </c:pt>
                <c:pt idx="16">
                  <c:v>0.110641660496162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D-440C-8258-BC0E1643894D}"/>
            </c:ext>
          </c:extLst>
        </c:ser>
        <c:ser>
          <c:idx val="3"/>
          <c:order val="3"/>
          <c:tx>
            <c:strRef>
              <c:f>Growth!$AC$11</c:f>
              <c:strCache>
                <c:ptCount val="1"/>
                <c:pt idx="0">
                  <c:v>Net exports</c:v>
                </c:pt>
              </c:strCache>
            </c:strRef>
          </c:tx>
          <c:spPr>
            <a:pattFill prst="pct90">
              <a:fgClr>
                <a:srgbClr val="C00000"/>
              </a:fgClr>
              <a:bgClr>
                <a:srgbClr val="C00000"/>
              </a:bgClr>
            </a:patt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Growth!$X$41:$X$57</c:f>
              <c:strCache>
                <c:ptCount val="17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</c:strCache>
            </c:strRef>
          </c:cat>
          <c:val>
            <c:numRef>
              <c:f>Growth!$AC$41:$AC$57</c:f>
              <c:numCache>
                <c:formatCode>0.0</c:formatCode>
                <c:ptCount val="17"/>
                <c:pt idx="0">
                  <c:v>0.39571463945573632</c:v>
                </c:pt>
                <c:pt idx="1">
                  <c:v>0.39500138249033456</c:v>
                </c:pt>
                <c:pt idx="2">
                  <c:v>0.34667633800323111</c:v>
                </c:pt>
                <c:pt idx="3">
                  <c:v>7.5828936413722084E-2</c:v>
                </c:pt>
                <c:pt idx="4">
                  <c:v>7.5121045306338396E-2</c:v>
                </c:pt>
                <c:pt idx="5">
                  <c:v>9.7105659351037668E-2</c:v>
                </c:pt>
                <c:pt idx="6">
                  <c:v>-0.27735277245659906</c:v>
                </c:pt>
                <c:pt idx="7">
                  <c:v>0.22448346815777634</c:v>
                </c:pt>
                <c:pt idx="8">
                  <c:v>-8.7100287408097499E-2</c:v>
                </c:pt>
                <c:pt idx="9">
                  <c:v>-2.0503347006510991E-2</c:v>
                </c:pt>
                <c:pt idx="10">
                  <c:v>0.10417247670260357</c:v>
                </c:pt>
                <c:pt idx="11">
                  <c:v>6.3149696137796918E-2</c:v>
                </c:pt>
                <c:pt idx="12">
                  <c:v>-0.23762630560992648</c:v>
                </c:pt>
                <c:pt idx="13">
                  <c:v>0.37183529696981454</c:v>
                </c:pt>
                <c:pt idx="14">
                  <c:v>-0.35345302899057285</c:v>
                </c:pt>
                <c:pt idx="15">
                  <c:v>-0.2835960908005199</c:v>
                </c:pt>
                <c:pt idx="16">
                  <c:v>-0.11616402674751912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D-440C-8258-BC0E1643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5659272"/>
        <c:axId val="275659656"/>
      </c:barChart>
      <c:barChart>
        <c:barDir val="col"/>
        <c:grouping val="stacked"/>
        <c:varyColors val="0"/>
        <c:ser>
          <c:idx val="5"/>
          <c:order val="5"/>
          <c:tx>
            <c:v> </c:v>
          </c:tx>
          <c:spPr>
            <a:noFill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0D-440C-8258-BC0E1643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5664520"/>
        <c:axId val="275664136"/>
      </c:barChart>
      <c:lineChart>
        <c:grouping val="standard"/>
        <c:varyColors val="0"/>
        <c:ser>
          <c:idx val="4"/>
          <c:order val="4"/>
          <c:tx>
            <c:strRef>
              <c:f>Growth!$Y$11</c:f>
              <c:strCache>
                <c:ptCount val="1"/>
                <c:pt idx="0">
                  <c:v>GDP</c:v>
                </c:pt>
              </c:strCache>
            </c:strRef>
          </c:tx>
          <c:spPr>
            <a:ln w="25400">
              <a:solidFill>
                <a:srgbClr val="4B82AD"/>
              </a:solidFill>
              <a:prstDash val="solid"/>
            </a:ln>
            <a:effectLst/>
          </c:spPr>
          <c:marker>
            <c:symbol val="none"/>
          </c:marker>
          <c:cat>
            <c:strRef>
              <c:f>ContGrowth!$X$41:$X$56</c:f>
              <c:strCache>
                <c:ptCount val="1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</c:strCache>
            </c:strRef>
          </c:cat>
          <c:val>
            <c:numRef>
              <c:f>Growth!$Y$41:$Y$57</c:f>
              <c:numCache>
                <c:formatCode>0.0</c:formatCode>
                <c:ptCount val="17"/>
                <c:pt idx="0">
                  <c:v>-0.17974203352517309</c:v>
                </c:pt>
                <c:pt idx="1">
                  <c:v>-0.31053497422840592</c:v>
                </c:pt>
                <c:pt idx="2">
                  <c:v>-0.12745808229386241</c:v>
                </c:pt>
                <c:pt idx="3">
                  <c:v>-0.42646959829979436</c:v>
                </c:pt>
                <c:pt idx="4">
                  <c:v>-0.28174990896256757</c:v>
                </c:pt>
                <c:pt idx="5">
                  <c:v>0.40006139697230081</c:v>
                </c:pt>
                <c:pt idx="6">
                  <c:v>0.2836584274306358</c:v>
                </c:pt>
                <c:pt idx="7">
                  <c:v>0.18233842407933076</c:v>
                </c:pt>
                <c:pt idx="8">
                  <c:v>0.20693332420001834</c:v>
                </c:pt>
                <c:pt idx="9">
                  <c:v>9.8866533663833633E-2</c:v>
                </c:pt>
                <c:pt idx="10">
                  <c:v>0.29959273322905816</c:v>
                </c:pt>
                <c:pt idx="11">
                  <c:v>0.36511142275334518</c:v>
                </c:pt>
                <c:pt idx="12">
                  <c:v>0.55344873257530813</c:v>
                </c:pt>
                <c:pt idx="13">
                  <c:v>0.37674375705490781</c:v>
                </c:pt>
                <c:pt idx="14">
                  <c:v>0.31694700500720657</c:v>
                </c:pt>
                <c:pt idx="15">
                  <c:v>0.41713701623379529</c:v>
                </c:pt>
                <c:pt idx="16">
                  <c:v>0.55042282742155069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30D-440C-8258-BC0E1643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659272"/>
        <c:axId val="275659656"/>
      </c:lineChart>
      <c:catAx>
        <c:axId val="2756592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0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5659656"/>
        <c:crosses val="autoZero"/>
        <c:auto val="1"/>
        <c:lblAlgn val="ctr"/>
        <c:lblOffset val="100"/>
        <c:tickLblSkip val="1"/>
        <c:noMultiLvlLbl val="0"/>
      </c:catAx>
      <c:valAx>
        <c:axId val="275659656"/>
        <c:scaling>
          <c:orientation val="minMax"/>
        </c:scaling>
        <c:delete val="0"/>
        <c:axPos val="l"/>
        <c:numFmt formatCode="0.0" sourceLinked="1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0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5659272"/>
        <c:crosses val="autoZero"/>
        <c:crossBetween val="between"/>
      </c:valAx>
      <c:valAx>
        <c:axId val="275664136"/>
        <c:scaling>
          <c:orientation val="minMax"/>
          <c:max val="1"/>
          <c:min val="-0.8"/>
        </c:scaling>
        <c:delete val="0"/>
        <c:axPos val="r"/>
        <c:numFmt formatCode="0.0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0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sr-Latn-RS"/>
          </a:p>
        </c:txPr>
        <c:crossAx val="275664520"/>
        <c:crosses val="max"/>
        <c:crossBetween val="between"/>
        <c:majorUnit val="0.2"/>
        <c:minorUnit val="4.0000000000000022E-2"/>
      </c:valAx>
      <c:catAx>
        <c:axId val="275664520"/>
        <c:scaling>
          <c:orientation val="minMax"/>
        </c:scaling>
        <c:delete val="1"/>
        <c:axPos val="b"/>
        <c:majorTickMark val="out"/>
        <c:minorTickMark val="none"/>
        <c:tickLblPos val="none"/>
        <c:crossAx val="27566413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3175">
          <a:solidFill>
            <a:srgbClr val="B3B3B3"/>
          </a:solidFill>
          <a:prstDash val="solid"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30818751822688906"/>
          <c:y val="0.58688976377952751"/>
          <c:w val="0.61608219704244249"/>
          <c:h val="0.1971050840867114"/>
        </c:manualLayout>
      </c:layout>
      <c:overlay val="0"/>
      <c:txPr>
        <a:bodyPr/>
        <a:lstStyle/>
        <a:p>
          <a:pPr>
            <a:defRPr sz="1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ln w="9525"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4B82AD"/>
                </a:solidFill>
                <a:latin typeface="Segoe UI"/>
                <a:ea typeface="Segoe UI" pitchFamily="34" charset="0"/>
                <a:cs typeface="Segoe UI" pitchFamily="34" charset="0"/>
              </a:defRPr>
            </a:pPr>
            <a:r>
              <a:rPr lang="en-US" sz="1200" b="1">
                <a:solidFill>
                  <a:srgbClr val="4B82AD"/>
                </a:solidFill>
                <a:latin typeface="Segoe UI"/>
                <a:ea typeface="Segoe UI" pitchFamily="34" charset="0"/>
                <a:cs typeface="Segoe UI" pitchFamily="34" charset="0"/>
              </a:rPr>
              <a:t>Net Foreign Asset Position</a:t>
            </a:r>
            <a:endParaRPr lang="en-US" sz="1200" b="0" baseline="30000">
              <a:solidFill>
                <a:srgbClr val="4B82AD"/>
              </a:solidFill>
              <a:latin typeface="Segoe UI"/>
              <a:ea typeface="Segoe UI" pitchFamily="34" charset="0"/>
              <a:cs typeface="Segoe UI" pitchFamily="34" charset="0"/>
            </a:endParaRPr>
          </a:p>
          <a:p>
            <a:pPr algn="l">
              <a:defRPr sz="1200" b="1">
                <a:solidFill>
                  <a:srgbClr val="4B82AD"/>
                </a:solidFill>
                <a:latin typeface="Segoe UI"/>
                <a:ea typeface="Segoe UI" pitchFamily="34" charset="0"/>
                <a:cs typeface="Segoe UI" pitchFamily="34" charset="0"/>
              </a:defRPr>
            </a:pPr>
            <a:r>
              <a:rPr lang="en-US" sz="1200" b="0">
                <a:solidFill>
                  <a:srgbClr val="4B82AD"/>
                </a:solidFill>
                <a:latin typeface="Segoe UI"/>
                <a:ea typeface="Segoe UI" pitchFamily="34" charset="0"/>
                <a:cs typeface="Segoe UI" pitchFamily="34" charset="0"/>
              </a:rPr>
              <a:t>(Percent of GDP)</a:t>
            </a:r>
          </a:p>
        </c:rich>
      </c:tx>
      <c:layout>
        <c:manualLayout>
          <c:xMode val="edge"/>
          <c:yMode val="edge"/>
          <c:x val="0.13100877192982457"/>
          <c:y val="3.36098896728817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5238292581848"/>
          <c:y val="0.14183265286283675"/>
          <c:w val="0.82430314960629858"/>
          <c:h val="0.69528731914229758"/>
        </c:manualLayout>
      </c:layout>
      <c:lineChart>
        <c:grouping val="standard"/>
        <c:varyColors val="0"/>
        <c:ser>
          <c:idx val="1"/>
          <c:order val="0"/>
          <c:tx>
            <c:strRef>
              <c:f>NFA!$D$17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NFA!$M$17:$AG$17</c:f>
              <c:numCache>
                <c:formatCode>0.00</c:formatCode>
                <c:ptCount val="21"/>
                <c:pt idx="0">
                  <c:v>6.5334135730725604</c:v>
                </c:pt>
                <c:pt idx="1">
                  <c:v>-1.13312906793335E-3</c:v>
                </c:pt>
                <c:pt idx="2">
                  <c:v>0.75379445659773203</c:v>
                </c:pt>
                <c:pt idx="3">
                  <c:v>4.4969967983489001</c:v>
                </c:pt>
                <c:pt idx="4">
                  <c:v>13.304958612946207</c:v>
                </c:pt>
                <c:pt idx="5">
                  <c:v>19.846581875993589</c:v>
                </c:pt>
                <c:pt idx="6">
                  <c:v>18.758739656827771</c:v>
                </c:pt>
                <c:pt idx="7">
                  <c:v>18.232343765881389</c:v>
                </c:pt>
                <c:pt idx="8">
                  <c:v>25.062198269194788</c:v>
                </c:pt>
                <c:pt idx="9">
                  <c:v>25.789373578343479</c:v>
                </c:pt>
                <c:pt idx="10">
                  <c:v>23.355081323404114</c:v>
                </c:pt>
                <c:pt idx="11">
                  <c:v>28.81461144041603</c:v>
                </c:pt>
                <c:pt idx="12">
                  <c:v>34.89595939462113</c:v>
                </c:pt>
                <c:pt idx="13">
                  <c:v>42.30144053116787</c:v>
                </c:pt>
                <c:pt idx="14">
                  <c:v>50.249944217017941</c:v>
                </c:pt>
                <c:pt idx="15">
                  <c:v>58.18880537779971</c:v>
                </c:pt>
                <c:pt idx="16">
                  <c:v>66.072775097436818</c:v>
                </c:pt>
                <c:pt idx="17">
                  <c:v>73.922097616296824</c:v>
                </c:pt>
                <c:pt idx="18">
                  <c:v>81.691937794217921</c:v>
                </c:pt>
                <c:pt idx="19">
                  <c:v>89.439631224075626</c:v>
                </c:pt>
                <c:pt idx="20">
                  <c:v>97.070200979242088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88-4692-A17F-9A3E4AD1755B}"/>
            </c:ext>
          </c:extLst>
        </c:ser>
        <c:ser>
          <c:idx val="0"/>
          <c:order val="1"/>
          <c:tx>
            <c:strRef>
              <c:f>NFA!$D$16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NFA!$M$16:$AG$16</c:f>
              <c:numCache>
                <c:formatCode>0.00</c:formatCode>
                <c:ptCount val="21"/>
                <c:pt idx="0">
                  <c:v>7.9933594272069604</c:v>
                </c:pt>
                <c:pt idx="1">
                  <c:v>6.8491409686341704</c:v>
                </c:pt>
                <c:pt idx="2">
                  <c:v>-2.7729174754806101</c:v>
                </c:pt>
                <c:pt idx="3">
                  <c:v>-3.08179897351142</c:v>
                </c:pt>
                <c:pt idx="4">
                  <c:v>-1.63113702265597</c:v>
                </c:pt>
                <c:pt idx="5">
                  <c:v>-4.4016133685419598</c:v>
                </c:pt>
                <c:pt idx="6">
                  <c:v>-8.4074200824850003</c:v>
                </c:pt>
                <c:pt idx="7">
                  <c:v>-13.2660701518243</c:v>
                </c:pt>
                <c:pt idx="8">
                  <c:v>-14.126686483729907</c:v>
                </c:pt>
                <c:pt idx="9">
                  <c:v>-8.4892925701053095</c:v>
                </c:pt>
                <c:pt idx="10">
                  <c:v>-7.5306552701477161</c:v>
                </c:pt>
                <c:pt idx="11">
                  <c:v>-12.8934047620531</c:v>
                </c:pt>
                <c:pt idx="12">
                  <c:v>-17.445310618687589</c:v>
                </c:pt>
                <c:pt idx="13">
                  <c:v>-19.608653694280399</c:v>
                </c:pt>
                <c:pt idx="14">
                  <c:v>-19.530503179287464</c:v>
                </c:pt>
                <c:pt idx="15">
                  <c:v>-18.771904611653085</c:v>
                </c:pt>
                <c:pt idx="16">
                  <c:v>-18.473681119848845</c:v>
                </c:pt>
                <c:pt idx="17">
                  <c:v>-18.345057975181152</c:v>
                </c:pt>
                <c:pt idx="18">
                  <c:v>-18.318516645424882</c:v>
                </c:pt>
                <c:pt idx="19">
                  <c:v>-18.320611221737195</c:v>
                </c:pt>
                <c:pt idx="20">
                  <c:v>-18.274836144320453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88-4692-A17F-9A3E4AD1755B}"/>
            </c:ext>
          </c:extLst>
        </c:ser>
        <c:ser>
          <c:idx val="3"/>
          <c:order val="2"/>
          <c:tx>
            <c:strRef>
              <c:f>NFA!$D$19</c:f>
              <c:strCache>
                <c:ptCount val="1"/>
                <c:pt idx="0">
                  <c:v>Italy</c:v>
                </c:pt>
              </c:strCache>
            </c:strRef>
          </c:tx>
          <c:spPr>
            <a:ln w="25400" cmpd="sng">
              <a:solidFill>
                <a:srgbClr val="00B050"/>
              </a:solidFill>
              <a:prstDash val="solid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NFA!$M$19:$AG$19</c:f>
              <c:numCache>
                <c:formatCode>0.00</c:formatCode>
                <c:ptCount val="21"/>
                <c:pt idx="0">
                  <c:v>-9.5423944895682808</c:v>
                </c:pt>
                <c:pt idx="1">
                  <c:v>-13.245638128637498</c:v>
                </c:pt>
                <c:pt idx="2">
                  <c:v>-14.509174356765802</c:v>
                </c:pt>
                <c:pt idx="3">
                  <c:v>-15.634471945099298</c:v>
                </c:pt>
                <c:pt idx="4">
                  <c:v>-15.028890719556699</c:v>
                </c:pt>
                <c:pt idx="5">
                  <c:v>-19.726850453269705</c:v>
                </c:pt>
                <c:pt idx="6">
                  <c:v>-23.662040648326879</c:v>
                </c:pt>
                <c:pt idx="7">
                  <c:v>-23.5589522512063</c:v>
                </c:pt>
                <c:pt idx="8">
                  <c:v>-24.86046656602198</c:v>
                </c:pt>
                <c:pt idx="9">
                  <c:v>-23.384088528925599</c:v>
                </c:pt>
                <c:pt idx="10">
                  <c:v>-21.874753830000888</c:v>
                </c:pt>
                <c:pt idx="11">
                  <c:v>-26.837014850558301</c:v>
                </c:pt>
                <c:pt idx="12">
                  <c:v>-29.009876715340098</c:v>
                </c:pt>
                <c:pt idx="13">
                  <c:v>-27.893642433340879</c:v>
                </c:pt>
                <c:pt idx="14">
                  <c:v>-25.58002764229456</c:v>
                </c:pt>
                <c:pt idx="15">
                  <c:v>-23.114428092887358</c:v>
                </c:pt>
                <c:pt idx="16">
                  <c:v>-21.057550502795319</c:v>
                </c:pt>
                <c:pt idx="17">
                  <c:v>-19.378867901868748</c:v>
                </c:pt>
                <c:pt idx="18">
                  <c:v>-17.904827517221086</c:v>
                </c:pt>
                <c:pt idx="19">
                  <c:v>-16.668108434814936</c:v>
                </c:pt>
                <c:pt idx="20">
                  <c:v>-15.813187335501741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D88-4692-A17F-9A3E4AD1755B}"/>
            </c:ext>
          </c:extLst>
        </c:ser>
        <c:ser>
          <c:idx val="4"/>
          <c:order val="3"/>
          <c:tx>
            <c:strRef>
              <c:f>NFA!$D$20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NFA!$M$20:$AG$20</c:f>
              <c:numCache>
                <c:formatCode>0.00</c:formatCode>
                <c:ptCount val="21"/>
                <c:pt idx="0">
                  <c:v>-34.668720713681303</c:v>
                </c:pt>
                <c:pt idx="1">
                  <c:v>-40.4479180171042</c:v>
                </c:pt>
                <c:pt idx="2">
                  <c:v>-44.090377362994602</c:v>
                </c:pt>
                <c:pt idx="3">
                  <c:v>-50.663292523275501</c:v>
                </c:pt>
                <c:pt idx="4">
                  <c:v>-54.321077324553002</c:v>
                </c:pt>
                <c:pt idx="5">
                  <c:v>-64.308975556710706</c:v>
                </c:pt>
                <c:pt idx="6">
                  <c:v>-76.130447681686178</c:v>
                </c:pt>
                <c:pt idx="7">
                  <c:v>-77.321360900531559</c:v>
                </c:pt>
                <c:pt idx="8">
                  <c:v>-91.0218110218958</c:v>
                </c:pt>
                <c:pt idx="9">
                  <c:v>-86.17465598720716</c:v>
                </c:pt>
                <c:pt idx="10">
                  <c:v>-88.923376573157142</c:v>
                </c:pt>
                <c:pt idx="11">
                  <c:v>-88.976248106918547</c:v>
                </c:pt>
                <c:pt idx="12">
                  <c:v>-94.543172245780298</c:v>
                </c:pt>
                <c:pt idx="13">
                  <c:v>-94.067941526865681</c:v>
                </c:pt>
                <c:pt idx="14">
                  <c:v>-89.312049676134009</c:v>
                </c:pt>
                <c:pt idx="15">
                  <c:v>-84.777403420355327</c:v>
                </c:pt>
                <c:pt idx="16">
                  <c:v>-81.773844356204677</c:v>
                </c:pt>
                <c:pt idx="17">
                  <c:v>-79.145254519453786</c:v>
                </c:pt>
                <c:pt idx="18">
                  <c:v>-76.856867926865888</c:v>
                </c:pt>
                <c:pt idx="19">
                  <c:v>-74.725635343069229</c:v>
                </c:pt>
                <c:pt idx="20">
                  <c:v>-72.851352434695599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D88-4692-A17F-9A3E4AD1755B}"/>
            </c:ext>
          </c:extLst>
        </c:ser>
        <c:ser>
          <c:idx val="7"/>
          <c:order val="4"/>
          <c:tx>
            <c:strRef>
              <c:f>NFA!$D$23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NFA!$M$23:$AG$23</c:f>
              <c:numCache>
                <c:formatCode>0.00</c:formatCode>
                <c:ptCount val="21"/>
                <c:pt idx="0">
                  <c:v>-48.239926135853459</c:v>
                </c:pt>
                <c:pt idx="1">
                  <c:v>-64.879753785756549</c:v>
                </c:pt>
                <c:pt idx="2">
                  <c:v>-69.670632217031084</c:v>
                </c:pt>
                <c:pt idx="3">
                  <c:v>-73.12711166379195</c:v>
                </c:pt>
                <c:pt idx="4">
                  <c:v>-66.237687206336062</c:v>
                </c:pt>
                <c:pt idx="5">
                  <c:v>-83.211720690385789</c:v>
                </c:pt>
                <c:pt idx="6">
                  <c:v>-95.372200057449106</c:v>
                </c:pt>
                <c:pt idx="7">
                  <c:v>-89.959318445644698</c:v>
                </c:pt>
                <c:pt idx="8">
                  <c:v>-111.60343453818636</c:v>
                </c:pt>
                <c:pt idx="9">
                  <c:v>-105.06967585657735</c:v>
                </c:pt>
                <c:pt idx="10">
                  <c:v>-93.667558375917764</c:v>
                </c:pt>
                <c:pt idx="11">
                  <c:v>-117.24965589045445</c:v>
                </c:pt>
                <c:pt idx="12">
                  <c:v>-121.42033259353828</c:v>
                </c:pt>
                <c:pt idx="13">
                  <c:v>-103.51360070680802</c:v>
                </c:pt>
                <c:pt idx="14">
                  <c:v>-102.07684881633155</c:v>
                </c:pt>
                <c:pt idx="15">
                  <c:v>-100.40427365515065</c:v>
                </c:pt>
                <c:pt idx="16">
                  <c:v>-99.86195121167458</c:v>
                </c:pt>
                <c:pt idx="17">
                  <c:v>-99.981666234549266</c:v>
                </c:pt>
                <c:pt idx="18">
                  <c:v>-100.53470414973766</c:v>
                </c:pt>
                <c:pt idx="19">
                  <c:v>-101.34713697225195</c:v>
                </c:pt>
                <c:pt idx="20">
                  <c:v>-102.52790001918818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D88-4692-A17F-9A3E4AD1755B}"/>
            </c:ext>
          </c:extLst>
        </c:ser>
        <c:ser>
          <c:idx val="6"/>
          <c:order val="5"/>
          <c:tx>
            <c:strRef>
              <c:f>NFA!$D$22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rgbClr val="4B82AD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NFA!$M$1:$AG$1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NFA!$M$22:$AG$22</c:f>
              <c:numCache>
                <c:formatCode>0.00</c:formatCode>
                <c:ptCount val="21"/>
                <c:pt idx="0">
                  <c:v>-39.411645202833192</c:v>
                </c:pt>
                <c:pt idx="1">
                  <c:v>-53.162207988449865</c:v>
                </c:pt>
                <c:pt idx="2">
                  <c:v>-71.69530812442342</c:v>
                </c:pt>
                <c:pt idx="3">
                  <c:v>-87.275483801028258</c:v>
                </c:pt>
                <c:pt idx="4">
                  <c:v>-88.332733008100689</c:v>
                </c:pt>
                <c:pt idx="5">
                  <c:v>-107.70211785442149</c:v>
                </c:pt>
                <c:pt idx="6">
                  <c:v>-135.67886816389515</c:v>
                </c:pt>
                <c:pt idx="7">
                  <c:v>-102.62987167303349</c:v>
                </c:pt>
                <c:pt idx="8">
                  <c:v>-123.8282410927841</c:v>
                </c:pt>
                <c:pt idx="9">
                  <c:v>-129.25916384235646</c:v>
                </c:pt>
                <c:pt idx="10">
                  <c:v>-110.20320615540965</c:v>
                </c:pt>
                <c:pt idx="11">
                  <c:v>-145.91972522257049</c:v>
                </c:pt>
                <c:pt idx="12">
                  <c:v>-170.37306455844038</c:v>
                </c:pt>
                <c:pt idx="13">
                  <c:v>-152.01796683479802</c:v>
                </c:pt>
                <c:pt idx="14">
                  <c:v>-112.45318733291707</c:v>
                </c:pt>
                <c:pt idx="15">
                  <c:v>-113.35340574617864</c:v>
                </c:pt>
                <c:pt idx="16">
                  <c:v>-111.35846920960444</c:v>
                </c:pt>
                <c:pt idx="17">
                  <c:v>-109.44644912301602</c:v>
                </c:pt>
                <c:pt idx="18">
                  <c:v>-108.04508085187305</c:v>
                </c:pt>
                <c:pt idx="19">
                  <c:v>-106.91179622039576</c:v>
                </c:pt>
                <c:pt idx="20">
                  <c:v>-107.02059043019315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D88-4692-A17F-9A3E4AD1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409968"/>
        <c:axId val="276715488"/>
      </c:lineChart>
      <c:catAx>
        <c:axId val="2764099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715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76715488"/>
        <c:scaling>
          <c:orientation val="minMax"/>
          <c:max val="150"/>
          <c:min val="-25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409968"/>
        <c:crosses val="autoZero"/>
        <c:crossBetween val="between"/>
      </c:valAx>
      <c:spPr>
        <a:solidFill>
          <a:srgbClr val="FFFFFF"/>
        </a:solidFill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944444444444446"/>
          <c:y val="0.69839530727743671"/>
          <c:w val="0.59590654786572628"/>
          <c:h val="0.1375165458845769"/>
        </c:manualLayout>
      </c:layout>
      <c:overlay val="0"/>
      <c:txPr>
        <a:bodyPr/>
        <a:lstStyle/>
        <a:p>
          <a:pPr>
            <a:defRPr sz="1200"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gap"/>
    <c:showDLblsOverMax val="0"/>
  </c:chart>
  <c:spPr>
    <a:ln w="9525"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4B82AD"/>
                </a:solidFill>
                <a:latin typeface="Segoe UI"/>
              </a:defRPr>
            </a:pPr>
            <a:r>
              <a:rPr lang="en-US" sz="1200" b="1" dirty="0">
                <a:solidFill>
                  <a:srgbClr val="4B82AD"/>
                </a:solidFill>
                <a:latin typeface="Segoe UI"/>
              </a:rPr>
              <a:t>Real </a:t>
            </a:r>
            <a:r>
              <a:rPr lang="en-US" sz="1200" b="1" dirty="0" smtClean="0">
                <a:solidFill>
                  <a:srgbClr val="4B82AD"/>
                </a:solidFill>
                <a:latin typeface="Segoe UI"/>
              </a:rPr>
              <a:t>GDP</a:t>
            </a:r>
            <a:endParaRPr lang="en-US" sz="1200" b="1" baseline="0" dirty="0">
              <a:solidFill>
                <a:srgbClr val="4B82AD"/>
              </a:solidFill>
              <a:latin typeface="Segoe UI"/>
            </a:endParaRPr>
          </a:p>
          <a:p>
            <a:pPr algn="l">
              <a:defRPr sz="1200" b="1">
                <a:solidFill>
                  <a:srgbClr val="4B82AD"/>
                </a:solidFill>
                <a:latin typeface="Segoe UI"/>
              </a:defRPr>
            </a:pPr>
            <a:r>
              <a:rPr lang="en-US" sz="1200" b="0" baseline="0" dirty="0">
                <a:solidFill>
                  <a:srgbClr val="4B82AD"/>
                </a:solidFill>
                <a:latin typeface="Segoe UI"/>
              </a:rPr>
              <a:t>(Index, 2007=100)</a:t>
            </a:r>
            <a:endParaRPr lang="en-US" sz="1200" b="0" dirty="0">
              <a:solidFill>
                <a:srgbClr val="4B82AD"/>
              </a:solidFill>
              <a:latin typeface="Segoe UI"/>
            </a:endParaRPr>
          </a:p>
        </c:rich>
      </c:tx>
      <c:layout>
        <c:manualLayout>
          <c:xMode val="edge"/>
          <c:yMode val="edge"/>
          <c:x val="0.10347824118866426"/>
          <c:y val="1.93704551243496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865507436570429"/>
          <c:y val="0.13170310826536044"/>
          <c:w val="0.81859304623959195"/>
          <c:h val="0.69431369689899869"/>
        </c:manualLayout>
      </c:layout>
      <c:lineChart>
        <c:grouping val="standard"/>
        <c:varyColors val="0"/>
        <c:ser>
          <c:idx val="2"/>
          <c:order val="0"/>
          <c:tx>
            <c:strRef>
              <c:f>NGDPR!$H$34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  <a:effectLst/>
          </c:spPr>
          <c:marker>
            <c:symbol val="none"/>
          </c:marker>
          <c:cat>
            <c:numRef>
              <c:f>NGDPR!$L$1:$Z$1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NGDPR!$L$34:$Z$34</c:f>
              <c:numCache>
                <c:formatCode>General</c:formatCode>
                <c:ptCount val="15"/>
                <c:pt idx="0">
                  <c:v>100</c:v>
                </c:pt>
                <c:pt idx="1">
                  <c:v>100.8054048016146</c:v>
                </c:pt>
                <c:pt idx="2">
                  <c:v>95.195303923796558</c:v>
                </c:pt>
                <c:pt idx="3">
                  <c:v>98.95116342668743</c:v>
                </c:pt>
                <c:pt idx="4">
                  <c:v>102.62998755878751</c:v>
                </c:pt>
                <c:pt idx="5">
                  <c:v>103.25936653814598</c:v>
                </c:pt>
                <c:pt idx="6">
                  <c:v>103.67882413210015</c:v>
                </c:pt>
                <c:pt idx="7">
                  <c:v>105.31736646881421</c:v>
                </c:pt>
                <c:pt idx="8">
                  <c:v>106.84459269473579</c:v>
                </c:pt>
                <c:pt idx="9">
                  <c:v>108.66041934083106</c:v>
                </c:pt>
                <c:pt idx="10">
                  <c:v>110.32473776679416</c:v>
                </c:pt>
                <c:pt idx="11">
                  <c:v>111.88421170365918</c:v>
                </c:pt>
                <c:pt idx="12">
                  <c:v>113.36863712610761</c:v>
                </c:pt>
                <c:pt idx="13">
                  <c:v>114.76810183171661</c:v>
                </c:pt>
                <c:pt idx="14">
                  <c:v>116.14653616436574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2F-42E0-A9A2-B0728D544858}"/>
            </c:ext>
          </c:extLst>
        </c:ser>
        <c:ser>
          <c:idx val="1"/>
          <c:order val="1"/>
          <c:tx>
            <c:strRef>
              <c:f>NGDPR!$H$35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NGDPR!$L$35:$Z$35</c:f>
              <c:numCache>
                <c:formatCode>General</c:formatCode>
                <c:ptCount val="15"/>
                <c:pt idx="0">
                  <c:v>100</c:v>
                </c:pt>
                <c:pt idx="1">
                  <c:v>100.19529476559418</c:v>
                </c:pt>
                <c:pt idx="2">
                  <c:v>97.24820942585032</c:v>
                </c:pt>
                <c:pt idx="3">
                  <c:v>99.159776026277399</c:v>
                </c:pt>
                <c:pt idx="4">
                  <c:v>101.22153501884227</c:v>
                </c:pt>
                <c:pt idx="5">
                  <c:v>101.40645971177152</c:v>
                </c:pt>
                <c:pt idx="6">
                  <c:v>102.07217868280225</c:v>
                </c:pt>
                <c:pt idx="7">
                  <c:v>102.25546599583714</c:v>
                </c:pt>
                <c:pt idx="8">
                  <c:v>103.41791320739561</c:v>
                </c:pt>
                <c:pt idx="9">
                  <c:v>104.59979461652804</c:v>
                </c:pt>
                <c:pt idx="10">
                  <c:v>105.95420956662079</c:v>
                </c:pt>
                <c:pt idx="11">
                  <c:v>107.52913962969066</c:v>
                </c:pt>
                <c:pt idx="12">
                  <c:v>109.39202411041936</c:v>
                </c:pt>
                <c:pt idx="13">
                  <c:v>111.34652107817352</c:v>
                </c:pt>
                <c:pt idx="14">
                  <c:v>113.40798062090747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2F-42E0-A9A2-B0728D544858}"/>
            </c:ext>
          </c:extLst>
        </c:ser>
        <c:ser>
          <c:idx val="4"/>
          <c:order val="2"/>
          <c:tx>
            <c:strRef>
              <c:f>NGDPR!$H$36</c:f>
              <c:strCache>
                <c:ptCount val="1"/>
                <c:pt idx="0">
                  <c:v>Italy</c:v>
                </c:pt>
              </c:strCache>
            </c:strRef>
          </c:tx>
          <c:spPr>
            <a:ln w="25400">
              <a:solidFill>
                <a:srgbClr val="96BA79"/>
              </a:solidFill>
              <a:prstDash val="solid"/>
            </a:ln>
            <a:effectLst/>
          </c:spPr>
          <c:marker>
            <c:symbol val="none"/>
          </c:marker>
          <c:cat>
            <c:numRef>
              <c:f>NGDPR!$L$1:$Z$1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NGDPR!$L$36:$Z$36</c:f>
              <c:numCache>
                <c:formatCode>General</c:formatCode>
                <c:ptCount val="15"/>
                <c:pt idx="0">
                  <c:v>100</c:v>
                </c:pt>
                <c:pt idx="1">
                  <c:v>98.949585186317989</c:v>
                </c:pt>
                <c:pt idx="2">
                  <c:v>93.525148727760396</c:v>
                </c:pt>
                <c:pt idx="3">
                  <c:v>95.102489830441058</c:v>
                </c:pt>
                <c:pt idx="4">
                  <c:v>95.650872510510254</c:v>
                </c:pt>
                <c:pt idx="5">
                  <c:v>92.954420579642687</c:v>
                </c:pt>
                <c:pt idx="6">
                  <c:v>91.329424950937764</c:v>
                </c:pt>
                <c:pt idx="7">
                  <c:v>91.015995680271388</c:v>
                </c:pt>
                <c:pt idx="8">
                  <c:v>91.707282666614503</c:v>
                </c:pt>
                <c:pt idx="9">
                  <c:v>92.582427230965578</c:v>
                </c:pt>
                <c:pt idx="10">
                  <c:v>93.646975260662572</c:v>
                </c:pt>
                <c:pt idx="11">
                  <c:v>94.620903803372912</c:v>
                </c:pt>
                <c:pt idx="12">
                  <c:v>95.614422347099747</c:v>
                </c:pt>
                <c:pt idx="13">
                  <c:v>96.513197917162316</c:v>
                </c:pt>
                <c:pt idx="14">
                  <c:v>97.333463586260322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2F-42E0-A9A2-B0728D544858}"/>
            </c:ext>
          </c:extLst>
        </c:ser>
        <c:ser>
          <c:idx val="5"/>
          <c:order val="3"/>
          <c:tx>
            <c:strRef>
              <c:f>NGDPR!$H$37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NGDPR!$L$1:$Z$1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NGDPR!$L$37:$Z$37</c:f>
              <c:numCache>
                <c:formatCode>General</c:formatCode>
                <c:ptCount val="15"/>
                <c:pt idx="0">
                  <c:v>100</c:v>
                </c:pt>
                <c:pt idx="1">
                  <c:v>101.11651505842848</c:v>
                </c:pt>
                <c:pt idx="2">
                  <c:v>97.501102892419865</c:v>
                </c:pt>
                <c:pt idx="3">
                  <c:v>97.518153744556585</c:v>
                </c:pt>
                <c:pt idx="4">
                  <c:v>96.540661771538424</c:v>
                </c:pt>
                <c:pt idx="5">
                  <c:v>94.012534631724108</c:v>
                </c:pt>
                <c:pt idx="6">
                  <c:v>92.440157373050084</c:v>
                </c:pt>
                <c:pt idx="7">
                  <c:v>93.695695516888804</c:v>
                </c:pt>
                <c:pt idx="8">
                  <c:v>96.706388837014487</c:v>
                </c:pt>
                <c:pt idx="9">
                  <c:v>99.262908269216723</c:v>
                </c:pt>
                <c:pt idx="10">
                  <c:v>101.50470458601613</c:v>
                </c:pt>
                <c:pt idx="11">
                  <c:v>103.50592999043889</c:v>
                </c:pt>
                <c:pt idx="12">
                  <c:v>105.42615215669004</c:v>
                </c:pt>
                <c:pt idx="13">
                  <c:v>107.29386786992094</c:v>
                </c:pt>
                <c:pt idx="14">
                  <c:v>108.99172734394362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2F-42E0-A9A2-B0728D544858}"/>
            </c:ext>
          </c:extLst>
        </c:ser>
        <c:ser>
          <c:idx val="7"/>
          <c:order val="4"/>
          <c:tx>
            <c:strRef>
              <c:f>NGDPR!$H$39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NGDPR!$L$1:$Z$1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NGDPR!$L$39:$Z$39</c:f>
              <c:numCache>
                <c:formatCode>General</c:formatCode>
                <c:ptCount val="15"/>
                <c:pt idx="0">
                  <c:v>100</c:v>
                </c:pt>
                <c:pt idx="1">
                  <c:v>100.19928720322216</c:v>
                </c:pt>
                <c:pt idx="2">
                  <c:v>97.215278759185978</c:v>
                </c:pt>
                <c:pt idx="3">
                  <c:v>99.06108677218765</c:v>
                </c:pt>
                <c:pt idx="4">
                  <c:v>97.251327109242524</c:v>
                </c:pt>
                <c:pt idx="5">
                  <c:v>93.333815450113065</c:v>
                </c:pt>
                <c:pt idx="6">
                  <c:v>92.279028582532447</c:v>
                </c:pt>
                <c:pt idx="7">
                  <c:v>93.114875547625758</c:v>
                </c:pt>
                <c:pt idx="8">
                  <c:v>94.485816934002273</c:v>
                </c:pt>
                <c:pt idx="9">
                  <c:v>95.805651847120188</c:v>
                </c:pt>
                <c:pt idx="10">
                  <c:v>97.012113108592771</c:v>
                </c:pt>
                <c:pt idx="11">
                  <c:v>98.137453620652124</c:v>
                </c:pt>
                <c:pt idx="12">
                  <c:v>99.275848082651578</c:v>
                </c:pt>
                <c:pt idx="13">
                  <c:v>100.41851309408342</c:v>
                </c:pt>
                <c:pt idx="14">
                  <c:v>101.57433017979616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2F-42E0-A9A2-B0728D544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16272"/>
        <c:axId val="276716664"/>
      </c:lineChart>
      <c:catAx>
        <c:axId val="276716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716664"/>
        <c:crosses val="autoZero"/>
        <c:auto val="1"/>
        <c:lblAlgn val="ctr"/>
        <c:lblOffset val="100"/>
        <c:noMultiLvlLbl val="0"/>
      </c:catAx>
      <c:valAx>
        <c:axId val="276716664"/>
        <c:scaling>
          <c:orientation val="minMax"/>
          <c:min val="7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716272"/>
        <c:crosses val="autoZero"/>
        <c:crossBetween val="between"/>
      </c:valAx>
      <c:spPr>
        <a:solidFill>
          <a:srgbClr val="FFFFFF"/>
        </a:solidFill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685428210362593"/>
          <c:y val="0.5340701856712351"/>
          <c:w val="0.25983036842616875"/>
          <c:h val="0.27778263828132593"/>
        </c:manualLayout>
      </c:layout>
      <c:overlay val="0"/>
      <c:txPr>
        <a:bodyPr/>
        <a:lstStyle/>
        <a:p>
          <a:pPr>
            <a:defRPr sz="1200"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gap"/>
    <c:showDLblsOverMax val="0"/>
  </c:chart>
  <c:spPr>
    <a:ln w="9525"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rgbClr val="4B82AD"/>
                </a:solidFill>
                <a:latin typeface="Segoe UI" panose="020B0502040204020203" pitchFamily="34" charset="0"/>
                <a:ea typeface="+mn-ea"/>
                <a:cs typeface="+mn-cs"/>
              </a:defRPr>
            </a:pPr>
            <a:r>
              <a:rPr lang="en-US" sz="1200" b="1" dirty="0">
                <a:solidFill>
                  <a:srgbClr val="4B82AD"/>
                </a:solidFill>
                <a:latin typeface="Segoe UI" panose="020B0502040204020203" pitchFamily="34" charset="0"/>
              </a:rPr>
              <a:t>General Government </a:t>
            </a:r>
            <a:r>
              <a:rPr lang="en-US" sz="1200" b="1" dirty="0" smtClean="0">
                <a:solidFill>
                  <a:srgbClr val="4B82AD"/>
                </a:solidFill>
                <a:latin typeface="Segoe UI" panose="020B0502040204020203" pitchFamily="34" charset="0"/>
              </a:rPr>
              <a:t>Debt</a:t>
            </a:r>
            <a:endParaRPr lang="en-US" sz="1200" b="1" dirty="0">
              <a:solidFill>
                <a:srgbClr val="4B82AD"/>
              </a:solidFill>
              <a:latin typeface="Segoe UI" panose="020B0502040204020203" pitchFamily="34" charset="0"/>
            </a:endParaRPr>
          </a:p>
          <a:p>
            <a:pPr algn="l">
              <a:defRPr sz="1200" b="1" i="0" u="none" strike="noStrike" kern="1200" spc="0" baseline="0">
                <a:solidFill>
                  <a:srgbClr val="4B82AD"/>
                </a:solidFill>
                <a:latin typeface="Segoe UI" panose="020B0502040204020203" pitchFamily="34" charset="0"/>
                <a:ea typeface="+mn-ea"/>
                <a:cs typeface="+mn-cs"/>
              </a:defRPr>
            </a:pPr>
            <a:r>
              <a:rPr lang="en-US" sz="1200" b="0" dirty="0">
                <a:solidFill>
                  <a:srgbClr val="4B82AD"/>
                </a:solidFill>
                <a:latin typeface="Segoe UI" panose="020B0502040204020203" pitchFamily="34" charset="0"/>
              </a:rPr>
              <a:t>(Percent</a:t>
            </a:r>
            <a:r>
              <a:rPr lang="en-US" sz="1200" b="0" baseline="0" dirty="0">
                <a:solidFill>
                  <a:srgbClr val="4B82AD"/>
                </a:solidFill>
                <a:latin typeface="Segoe UI" panose="020B0502040204020203" pitchFamily="34" charset="0"/>
              </a:rPr>
              <a:t> of GDP)</a:t>
            </a:r>
            <a:endParaRPr lang="en-US" sz="1200" b="0" dirty="0">
              <a:solidFill>
                <a:srgbClr val="4B82AD"/>
              </a:solidFill>
              <a:latin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2179790026246717"/>
          <c:y val="4.02499614650467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956765820939049"/>
          <c:y val="0.16230120540487988"/>
          <c:w val="0.80509603422859988"/>
          <c:h val="0.63831578192172556"/>
        </c:manualLayout>
      </c:layout>
      <c:lineChart>
        <c:grouping val="standard"/>
        <c:varyColors val="0"/>
        <c:ser>
          <c:idx val="1"/>
          <c:order val="0"/>
          <c:tx>
            <c:strRef>
              <c:f>'GG Debt'!$G$5</c:f>
              <c:strCache>
                <c:ptCount val="1"/>
                <c:pt idx="0">
                  <c:v>Germany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'GG Debt'!$H$1:$V$1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'GG Debt'!$H$5:$V$5</c:f>
              <c:numCache>
                <c:formatCode>General</c:formatCode>
                <c:ptCount val="15"/>
                <c:pt idx="0">
                  <c:v>63.542294179203594</c:v>
                </c:pt>
                <c:pt idx="1">
                  <c:v>64.926065877099148</c:v>
                </c:pt>
                <c:pt idx="2">
                  <c:v>72.430251841253863</c:v>
                </c:pt>
                <c:pt idx="3">
                  <c:v>81.003775106005179</c:v>
                </c:pt>
                <c:pt idx="4">
                  <c:v>78.31069282902719</c:v>
                </c:pt>
                <c:pt idx="5">
                  <c:v>79.614136471544839</c:v>
                </c:pt>
                <c:pt idx="6">
                  <c:v>77.205564339447392</c:v>
                </c:pt>
                <c:pt idx="7" formatCode="0.00">
                  <c:v>74.691235230566079</c:v>
                </c:pt>
                <c:pt idx="8" formatCode="0.00">
                  <c:v>71.150500677484288</c:v>
                </c:pt>
                <c:pt idx="9" formatCode="0.00">
                  <c:v>68.763578900883886</c:v>
                </c:pt>
                <c:pt idx="10" formatCode="0.00">
                  <c:v>66.419965296811895</c:v>
                </c:pt>
                <c:pt idx="11" formatCode="0.00">
                  <c:v>64.09227356222101</c:v>
                </c:pt>
                <c:pt idx="12" formatCode="0.00">
                  <c:v>61.599833187764766</c:v>
                </c:pt>
                <c:pt idx="13" formatCode="0.00">
                  <c:v>59.412530541388456</c:v>
                </c:pt>
                <c:pt idx="14" formatCode="0.00">
                  <c:v>57.206352159474662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09-4149-A915-F45A37E09A2A}"/>
            </c:ext>
          </c:extLst>
        </c:ser>
        <c:ser>
          <c:idx val="0"/>
          <c:order val="1"/>
          <c:tx>
            <c:strRef>
              <c:f>'GG Debt'!$G$4</c:f>
              <c:strCache>
                <c:ptCount val="1"/>
                <c:pt idx="0">
                  <c:v>France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'GG Debt'!$H$1:$V$1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'GG Debt'!$H$4:$V$4</c:f>
              <c:numCache>
                <c:formatCode>General</c:formatCode>
                <c:ptCount val="15"/>
                <c:pt idx="0">
                  <c:v>64.188685645561648</c:v>
                </c:pt>
                <c:pt idx="1">
                  <c:v>67.850790390059274</c:v>
                </c:pt>
                <c:pt idx="2">
                  <c:v>78.761558047196075</c:v>
                </c:pt>
                <c:pt idx="3">
                  <c:v>81.45686649009923</c:v>
                </c:pt>
                <c:pt idx="4">
                  <c:v>84.95185705322821</c:v>
                </c:pt>
                <c:pt idx="5">
                  <c:v>89.404095683178596</c:v>
                </c:pt>
                <c:pt idx="6">
                  <c:v>92.291047050291382</c:v>
                </c:pt>
                <c:pt idx="7" formatCode="0.00">
                  <c:v>95.561488223165014</c:v>
                </c:pt>
                <c:pt idx="8" formatCode="0.00">
                  <c:v>96.786302377557504</c:v>
                </c:pt>
                <c:pt idx="9" formatCode="0.00">
                  <c:v>98.210379118461617</c:v>
                </c:pt>
                <c:pt idx="10" formatCode="0.00">
                  <c:v>98.837945490233494</c:v>
                </c:pt>
                <c:pt idx="11" formatCode="0.00">
                  <c:v>98.510125689541439</c:v>
                </c:pt>
                <c:pt idx="12" formatCode="0.00">
                  <c:v>97.319697332166442</c:v>
                </c:pt>
                <c:pt idx="13" formatCode="0.00">
                  <c:v>95.369647513304372</c:v>
                </c:pt>
                <c:pt idx="14" formatCode="0.00">
                  <c:v>92.631387786243849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09-4149-A915-F45A37E09A2A}"/>
            </c:ext>
          </c:extLst>
        </c:ser>
        <c:ser>
          <c:idx val="3"/>
          <c:order val="2"/>
          <c:tx>
            <c:strRef>
              <c:f>'GG Debt'!$G$7</c:f>
              <c:strCache>
                <c:ptCount val="1"/>
                <c:pt idx="0">
                  <c:v>Italy</c:v>
                </c:pt>
              </c:strCache>
            </c:strRef>
          </c:tx>
          <c:spPr>
            <a:ln w="25400" cap="rnd">
              <a:solidFill>
                <a:srgbClr val="96BA7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'GG Debt'!$H$1:$V$1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'GG Debt'!$H$7:$V$7</c:f>
              <c:numCache>
                <c:formatCode>General</c:formatCode>
                <c:ptCount val="15"/>
                <c:pt idx="0">
                  <c:v>99.77586309730907</c:v>
                </c:pt>
                <c:pt idx="1">
                  <c:v>102.39029208063954</c:v>
                </c:pt>
                <c:pt idx="2">
                  <c:v>112.51944524623016</c:v>
                </c:pt>
                <c:pt idx="3">
                  <c:v>115.37792417023212</c:v>
                </c:pt>
                <c:pt idx="4">
                  <c:v>116.49895173075878</c:v>
                </c:pt>
                <c:pt idx="5">
                  <c:v>123.2841391314265</c:v>
                </c:pt>
                <c:pt idx="6">
                  <c:v>128.93424528101974</c:v>
                </c:pt>
                <c:pt idx="7" formatCode="0.00">
                  <c:v>132.51675214640252</c:v>
                </c:pt>
                <c:pt idx="8" formatCode="0.00">
                  <c:v>132.60173432658863</c:v>
                </c:pt>
                <c:pt idx="9" formatCode="0.00">
                  <c:v>133.03095410273446</c:v>
                </c:pt>
                <c:pt idx="10" formatCode="0.00">
                  <c:v>131.71139711728557</c:v>
                </c:pt>
                <c:pt idx="11" formatCode="0.00">
                  <c:v>129.42245724385285</c:v>
                </c:pt>
                <c:pt idx="12" formatCode="0.00">
                  <c:v>126.83951776810846</c:v>
                </c:pt>
                <c:pt idx="13" formatCode="0.00">
                  <c:v>124.20414809272113</c:v>
                </c:pt>
                <c:pt idx="14" formatCode="0.00">
                  <c:v>121.55617383218954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09-4149-A915-F45A37E09A2A}"/>
            </c:ext>
          </c:extLst>
        </c:ser>
        <c:ser>
          <c:idx val="2"/>
          <c:order val="3"/>
          <c:tx>
            <c:strRef>
              <c:f>'GG Debt'!$G$6</c:f>
              <c:strCache>
                <c:ptCount val="1"/>
                <c:pt idx="0">
                  <c:v>Spain</c:v>
                </c:pt>
              </c:strCache>
            </c:strRef>
          </c:tx>
          <c:spPr>
            <a:ln w="2540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'GG Debt'!$H$1:$V$1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'GG Debt'!$H$6:$V$6</c:f>
              <c:numCache>
                <c:formatCode>General</c:formatCode>
                <c:ptCount val="15"/>
                <c:pt idx="0">
                  <c:v>35.510359481387475</c:v>
                </c:pt>
                <c:pt idx="1">
                  <c:v>39.398724250967788</c:v>
                </c:pt>
                <c:pt idx="2">
                  <c:v>52.704572701138261</c:v>
                </c:pt>
                <c:pt idx="3">
                  <c:v>60.065786515658495</c:v>
                </c:pt>
                <c:pt idx="4">
                  <c:v>69.461994949613029</c:v>
                </c:pt>
                <c:pt idx="5">
                  <c:v>85.410842941415666</c:v>
                </c:pt>
                <c:pt idx="6">
                  <c:v>93.674678746247352</c:v>
                </c:pt>
                <c:pt idx="7" formatCode="0.00">
                  <c:v>99.28709122517192</c:v>
                </c:pt>
                <c:pt idx="8" formatCode="0.00">
                  <c:v>98.953579204395197</c:v>
                </c:pt>
                <c:pt idx="9" formatCode="0.00">
                  <c:v>99.03536062795925</c:v>
                </c:pt>
                <c:pt idx="10" formatCode="0.00">
                  <c:v>98.472589023987453</c:v>
                </c:pt>
                <c:pt idx="11" formatCode="0.00">
                  <c:v>97.602923676455219</c:v>
                </c:pt>
                <c:pt idx="12" formatCode="0.00">
                  <c:v>96.195409891340461</c:v>
                </c:pt>
                <c:pt idx="13" formatCode="0.00">
                  <c:v>94.574793614056418</c:v>
                </c:pt>
                <c:pt idx="14" formatCode="0.00">
                  <c:v>92.827685797349972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09-4149-A915-F45A37E09A2A}"/>
            </c:ext>
          </c:extLst>
        </c:ser>
        <c:ser>
          <c:idx val="5"/>
          <c:order val="4"/>
          <c:tx>
            <c:strRef>
              <c:f>'GG Debt'!$G$9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'GG Debt'!$H$1:$V$1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'GG Debt'!$H$9:$V$9</c:f>
              <c:numCache>
                <c:formatCode>General</c:formatCode>
                <c:ptCount val="15"/>
                <c:pt idx="0">
                  <c:v>68.439082593090319</c:v>
                </c:pt>
                <c:pt idx="1">
                  <c:v>71.666333217885807</c:v>
                </c:pt>
                <c:pt idx="2">
                  <c:v>83.609401088176952</c:v>
                </c:pt>
                <c:pt idx="3">
                  <c:v>96.183318536507471</c:v>
                </c:pt>
                <c:pt idx="4">
                  <c:v>111.38967879787825</c:v>
                </c:pt>
                <c:pt idx="5">
                  <c:v>126.20989006228154</c:v>
                </c:pt>
                <c:pt idx="6">
                  <c:v>129.00084417094968</c:v>
                </c:pt>
                <c:pt idx="7" formatCode="0.00">
                  <c:v>130.16526063513098</c:v>
                </c:pt>
                <c:pt idx="8" formatCode="0.00">
                  <c:v>128.78480987592749</c:v>
                </c:pt>
                <c:pt idx="9" formatCode="0.00">
                  <c:v>127.93696057241404</c:v>
                </c:pt>
                <c:pt idx="10" formatCode="0.00">
                  <c:v>127.32791485829198</c:v>
                </c:pt>
                <c:pt idx="11" formatCode="0.00">
                  <c:v>126.43506622349651</c:v>
                </c:pt>
                <c:pt idx="12" formatCode="0.00">
                  <c:v>125.5862325741585</c:v>
                </c:pt>
                <c:pt idx="13" formatCode="0.00">
                  <c:v>124.47131975468361</c:v>
                </c:pt>
                <c:pt idx="14" formatCode="0.00">
                  <c:v>123.80217663218745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09-4149-A915-F45A37E09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17448"/>
        <c:axId val="276717840"/>
      </c:lineChart>
      <c:catAx>
        <c:axId val="276717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717840"/>
        <c:crosses val="autoZero"/>
        <c:auto val="1"/>
        <c:lblAlgn val="ctr"/>
        <c:lblOffset val="100"/>
        <c:noMultiLvlLbl val="0"/>
      </c:catAx>
      <c:valAx>
        <c:axId val="27671784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3175">
            <a:solidFill>
              <a:srgbClr val="B3B3B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717448"/>
        <c:crosses val="autoZero"/>
        <c:crossBetween val="between"/>
      </c:valAx>
      <c:spPr>
        <a:solidFill>
          <a:srgbClr val="FFFFFF"/>
        </a:solidFill>
        <a:ln w="3175">
          <a:solidFill>
            <a:srgbClr val="B3B3B3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26710484106153393"/>
          <c:y val="0.52917704406196597"/>
          <c:w val="0.32603042675221178"/>
          <c:h val="0.24256970770223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2.8056713406100681E-2"/>
          <c:y val="0.13640828476250352"/>
          <c:w val="0.93670000000000064"/>
          <c:h val="0.787399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v>Debt-stabilizing primary gap-to-GDP</c:v>
          </c:tx>
          <c:spPr>
            <a:solidFill>
              <a:srgbClr val="00B050"/>
            </a:solidFill>
            <a:ln w="3175">
              <a:solidFill>
                <a:srgbClr val="000000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E3-480D-BBC9-5DB73A247CE1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E3-480D-BBC9-5DB73A247CE1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E3-480D-BBC9-5DB73A247CE1}"/>
              </c:ext>
            </c:extLst>
          </c:dPt>
          <c:cat>
            <c:strRef>
              <c:f>PRIMARY_GAP!$W$6:$W$16</c:f>
              <c:strCache>
                <c:ptCount val="11"/>
                <c:pt idx="0">
                  <c:v>IRL</c:v>
                </c:pt>
                <c:pt idx="1">
                  <c:v>DEU</c:v>
                </c:pt>
                <c:pt idx="2">
                  <c:v>AUT</c:v>
                </c:pt>
                <c:pt idx="3">
                  <c:v>PRT</c:v>
                </c:pt>
                <c:pt idx="4">
                  <c:v>ITA</c:v>
                </c:pt>
                <c:pt idx="5">
                  <c:v>ESP</c:v>
                </c:pt>
                <c:pt idx="6">
                  <c:v>NLD</c:v>
                </c:pt>
                <c:pt idx="7">
                  <c:v>BEL</c:v>
                </c:pt>
                <c:pt idx="8">
                  <c:v>FRA</c:v>
                </c:pt>
                <c:pt idx="9">
                  <c:v>FIN</c:v>
                </c:pt>
                <c:pt idx="10">
                  <c:v>GRC</c:v>
                </c:pt>
              </c:strCache>
            </c:strRef>
          </c:cat>
          <c:val>
            <c:numRef>
              <c:f>PRIMARY_GAP!$X$6:$X$16</c:f>
              <c:numCache>
                <c:formatCode>0.0</c:formatCode>
                <c:ptCount val="11"/>
                <c:pt idx="0">
                  <c:v>4.6392804283194469</c:v>
                </c:pt>
                <c:pt idx="1">
                  <c:v>2.2257593234288615</c:v>
                </c:pt>
                <c:pt idx="2">
                  <c:v>0.73052457750466382</c:v>
                </c:pt>
                <c:pt idx="3">
                  <c:v>0.48444859417022368</c:v>
                </c:pt>
                <c:pt idx="4">
                  <c:v>0.45748985954602395</c:v>
                </c:pt>
                <c:pt idx="5">
                  <c:v>0.21548265082203799</c:v>
                </c:pt>
                <c:pt idx="6">
                  <c:v>0.11437654132883272</c:v>
                </c:pt>
                <c:pt idx="7">
                  <c:v>0.10808417030457702</c:v>
                </c:pt>
                <c:pt idx="8">
                  <c:v>-1.4894228337439279</c:v>
                </c:pt>
                <c:pt idx="9">
                  <c:v>-1.5364975490023101</c:v>
                </c:pt>
                <c:pt idx="10">
                  <c:v>-5.0785115948842714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E3-480D-BBC9-5DB73A247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276719016"/>
        <c:axId val="275297296"/>
      </c:barChart>
      <c:catAx>
        <c:axId val="276719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5297296"/>
        <c:crosses val="autoZero"/>
        <c:auto val="1"/>
        <c:lblAlgn val="ctr"/>
        <c:lblOffset val="100"/>
        <c:tickMarkSkip val="1"/>
        <c:noMultiLvlLbl val="0"/>
      </c:catAx>
      <c:valAx>
        <c:axId val="275297296"/>
        <c:scaling>
          <c:orientation val="minMax"/>
          <c:max val="6"/>
          <c:min val="-6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6719016"/>
        <c:crosses val="autoZero"/>
        <c:crossBetween val="between"/>
      </c:valAx>
      <c:spPr>
        <a:solidFill>
          <a:sysClr val="window" lastClr="FFFFFF"/>
        </a:solidFill>
        <a:ln w="12700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63425375474908"/>
          <c:y val="0.14841969062745464"/>
          <c:w val="0.82886483541880829"/>
          <c:h val="0.696641434154075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PRIMARY_GAP!$AA$6:$AA$16</c:f>
              <c:strCache>
                <c:ptCount val="11"/>
                <c:pt idx="0">
                  <c:v>GRC</c:v>
                </c:pt>
                <c:pt idx="1">
                  <c:v>ITA</c:v>
                </c:pt>
                <c:pt idx="2">
                  <c:v>PRT</c:v>
                </c:pt>
                <c:pt idx="3">
                  <c:v>BEL</c:v>
                </c:pt>
                <c:pt idx="4">
                  <c:v>ESP</c:v>
                </c:pt>
                <c:pt idx="5">
                  <c:v>FRA</c:v>
                </c:pt>
                <c:pt idx="6">
                  <c:v>IRL</c:v>
                </c:pt>
                <c:pt idx="7">
                  <c:v>AUT</c:v>
                </c:pt>
                <c:pt idx="8">
                  <c:v>DEU</c:v>
                </c:pt>
                <c:pt idx="9">
                  <c:v>NLD</c:v>
                </c:pt>
                <c:pt idx="10">
                  <c:v>FIN</c:v>
                </c:pt>
              </c:strCache>
            </c:strRef>
          </c:cat>
          <c:val>
            <c:numRef>
              <c:f>PRIMARY_GAP!$AB$6:$AB$16</c:f>
              <c:numCache>
                <c:formatCode>0.00</c:formatCode>
                <c:ptCount val="11"/>
                <c:pt idx="0">
                  <c:v>194.65935546557597</c:v>
                </c:pt>
                <c:pt idx="1">
                  <c:v>132.58873892477925</c:v>
                </c:pt>
                <c:pt idx="2">
                  <c:v>125.95921903989912</c:v>
                </c:pt>
                <c:pt idx="3">
                  <c:v>106.90602248873886</c:v>
                </c:pt>
                <c:pt idx="4">
                  <c:v>99.956690454893376</c:v>
                </c:pt>
                <c:pt idx="5">
                  <c:v>97.946397837314649</c:v>
                </c:pt>
                <c:pt idx="6">
                  <c:v>91.451944823861908</c:v>
                </c:pt>
                <c:pt idx="7">
                  <c:v>85.280838133184162</c:v>
                </c:pt>
                <c:pt idx="8">
                  <c:v>68.373603657390703</c:v>
                </c:pt>
                <c:pt idx="9">
                  <c:v>65.906496942128982</c:v>
                </c:pt>
                <c:pt idx="10">
                  <c:v>64.521528776175813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B3-472D-BBAD-ACA08D2F6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275298080"/>
        <c:axId val="275298472"/>
      </c:barChart>
      <c:catAx>
        <c:axId val="2752980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5298472"/>
        <c:crosses val="autoZero"/>
        <c:auto val="1"/>
        <c:lblAlgn val="ctr"/>
        <c:lblOffset val="100"/>
        <c:tickMarkSkip val="1"/>
        <c:noMultiLvlLbl val="0"/>
      </c:catAx>
      <c:valAx>
        <c:axId val="275298472"/>
        <c:scaling>
          <c:orientation val="minMax"/>
          <c:max val="200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5298080"/>
        <c:crosses val="autoZero"/>
        <c:crossBetween val="between"/>
      </c:valAx>
      <c:spPr>
        <a:solidFill>
          <a:sysClr val="window" lastClr="FFFFFF"/>
        </a:solidFill>
        <a:ln w="12700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1">
                <a:solidFill>
                  <a:srgbClr val="4B82AD"/>
                </a:solidFill>
                <a:latin typeface="Segoe UI" panose="020B0502040204020203" pitchFamily="34" charset="0"/>
              </a:defRPr>
            </a:pPr>
            <a:r>
              <a:rPr lang="en-US" sz="1400" b="1">
                <a:solidFill>
                  <a:srgbClr val="4B82AD"/>
                </a:solidFill>
                <a:latin typeface="Segoe UI" panose="020B0502040204020203" pitchFamily="34" charset="0"/>
              </a:rPr>
              <a:t>Favorable View of the EU </a:t>
            </a:r>
          </a:p>
          <a:p>
            <a:pPr algn="l">
              <a:defRPr sz="1400" b="1">
                <a:solidFill>
                  <a:srgbClr val="4B82AD"/>
                </a:solidFill>
                <a:latin typeface="Segoe UI" panose="020B0502040204020203" pitchFamily="34" charset="0"/>
              </a:defRPr>
            </a:pPr>
            <a:r>
              <a:rPr lang="en-US" sz="1400" b="0">
                <a:solidFill>
                  <a:srgbClr val="4B82AD"/>
                </a:solidFill>
                <a:latin typeface="Segoe UI" panose="020B0502040204020203" pitchFamily="34" charset="0"/>
              </a:rPr>
              <a:t>(Percent)</a:t>
            </a:r>
          </a:p>
        </c:rich>
      </c:tx>
      <c:layout>
        <c:manualLayout>
          <c:xMode val="edge"/>
          <c:yMode val="edge"/>
          <c:x val="7.2643141829493538E-2"/>
          <c:y val="2.913167104111988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3778261578129311"/>
          <c:w val="0.89467825896762909"/>
          <c:h val="0.68605226621800564"/>
        </c:manualLayout>
      </c:layout>
      <c:lineChart>
        <c:grouping val="standard"/>
        <c:varyColors val="0"/>
        <c:ser>
          <c:idx val="1"/>
          <c:order val="0"/>
          <c:tx>
            <c:strRef>
              <c:f>Views!$T$7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  <a:effectLst/>
          </c:spPr>
          <c:marker>
            <c:symbol val="none"/>
          </c:marker>
          <c:cat>
            <c:numRef>
              <c:f>Views!$X$5:$AD$5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Views!$X$7:$AD$7</c:f>
              <c:numCache>
                <c:formatCode>General</c:formatCode>
                <c:ptCount val="7"/>
                <c:pt idx="0">
                  <c:v>62</c:v>
                </c:pt>
                <c:pt idx="1">
                  <c:v>66</c:v>
                </c:pt>
                <c:pt idx="2">
                  <c:v>68</c:v>
                </c:pt>
                <c:pt idx="3">
                  <c:v>60</c:v>
                </c:pt>
                <c:pt idx="4">
                  <c:v>66</c:v>
                </c:pt>
                <c:pt idx="5">
                  <c:v>58</c:v>
                </c:pt>
                <c:pt idx="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BC-4373-9833-5B48E9E73524}"/>
            </c:ext>
          </c:extLst>
        </c:ser>
        <c:ser>
          <c:idx val="0"/>
          <c:order val="1"/>
          <c:tx>
            <c:strRef>
              <c:f>Views!$T$6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cat>
            <c:numRef>
              <c:f>Views!$X$5:$AD$5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Views!$X$6:$AD$6</c:f>
              <c:numCache>
                <c:formatCode>General</c:formatCode>
                <c:ptCount val="7"/>
                <c:pt idx="0">
                  <c:v>64</c:v>
                </c:pt>
                <c:pt idx="1">
                  <c:v>63</c:v>
                </c:pt>
                <c:pt idx="2">
                  <c:v>60</c:v>
                </c:pt>
                <c:pt idx="3">
                  <c:v>41</c:v>
                </c:pt>
                <c:pt idx="4">
                  <c:v>54</c:v>
                </c:pt>
                <c:pt idx="5">
                  <c:v>55</c:v>
                </c:pt>
                <c:pt idx="6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BC-4373-9833-5B48E9E73524}"/>
            </c:ext>
          </c:extLst>
        </c:ser>
        <c:ser>
          <c:idx val="7"/>
          <c:order val="2"/>
          <c:tx>
            <c:strRef>
              <c:f>Views!$T$13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Views!$X$5:$AD$5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Views!$X$13:$AD$13</c:f>
              <c:numCache>
                <c:formatCode>General</c:formatCode>
                <c:ptCount val="7"/>
                <c:pt idx="0">
                  <c:v>77</c:v>
                </c:pt>
                <c:pt idx="1">
                  <c:v>72</c:v>
                </c:pt>
                <c:pt idx="2">
                  <c:v>60</c:v>
                </c:pt>
                <c:pt idx="3">
                  <c:v>46</c:v>
                </c:pt>
                <c:pt idx="4">
                  <c:v>50</c:v>
                </c:pt>
                <c:pt idx="5">
                  <c:v>63</c:v>
                </c:pt>
                <c:pt idx="6">
                  <c:v>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BC-4373-9833-5B48E9E73524}"/>
            </c:ext>
          </c:extLst>
        </c:ser>
        <c:ser>
          <c:idx val="9"/>
          <c:order val="3"/>
          <c:tx>
            <c:strRef>
              <c:f>Views!$T$15</c:f>
              <c:strCache>
                <c:ptCount val="1"/>
                <c:pt idx="0">
                  <c:v>UK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Views!$X$5:$AD$5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Views!$X$15:$AD$15</c:f>
              <c:numCache>
                <c:formatCode>General</c:formatCode>
                <c:ptCount val="7"/>
                <c:pt idx="0">
                  <c:v>49</c:v>
                </c:pt>
                <c:pt idx="1">
                  <c:v>51</c:v>
                </c:pt>
                <c:pt idx="2">
                  <c:v>45</c:v>
                </c:pt>
                <c:pt idx="3">
                  <c:v>43</c:v>
                </c:pt>
                <c:pt idx="4">
                  <c:v>52</c:v>
                </c:pt>
                <c:pt idx="5">
                  <c:v>51</c:v>
                </c:pt>
                <c:pt idx="6">
                  <c:v>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BC-4373-9833-5B48E9E73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365728"/>
        <c:axId val="277366120"/>
      </c:lineChart>
      <c:catAx>
        <c:axId val="2773657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7366120"/>
        <c:crosses val="autoZero"/>
        <c:auto val="1"/>
        <c:lblAlgn val="ctr"/>
        <c:lblOffset val="100"/>
        <c:noMultiLvlLbl val="0"/>
      </c:catAx>
      <c:valAx>
        <c:axId val="277366120"/>
        <c:scaling>
          <c:orientation val="minMax"/>
          <c:min val="3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7365728"/>
        <c:crosses val="autoZero"/>
        <c:crossBetween val="between"/>
      </c:valAx>
      <c:spPr>
        <a:solidFill>
          <a:srgbClr val="FFFFFF"/>
        </a:solidFill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416666666666666E-2"/>
          <c:y val="0.59998873631523519"/>
          <c:w val="0.23579323417906115"/>
          <c:h val="0.22967442237566352"/>
        </c:manualLayout>
      </c:layout>
      <c:overlay val="1"/>
      <c:txPr>
        <a:bodyPr/>
        <a:lstStyle/>
        <a:p>
          <a:pPr>
            <a:defRPr sz="1200"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40492089267899"/>
          <c:y val="0.13017376300184674"/>
          <c:w val="0.77346333661233302"/>
          <c:h val="0.62757485175464178"/>
        </c:manualLayout>
      </c:layout>
      <c:lineChart>
        <c:grouping val="standard"/>
        <c:varyColors val="0"/>
        <c:ser>
          <c:idx val="0"/>
          <c:order val="0"/>
          <c:tx>
            <c:strRef>
              <c:f>'GDP various cycles'!$B$33</c:f>
              <c:strCache>
                <c:ptCount val="1"/>
                <c:pt idx="0">
                  <c:v>1974Q3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  <a:effectLst/>
          </c:spPr>
          <c:marker>
            <c:symbol val="none"/>
          </c:marker>
          <c:cat>
            <c:strRef>
              <c:f>'GDP various cycles'!$C$32:$AQ$32</c:f>
              <c:strCache>
                <c:ptCount val="41"/>
                <c:pt idx="0">
                  <c:v>Q</c:v>
                </c:pt>
                <c:pt idx="1">
                  <c:v>Q+1</c:v>
                </c:pt>
                <c:pt idx="2">
                  <c:v>Q+2</c:v>
                </c:pt>
                <c:pt idx="3">
                  <c:v>Q+3</c:v>
                </c:pt>
                <c:pt idx="4">
                  <c:v>1 year</c:v>
                </c:pt>
                <c:pt idx="5">
                  <c:v>Q+5</c:v>
                </c:pt>
                <c:pt idx="6">
                  <c:v>Q+6</c:v>
                </c:pt>
                <c:pt idx="7">
                  <c:v>Q+7</c:v>
                </c:pt>
                <c:pt idx="8">
                  <c:v>2 years</c:v>
                </c:pt>
                <c:pt idx="9">
                  <c:v>Q+9</c:v>
                </c:pt>
                <c:pt idx="10">
                  <c:v>Q+10</c:v>
                </c:pt>
                <c:pt idx="11">
                  <c:v>Q+11</c:v>
                </c:pt>
                <c:pt idx="12">
                  <c:v>3 years</c:v>
                </c:pt>
                <c:pt idx="13">
                  <c:v>Q+13</c:v>
                </c:pt>
                <c:pt idx="14">
                  <c:v>Q+14</c:v>
                </c:pt>
                <c:pt idx="15">
                  <c:v>Q+15</c:v>
                </c:pt>
                <c:pt idx="16">
                  <c:v>4 years</c:v>
                </c:pt>
                <c:pt idx="17">
                  <c:v>Q+17</c:v>
                </c:pt>
                <c:pt idx="18">
                  <c:v>Q+18</c:v>
                </c:pt>
                <c:pt idx="19">
                  <c:v>Q+19</c:v>
                </c:pt>
                <c:pt idx="20">
                  <c:v>5 years</c:v>
                </c:pt>
                <c:pt idx="21">
                  <c:v>Q+21</c:v>
                </c:pt>
                <c:pt idx="22">
                  <c:v>Q+22</c:v>
                </c:pt>
                <c:pt idx="23">
                  <c:v>Q+23</c:v>
                </c:pt>
                <c:pt idx="24">
                  <c:v>6 years</c:v>
                </c:pt>
                <c:pt idx="25">
                  <c:v>Q+25</c:v>
                </c:pt>
                <c:pt idx="26">
                  <c:v>Q+26</c:v>
                </c:pt>
                <c:pt idx="27">
                  <c:v>Q+27</c:v>
                </c:pt>
                <c:pt idx="28">
                  <c:v>7 years</c:v>
                </c:pt>
                <c:pt idx="29">
                  <c:v>Q+29</c:v>
                </c:pt>
                <c:pt idx="30">
                  <c:v>Q+30</c:v>
                </c:pt>
                <c:pt idx="31">
                  <c:v>Q+31</c:v>
                </c:pt>
                <c:pt idx="32">
                  <c:v>8 years</c:v>
                </c:pt>
                <c:pt idx="33">
                  <c:v>Q+33</c:v>
                </c:pt>
                <c:pt idx="34">
                  <c:v>Q+34</c:v>
                </c:pt>
                <c:pt idx="35">
                  <c:v>Q+35</c:v>
                </c:pt>
                <c:pt idx="36">
                  <c:v>9 years</c:v>
                </c:pt>
                <c:pt idx="37">
                  <c:v>Q+37</c:v>
                </c:pt>
                <c:pt idx="38">
                  <c:v>Q+38</c:v>
                </c:pt>
                <c:pt idx="39">
                  <c:v>Q+39</c:v>
                </c:pt>
                <c:pt idx="40">
                  <c:v>10 years</c:v>
                </c:pt>
              </c:strCache>
            </c:strRef>
          </c:cat>
          <c:val>
            <c:numRef>
              <c:f>'GDP various cycles'!$C$33:$AQ$33</c:f>
              <c:numCache>
                <c:formatCode>0.0</c:formatCode>
                <c:ptCount val="41"/>
                <c:pt idx="0">
                  <c:v>100</c:v>
                </c:pt>
                <c:pt idx="1">
                  <c:v>98.406579590755371</c:v>
                </c:pt>
                <c:pt idx="2">
                  <c:v>97.488129184040659</c:v>
                </c:pt>
                <c:pt idx="3">
                  <c:v>97.991482696675973</c:v>
                </c:pt>
                <c:pt idx="4">
                  <c:v>98.86682680732703</c:v>
                </c:pt>
                <c:pt idx="5">
                  <c:v>99.911539057651112</c:v>
                </c:pt>
                <c:pt idx="6">
                  <c:v>101.54282435683145</c:v>
                </c:pt>
                <c:pt idx="7">
                  <c:v>102.84868546426416</c:v>
                </c:pt>
                <c:pt idx="8">
                  <c:v>103.71447736561767</c:v>
                </c:pt>
                <c:pt idx="9">
                  <c:v>105.38029579846848</c:v>
                </c:pt>
                <c:pt idx="10">
                  <c:v>105.81471087787685</c:v>
                </c:pt>
                <c:pt idx="11">
                  <c:v>105.95728278470266</c:v>
                </c:pt>
                <c:pt idx="12">
                  <c:v>106.04054814746833</c:v>
                </c:pt>
                <c:pt idx="13">
                  <c:v>107.30893545814611</c:v>
                </c:pt>
                <c:pt idx="14">
                  <c:v>107.99896431527347</c:v>
                </c:pt>
                <c:pt idx="15">
                  <c:v>109.23122945434717</c:v>
                </c:pt>
                <c:pt idx="16">
                  <c:v>109.74280768555836</c:v>
                </c:pt>
                <c:pt idx="17">
                  <c:v>111.04974298897976</c:v>
                </c:pt>
                <c:pt idx="18">
                  <c:v>111.61693316817853</c:v>
                </c:pt>
                <c:pt idx="19">
                  <c:v>113.40501209844408</c:v>
                </c:pt>
                <c:pt idx="20">
                  <c:v>113.98352472051729</c:v>
                </c:pt>
                <c:pt idx="21">
                  <c:v>115.06616595366171</c:v>
                </c:pt>
                <c:pt idx="22">
                  <c:v>116.15218064515328</c:v>
                </c:pt>
                <c:pt idx="23">
                  <c:v>115.60678063105306</c:v>
                </c:pt>
                <c:pt idx="24">
                  <c:v>115.54087911230309</c:v>
                </c:pt>
                <c:pt idx="25">
                  <c:v>115.59515200278514</c:v>
                </c:pt>
                <c:pt idx="26">
                  <c:v>115.70668719358981</c:v>
                </c:pt>
                <c:pt idx="27">
                  <c:v>116.05329248633213</c:v>
                </c:pt>
                <c:pt idx="28">
                  <c:v>116.37348180060614</c:v>
                </c:pt>
                <c:pt idx="29">
                  <c:v>116.64654591091752</c:v>
                </c:pt>
                <c:pt idx="30">
                  <c:v>117.12862708650339</c:v>
                </c:pt>
                <c:pt idx="31">
                  <c:v>117.28616719389318</c:v>
                </c:pt>
                <c:pt idx="32">
                  <c:v>116.66058830257053</c:v>
                </c:pt>
                <c:pt idx="33">
                  <c:v>116.71063702683853</c:v>
                </c:pt>
                <c:pt idx="34">
                  <c:v>117.48771320747252</c:v>
                </c:pt>
                <c:pt idx="35">
                  <c:v>118.25647600105025</c:v>
                </c:pt>
                <c:pt idx="36">
                  <c:v>118.56370305168707</c:v>
                </c:pt>
                <c:pt idx="37">
                  <c:v>119.8603596687616</c:v>
                </c:pt>
                <c:pt idx="38">
                  <c:v>120.89014233809274</c:v>
                </c:pt>
                <c:pt idx="39">
                  <c:v>120.31887997551556</c:v>
                </c:pt>
                <c:pt idx="40">
                  <c:v>121.55936305898547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1A-42B9-87BC-991A38D446A1}"/>
            </c:ext>
          </c:extLst>
        </c:ser>
        <c:ser>
          <c:idx val="1"/>
          <c:order val="1"/>
          <c:tx>
            <c:strRef>
              <c:f>'GDP various cycles'!$B$34</c:f>
              <c:strCache>
                <c:ptCount val="1"/>
                <c:pt idx="0">
                  <c:v>1980Q1</c:v>
                </c:pt>
              </c:strCache>
            </c:strRef>
          </c:tx>
          <c:spPr>
            <a:ln w="25400">
              <a:solidFill>
                <a:srgbClr val="1F497D"/>
              </a:solidFill>
              <a:prstDash val="solid"/>
            </a:ln>
            <a:effectLst/>
          </c:spPr>
          <c:marker>
            <c:symbol val="none"/>
          </c:marker>
          <c:cat>
            <c:strRef>
              <c:f>'GDP various cycles'!$C$32:$AQ$32</c:f>
              <c:strCache>
                <c:ptCount val="41"/>
                <c:pt idx="0">
                  <c:v>Q</c:v>
                </c:pt>
                <c:pt idx="1">
                  <c:v>Q+1</c:v>
                </c:pt>
                <c:pt idx="2">
                  <c:v>Q+2</c:v>
                </c:pt>
                <c:pt idx="3">
                  <c:v>Q+3</c:v>
                </c:pt>
                <c:pt idx="4">
                  <c:v>1 year</c:v>
                </c:pt>
                <c:pt idx="5">
                  <c:v>Q+5</c:v>
                </c:pt>
                <c:pt idx="6">
                  <c:v>Q+6</c:v>
                </c:pt>
                <c:pt idx="7">
                  <c:v>Q+7</c:v>
                </c:pt>
                <c:pt idx="8">
                  <c:v>2 years</c:v>
                </c:pt>
                <c:pt idx="9">
                  <c:v>Q+9</c:v>
                </c:pt>
                <c:pt idx="10">
                  <c:v>Q+10</c:v>
                </c:pt>
                <c:pt idx="11">
                  <c:v>Q+11</c:v>
                </c:pt>
                <c:pt idx="12">
                  <c:v>3 years</c:v>
                </c:pt>
                <c:pt idx="13">
                  <c:v>Q+13</c:v>
                </c:pt>
                <c:pt idx="14">
                  <c:v>Q+14</c:v>
                </c:pt>
                <c:pt idx="15">
                  <c:v>Q+15</c:v>
                </c:pt>
                <c:pt idx="16">
                  <c:v>4 years</c:v>
                </c:pt>
                <c:pt idx="17">
                  <c:v>Q+17</c:v>
                </c:pt>
                <c:pt idx="18">
                  <c:v>Q+18</c:v>
                </c:pt>
                <c:pt idx="19">
                  <c:v>Q+19</c:v>
                </c:pt>
                <c:pt idx="20">
                  <c:v>5 years</c:v>
                </c:pt>
                <c:pt idx="21">
                  <c:v>Q+21</c:v>
                </c:pt>
                <c:pt idx="22">
                  <c:v>Q+22</c:v>
                </c:pt>
                <c:pt idx="23">
                  <c:v>Q+23</c:v>
                </c:pt>
                <c:pt idx="24">
                  <c:v>6 years</c:v>
                </c:pt>
                <c:pt idx="25">
                  <c:v>Q+25</c:v>
                </c:pt>
                <c:pt idx="26">
                  <c:v>Q+26</c:v>
                </c:pt>
                <c:pt idx="27">
                  <c:v>Q+27</c:v>
                </c:pt>
                <c:pt idx="28">
                  <c:v>7 years</c:v>
                </c:pt>
                <c:pt idx="29">
                  <c:v>Q+29</c:v>
                </c:pt>
                <c:pt idx="30">
                  <c:v>Q+30</c:v>
                </c:pt>
                <c:pt idx="31">
                  <c:v>Q+31</c:v>
                </c:pt>
                <c:pt idx="32">
                  <c:v>8 years</c:v>
                </c:pt>
                <c:pt idx="33">
                  <c:v>Q+33</c:v>
                </c:pt>
                <c:pt idx="34">
                  <c:v>Q+34</c:v>
                </c:pt>
                <c:pt idx="35">
                  <c:v>Q+35</c:v>
                </c:pt>
                <c:pt idx="36">
                  <c:v>9 years</c:v>
                </c:pt>
                <c:pt idx="37">
                  <c:v>Q+37</c:v>
                </c:pt>
                <c:pt idx="38">
                  <c:v>Q+38</c:v>
                </c:pt>
                <c:pt idx="39">
                  <c:v>Q+39</c:v>
                </c:pt>
                <c:pt idx="40">
                  <c:v>10 years</c:v>
                </c:pt>
              </c:strCache>
            </c:strRef>
          </c:cat>
          <c:val>
            <c:numRef>
              <c:f>'GDP various cycles'!$C$34:$AQ$34</c:f>
              <c:numCache>
                <c:formatCode>0.0</c:formatCode>
                <c:ptCount val="41"/>
                <c:pt idx="0">
                  <c:v>100</c:v>
                </c:pt>
                <c:pt idx="1">
                  <c:v>99.530443586103374</c:v>
                </c:pt>
                <c:pt idx="2">
                  <c:v>99.473706365687889</c:v>
                </c:pt>
                <c:pt idx="3">
                  <c:v>99.520432040729403</c:v>
                </c:pt>
                <c:pt idx="4">
                  <c:v>99.616457091817992</c:v>
                </c:pt>
                <c:pt idx="5">
                  <c:v>99.914863278268442</c:v>
                </c:pt>
                <c:pt idx="6">
                  <c:v>100.19052690549925</c:v>
                </c:pt>
                <c:pt idx="7">
                  <c:v>100.42561858332601</c:v>
                </c:pt>
                <c:pt idx="8">
                  <c:v>100.84066130823086</c:v>
                </c:pt>
                <c:pt idx="9">
                  <c:v>100.97629380907129</c:v>
                </c:pt>
                <c:pt idx="10">
                  <c:v>100.43770823293508</c:v>
                </c:pt>
                <c:pt idx="11">
                  <c:v>100.48079715644003</c:v>
                </c:pt>
                <c:pt idx="12">
                  <c:v>101.14981273265883</c:v>
                </c:pt>
                <c:pt idx="13">
                  <c:v>101.81167098560621</c:v>
                </c:pt>
                <c:pt idx="14">
                  <c:v>102.07617488809875</c:v>
                </c:pt>
                <c:pt idx="15">
                  <c:v>103.19251778400687</c:v>
                </c:pt>
                <c:pt idx="16">
                  <c:v>104.07909835753645</c:v>
                </c:pt>
                <c:pt idx="17">
                  <c:v>103.5872760263465</c:v>
                </c:pt>
                <c:pt idx="18">
                  <c:v>104.65525690847871</c:v>
                </c:pt>
                <c:pt idx="19">
                  <c:v>105.19083881893199</c:v>
                </c:pt>
                <c:pt idx="20">
                  <c:v>105.42721163322268</c:v>
                </c:pt>
                <c:pt idx="21">
                  <c:v>106.43318665333913</c:v>
                </c:pt>
                <c:pt idx="22">
                  <c:v>107.33416175415194</c:v>
                </c:pt>
                <c:pt idx="23">
                  <c:v>107.97407387325465</c:v>
                </c:pt>
                <c:pt idx="24">
                  <c:v>107.60572382526675</c:v>
                </c:pt>
                <c:pt idx="25">
                  <c:v>109.57870694693052</c:v>
                </c:pt>
                <c:pt idx="26">
                  <c:v>110.13538427184714</c:v>
                </c:pt>
                <c:pt idx="27">
                  <c:v>110.40812253011103</c:v>
                </c:pt>
                <c:pt idx="28">
                  <c:v>109.87824450713568</c:v>
                </c:pt>
                <c:pt idx="29">
                  <c:v>111.72941910205319</c:v>
                </c:pt>
                <c:pt idx="30">
                  <c:v>112.92929018540863</c:v>
                </c:pt>
                <c:pt idx="31">
                  <c:v>114.36878619342734</c:v>
                </c:pt>
                <c:pt idx="32">
                  <c:v>115.00033205365648</c:v>
                </c:pt>
                <c:pt idx="33">
                  <c:v>116.05749716398724</c:v>
                </c:pt>
                <c:pt idx="34">
                  <c:v>117.49498953277512</c:v>
                </c:pt>
                <c:pt idx="35">
                  <c:v>118.58163601505285</c:v>
                </c:pt>
                <c:pt idx="36">
                  <c:v>119.97452968831142</c:v>
                </c:pt>
                <c:pt idx="37">
                  <c:v>121.11507784724463</c:v>
                </c:pt>
                <c:pt idx="38">
                  <c:v>121.83932100697712</c:v>
                </c:pt>
                <c:pt idx="39">
                  <c:v>123.10894611247755</c:v>
                </c:pt>
                <c:pt idx="40">
                  <c:v>124.7779586581552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1A-42B9-87BC-991A38D446A1}"/>
            </c:ext>
          </c:extLst>
        </c:ser>
        <c:ser>
          <c:idx val="2"/>
          <c:order val="2"/>
          <c:tx>
            <c:strRef>
              <c:f>'GDP various cycles'!$B$35</c:f>
              <c:strCache>
                <c:ptCount val="1"/>
                <c:pt idx="0">
                  <c:v>1992Q1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'GDP various cycles'!$C$32:$AQ$32</c:f>
              <c:strCache>
                <c:ptCount val="41"/>
                <c:pt idx="0">
                  <c:v>Q</c:v>
                </c:pt>
                <c:pt idx="1">
                  <c:v>Q+1</c:v>
                </c:pt>
                <c:pt idx="2">
                  <c:v>Q+2</c:v>
                </c:pt>
                <c:pt idx="3">
                  <c:v>Q+3</c:v>
                </c:pt>
                <c:pt idx="4">
                  <c:v>1 year</c:v>
                </c:pt>
                <c:pt idx="5">
                  <c:v>Q+5</c:v>
                </c:pt>
                <c:pt idx="6">
                  <c:v>Q+6</c:v>
                </c:pt>
                <c:pt idx="7">
                  <c:v>Q+7</c:v>
                </c:pt>
                <c:pt idx="8">
                  <c:v>2 years</c:v>
                </c:pt>
                <c:pt idx="9">
                  <c:v>Q+9</c:v>
                </c:pt>
                <c:pt idx="10">
                  <c:v>Q+10</c:v>
                </c:pt>
                <c:pt idx="11">
                  <c:v>Q+11</c:v>
                </c:pt>
                <c:pt idx="12">
                  <c:v>3 years</c:v>
                </c:pt>
                <c:pt idx="13">
                  <c:v>Q+13</c:v>
                </c:pt>
                <c:pt idx="14">
                  <c:v>Q+14</c:v>
                </c:pt>
                <c:pt idx="15">
                  <c:v>Q+15</c:v>
                </c:pt>
                <c:pt idx="16">
                  <c:v>4 years</c:v>
                </c:pt>
                <c:pt idx="17">
                  <c:v>Q+17</c:v>
                </c:pt>
                <c:pt idx="18">
                  <c:v>Q+18</c:v>
                </c:pt>
                <c:pt idx="19">
                  <c:v>Q+19</c:v>
                </c:pt>
                <c:pt idx="20">
                  <c:v>5 years</c:v>
                </c:pt>
                <c:pt idx="21">
                  <c:v>Q+21</c:v>
                </c:pt>
                <c:pt idx="22">
                  <c:v>Q+22</c:v>
                </c:pt>
                <c:pt idx="23">
                  <c:v>Q+23</c:v>
                </c:pt>
                <c:pt idx="24">
                  <c:v>6 years</c:v>
                </c:pt>
                <c:pt idx="25">
                  <c:v>Q+25</c:v>
                </c:pt>
                <c:pt idx="26">
                  <c:v>Q+26</c:v>
                </c:pt>
                <c:pt idx="27">
                  <c:v>Q+27</c:v>
                </c:pt>
                <c:pt idx="28">
                  <c:v>7 years</c:v>
                </c:pt>
                <c:pt idx="29">
                  <c:v>Q+29</c:v>
                </c:pt>
                <c:pt idx="30">
                  <c:v>Q+30</c:v>
                </c:pt>
                <c:pt idx="31">
                  <c:v>Q+31</c:v>
                </c:pt>
                <c:pt idx="32">
                  <c:v>8 years</c:v>
                </c:pt>
                <c:pt idx="33">
                  <c:v>Q+33</c:v>
                </c:pt>
                <c:pt idx="34">
                  <c:v>Q+34</c:v>
                </c:pt>
                <c:pt idx="35">
                  <c:v>Q+35</c:v>
                </c:pt>
                <c:pt idx="36">
                  <c:v>9 years</c:v>
                </c:pt>
                <c:pt idx="37">
                  <c:v>Q+37</c:v>
                </c:pt>
                <c:pt idx="38">
                  <c:v>Q+38</c:v>
                </c:pt>
                <c:pt idx="39">
                  <c:v>Q+39</c:v>
                </c:pt>
                <c:pt idx="40">
                  <c:v>10 years</c:v>
                </c:pt>
              </c:strCache>
            </c:strRef>
          </c:cat>
          <c:val>
            <c:numRef>
              <c:f>'GDP various cycles'!$C$35:$AQ$35</c:f>
              <c:numCache>
                <c:formatCode>0.0</c:formatCode>
                <c:ptCount val="41"/>
                <c:pt idx="0">
                  <c:v>100</c:v>
                </c:pt>
                <c:pt idx="1">
                  <c:v>99.719971269633803</c:v>
                </c:pt>
                <c:pt idx="2">
                  <c:v>99.520572643967881</c:v>
                </c:pt>
                <c:pt idx="3">
                  <c:v>98.842485534499744</c:v>
                </c:pt>
                <c:pt idx="4">
                  <c:v>98.915803802682149</c:v>
                </c:pt>
                <c:pt idx="5">
                  <c:v>99.325920176749506</c:v>
                </c:pt>
                <c:pt idx="6">
                  <c:v>99.586013196381018</c:v>
                </c:pt>
                <c:pt idx="7">
                  <c:v>100.50879310618767</c:v>
                </c:pt>
                <c:pt idx="8">
                  <c:v>101.13478933910865</c:v>
                </c:pt>
                <c:pt idx="9">
                  <c:v>101.81586038522491</c:v>
                </c:pt>
                <c:pt idx="10">
                  <c:v>102.62369607215874</c:v>
                </c:pt>
                <c:pt idx="11">
                  <c:v>103.0294308035122</c:v>
                </c:pt>
                <c:pt idx="12">
                  <c:v>103.60679281040947</c:v>
                </c:pt>
                <c:pt idx="13">
                  <c:v>104.0425042109936</c:v>
                </c:pt>
                <c:pt idx="14">
                  <c:v>104.41677635113105</c:v>
                </c:pt>
                <c:pt idx="15">
                  <c:v>104.4802922081892</c:v>
                </c:pt>
                <c:pt idx="16">
                  <c:v>105.25458556828519</c:v>
                </c:pt>
                <c:pt idx="17">
                  <c:v>105.90662889500554</c:v>
                </c:pt>
                <c:pt idx="18">
                  <c:v>106.30911059482405</c:v>
                </c:pt>
                <c:pt idx="19">
                  <c:v>106.66478320229285</c:v>
                </c:pt>
                <c:pt idx="20">
                  <c:v>107.9592730296639</c:v>
                </c:pt>
                <c:pt idx="21">
                  <c:v>108.77150393644503</c:v>
                </c:pt>
                <c:pt idx="22">
                  <c:v>109.93986747832299</c:v>
                </c:pt>
                <c:pt idx="23">
                  <c:v>110.61730403378282</c:v>
                </c:pt>
                <c:pt idx="24">
                  <c:v>111.17001167025072</c:v>
                </c:pt>
                <c:pt idx="25">
                  <c:v>111.74186210466171</c:v>
                </c:pt>
                <c:pt idx="26">
                  <c:v>112.06587256280383</c:v>
                </c:pt>
                <c:pt idx="27">
                  <c:v>113.04119064438797</c:v>
                </c:pt>
                <c:pt idx="28">
                  <c:v>113.83696677714856</c:v>
                </c:pt>
                <c:pt idx="29">
                  <c:v>115.04339566674906</c:v>
                </c:pt>
                <c:pt idx="30">
                  <c:v>116.46312326782932</c:v>
                </c:pt>
                <c:pt idx="31">
                  <c:v>117.7976546582213</c:v>
                </c:pt>
                <c:pt idx="32">
                  <c:v>118.89788015210662</c:v>
                </c:pt>
                <c:pt idx="33">
                  <c:v>119.51748090697302</c:v>
                </c:pt>
                <c:pt idx="34">
                  <c:v>120.44486989793342</c:v>
                </c:pt>
                <c:pt idx="35">
                  <c:v>121.5831401744386</c:v>
                </c:pt>
                <c:pt idx="36">
                  <c:v>121.62811919290159</c:v>
                </c:pt>
                <c:pt idx="37">
                  <c:v>121.72002190706925</c:v>
                </c:pt>
                <c:pt idx="38">
                  <c:v>121.88611003436498</c:v>
                </c:pt>
                <c:pt idx="39">
                  <c:v>122.17031573057812</c:v>
                </c:pt>
                <c:pt idx="40">
                  <c:v>122.7885248749138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1A-42B9-87BC-991A38D446A1}"/>
            </c:ext>
          </c:extLst>
        </c:ser>
        <c:ser>
          <c:idx val="3"/>
          <c:order val="3"/>
          <c:tx>
            <c:strRef>
              <c:f>'GDP various cycles'!$B$36</c:f>
              <c:strCache>
                <c:ptCount val="1"/>
                <c:pt idx="0">
                  <c:v>2008Q1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Pt>
            <c:idx val="27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61A-42B9-87BC-991A38D446A1}"/>
              </c:ext>
            </c:extLst>
          </c:dPt>
          <c:dPt>
            <c:idx val="28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61A-42B9-87BC-991A38D446A1}"/>
              </c:ext>
            </c:extLst>
          </c:dPt>
          <c:dPt>
            <c:idx val="29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61A-42B9-87BC-991A38D446A1}"/>
              </c:ext>
            </c:extLst>
          </c:dPt>
          <c:dPt>
            <c:idx val="30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61A-42B9-87BC-991A38D446A1}"/>
              </c:ext>
            </c:extLst>
          </c:dPt>
          <c:dPt>
            <c:idx val="31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61A-42B9-87BC-991A38D446A1}"/>
              </c:ext>
            </c:extLst>
          </c:dPt>
          <c:dPt>
            <c:idx val="32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61A-42B9-87BC-991A38D446A1}"/>
              </c:ext>
            </c:extLst>
          </c:dPt>
          <c:dPt>
            <c:idx val="33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61A-42B9-87BC-991A38D446A1}"/>
              </c:ext>
            </c:extLst>
          </c:dPt>
          <c:dPt>
            <c:idx val="34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61A-42B9-87BC-991A38D446A1}"/>
              </c:ext>
            </c:extLst>
          </c:dPt>
          <c:dPt>
            <c:idx val="35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61A-42B9-87BC-991A38D446A1}"/>
              </c:ext>
            </c:extLst>
          </c:dPt>
          <c:dPt>
            <c:idx val="36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61A-42B9-87BC-991A38D446A1}"/>
              </c:ext>
            </c:extLst>
          </c:dPt>
          <c:dPt>
            <c:idx val="37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61A-42B9-87BC-991A38D446A1}"/>
              </c:ext>
            </c:extLst>
          </c:dPt>
          <c:dPt>
            <c:idx val="38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61A-42B9-87BC-991A38D446A1}"/>
              </c:ext>
            </c:extLst>
          </c:dPt>
          <c:dPt>
            <c:idx val="39"/>
            <c:bubble3D val="0"/>
            <c:spPr>
              <a:ln w="12700">
                <a:solidFill>
                  <a:srgbClr val="FF00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61A-42B9-87BC-991A38D446A1}"/>
              </c:ext>
            </c:extLst>
          </c:dPt>
          <c:cat>
            <c:strRef>
              <c:f>'GDP various cycles'!$C$32:$AQ$32</c:f>
              <c:strCache>
                <c:ptCount val="41"/>
                <c:pt idx="0">
                  <c:v>Q</c:v>
                </c:pt>
                <c:pt idx="1">
                  <c:v>Q+1</c:v>
                </c:pt>
                <c:pt idx="2">
                  <c:v>Q+2</c:v>
                </c:pt>
                <c:pt idx="3">
                  <c:v>Q+3</c:v>
                </c:pt>
                <c:pt idx="4">
                  <c:v>1 year</c:v>
                </c:pt>
                <c:pt idx="5">
                  <c:v>Q+5</c:v>
                </c:pt>
                <c:pt idx="6">
                  <c:v>Q+6</c:v>
                </c:pt>
                <c:pt idx="7">
                  <c:v>Q+7</c:v>
                </c:pt>
                <c:pt idx="8">
                  <c:v>2 years</c:v>
                </c:pt>
                <c:pt idx="9">
                  <c:v>Q+9</c:v>
                </c:pt>
                <c:pt idx="10">
                  <c:v>Q+10</c:v>
                </c:pt>
                <c:pt idx="11">
                  <c:v>Q+11</c:v>
                </c:pt>
                <c:pt idx="12">
                  <c:v>3 years</c:v>
                </c:pt>
                <c:pt idx="13">
                  <c:v>Q+13</c:v>
                </c:pt>
                <c:pt idx="14">
                  <c:v>Q+14</c:v>
                </c:pt>
                <c:pt idx="15">
                  <c:v>Q+15</c:v>
                </c:pt>
                <c:pt idx="16">
                  <c:v>4 years</c:v>
                </c:pt>
                <c:pt idx="17">
                  <c:v>Q+17</c:v>
                </c:pt>
                <c:pt idx="18">
                  <c:v>Q+18</c:v>
                </c:pt>
                <c:pt idx="19">
                  <c:v>Q+19</c:v>
                </c:pt>
                <c:pt idx="20">
                  <c:v>5 years</c:v>
                </c:pt>
                <c:pt idx="21">
                  <c:v>Q+21</c:v>
                </c:pt>
                <c:pt idx="22">
                  <c:v>Q+22</c:v>
                </c:pt>
                <c:pt idx="23">
                  <c:v>Q+23</c:v>
                </c:pt>
                <c:pt idx="24">
                  <c:v>6 years</c:v>
                </c:pt>
                <c:pt idx="25">
                  <c:v>Q+25</c:v>
                </c:pt>
                <c:pt idx="26">
                  <c:v>Q+26</c:v>
                </c:pt>
                <c:pt idx="27">
                  <c:v>Q+27</c:v>
                </c:pt>
                <c:pt idx="28">
                  <c:v>7 years</c:v>
                </c:pt>
                <c:pt idx="29">
                  <c:v>Q+29</c:v>
                </c:pt>
                <c:pt idx="30">
                  <c:v>Q+30</c:v>
                </c:pt>
                <c:pt idx="31">
                  <c:v>Q+31</c:v>
                </c:pt>
                <c:pt idx="32">
                  <c:v>8 years</c:v>
                </c:pt>
                <c:pt idx="33">
                  <c:v>Q+33</c:v>
                </c:pt>
                <c:pt idx="34">
                  <c:v>Q+34</c:v>
                </c:pt>
                <c:pt idx="35">
                  <c:v>Q+35</c:v>
                </c:pt>
                <c:pt idx="36">
                  <c:v>9 years</c:v>
                </c:pt>
                <c:pt idx="37">
                  <c:v>Q+37</c:v>
                </c:pt>
                <c:pt idx="38">
                  <c:v>Q+38</c:v>
                </c:pt>
                <c:pt idx="39">
                  <c:v>Q+39</c:v>
                </c:pt>
                <c:pt idx="40">
                  <c:v>10 years</c:v>
                </c:pt>
              </c:strCache>
            </c:strRef>
          </c:cat>
          <c:val>
            <c:numRef>
              <c:f>'GDP various cycles'!$C$36:$AQ$36</c:f>
              <c:numCache>
                <c:formatCode>0.0</c:formatCode>
                <c:ptCount val="41"/>
                <c:pt idx="0">
                  <c:v>100</c:v>
                </c:pt>
                <c:pt idx="1">
                  <c:v>99.662978976325789</c:v>
                </c:pt>
                <c:pt idx="2">
                  <c:v>99.121118466705241</c:v>
                </c:pt>
                <c:pt idx="3">
                  <c:v>97.32433838269985</c:v>
                </c:pt>
                <c:pt idx="4">
                  <c:v>94.450644521760992</c:v>
                </c:pt>
                <c:pt idx="5">
                  <c:v>94.254559870508729</c:v>
                </c:pt>
                <c:pt idx="6">
                  <c:v>94.544066406107987</c:v>
                </c:pt>
                <c:pt idx="7">
                  <c:v>95.013746010518489</c:v>
                </c:pt>
                <c:pt idx="8">
                  <c:v>95.418459775811527</c:v>
                </c:pt>
                <c:pt idx="9">
                  <c:v>96.338375731632667</c:v>
                </c:pt>
                <c:pt idx="10">
                  <c:v>96.782170176754519</c:v>
                </c:pt>
                <c:pt idx="11">
                  <c:v>97.286815410797416</c:v>
                </c:pt>
                <c:pt idx="12">
                  <c:v>98.125366912725383</c:v>
                </c:pt>
                <c:pt idx="13">
                  <c:v>98.120849307085294</c:v>
                </c:pt>
                <c:pt idx="14">
                  <c:v>98.107244806058318</c:v>
                </c:pt>
                <c:pt idx="15">
                  <c:v>97.799978732175418</c:v>
                </c:pt>
                <c:pt idx="16">
                  <c:v>97.63925509262944</c:v>
                </c:pt>
                <c:pt idx="17">
                  <c:v>97.323939817394617</c:v>
                </c:pt>
                <c:pt idx="18">
                  <c:v>97.189169686297234</c:v>
                </c:pt>
                <c:pt idx="19">
                  <c:v>96.769584904236865</c:v>
                </c:pt>
                <c:pt idx="20">
                  <c:v>96.533769762999512</c:v>
                </c:pt>
                <c:pt idx="21">
                  <c:v>96.90679637193513</c:v>
                </c:pt>
                <c:pt idx="22">
                  <c:v>97.147435566282809</c:v>
                </c:pt>
                <c:pt idx="23">
                  <c:v>97.343522053285554</c:v>
                </c:pt>
                <c:pt idx="24">
                  <c:v>97.569834563680189</c:v>
                </c:pt>
                <c:pt idx="25">
                  <c:v>97.626480394916058</c:v>
                </c:pt>
                <c:pt idx="26">
                  <c:v>97.907030158392715</c:v>
                </c:pt>
                <c:pt idx="27">
                  <c:v>98.265488681780155</c:v>
                </c:pt>
                <c:pt idx="28">
                  <c:v>98.798480857144071</c:v>
                </c:pt>
                <c:pt idx="29">
                  <c:v>99.181616239580478</c:v>
                </c:pt>
                <c:pt idx="30">
                  <c:v>99.468586930465378</c:v>
                </c:pt>
                <c:pt idx="31">
                  <c:v>99.788054471975627</c:v>
                </c:pt>
                <c:pt idx="32">
                  <c:v>100.25221121542182</c:v>
                </c:pt>
                <c:pt idx="33">
                  <c:v>100.68360766062344</c:v>
                </c:pt>
                <c:pt idx="34">
                  <c:v>101.12565636711128</c:v>
                </c:pt>
                <c:pt idx="35">
                  <c:v>101.62866210939561</c:v>
                </c:pt>
                <c:pt idx="36">
                  <c:v>102.04103283732748</c:v>
                </c:pt>
                <c:pt idx="37">
                  <c:v>102.45363687206111</c:v>
                </c:pt>
                <c:pt idx="38">
                  <c:v>102.86574123405434</c:v>
                </c:pt>
                <c:pt idx="39">
                  <c:v>103.22869186916465</c:v>
                </c:pt>
                <c:pt idx="40">
                  <c:v>103.22869186916465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C61A-42B9-87BC-991A38D44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194272"/>
        <c:axId val="276194656"/>
      </c:lineChart>
      <c:lineChart>
        <c:grouping val="standard"/>
        <c:varyColors val="0"/>
        <c:ser>
          <c:idx val="4"/>
          <c:order val="4"/>
          <c:tx>
            <c:v> 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C61A-42B9-87BC-991A38D446A1}"/>
            </c:ext>
          </c:extLst>
        </c:ser>
        <c:ser>
          <c:idx val="5"/>
          <c:order val="5"/>
          <c:tx>
            <c:v> 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C61A-42B9-87BC-991A38D44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195424"/>
        <c:axId val="276195040"/>
      </c:lineChart>
      <c:catAx>
        <c:axId val="276194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19465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76194656"/>
        <c:scaling>
          <c:orientation val="minMax"/>
          <c:min val="80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194272"/>
        <c:crosses val="autoZero"/>
        <c:crossBetween val="between"/>
      </c:valAx>
      <c:valAx>
        <c:axId val="276195040"/>
        <c:scaling>
          <c:orientation val="minMax"/>
          <c:max val="130"/>
          <c:min val="8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sr-Latn-RS"/>
          </a:p>
        </c:txPr>
        <c:crossAx val="276195424"/>
        <c:crosses val="max"/>
        <c:crossBetween val="between"/>
        <c:majorUnit val="5"/>
        <c:minorUnit val="1"/>
      </c:valAx>
      <c:catAx>
        <c:axId val="276195424"/>
        <c:scaling>
          <c:orientation val="minMax"/>
        </c:scaling>
        <c:delete val="1"/>
        <c:axPos val="b"/>
        <c:majorTickMark val="out"/>
        <c:minorTickMark val="none"/>
        <c:tickLblPos val="none"/>
        <c:crossAx val="27619504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rgbClr val="B3B3B3"/>
          </a:solidFill>
          <a:prstDash val="solid"/>
        </a:ln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6816830890869142"/>
          <c:y val="0.62740035967726249"/>
          <c:w val="0.66592693896822763"/>
          <c:h val="0.1029901162059752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span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sz="120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="1" dirty="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Years to Reduce Unemployment to 2001-07 Levels</a:t>
            </a:r>
          </a:p>
          <a:p>
            <a:pPr algn="l" rtl="0">
              <a:defRPr sz="120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dirty="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(Percent)  </a:t>
            </a:r>
          </a:p>
        </c:rich>
      </c:tx>
      <c:layout>
        <c:manualLayout>
          <c:xMode val="edge"/>
          <c:yMode val="edge"/>
          <c:x val="7.7192983318412581E-2"/>
          <c:y val="2.65765805208355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5322306023222766E-2"/>
          <c:y val="0.17117553574420111"/>
          <c:w val="0.85492817496173634"/>
          <c:h val="0.56428070143664844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5">
              <a:fgClr>
                <a:srgbClr val="4B82AD"/>
              </a:fgClr>
              <a:bgClr>
                <a:srgbClr val="4B8CAD"/>
              </a:bgClr>
            </a:pattFill>
            <a:ln w="12700">
              <a:solidFill>
                <a:srgbClr val="00000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Data_ITA_upside!$L$3:$L$5</c:f>
              <c:strCache>
                <c:ptCount val="3"/>
                <c:pt idx="0">
                  <c:v>Italy</c:v>
                </c:pt>
                <c:pt idx="1">
                  <c:v>Portugal</c:v>
                </c:pt>
                <c:pt idx="2">
                  <c:v>Spain</c:v>
                </c:pt>
              </c:strCache>
            </c:strRef>
          </c:cat>
          <c:val>
            <c:numRef>
              <c:f>Data_ITA_upside!$M$3:$M$5</c:f>
              <c:numCache>
                <c:formatCode>0</c:formatCode>
                <c:ptCount val="3"/>
                <c:pt idx="0">
                  <c:v>11.389743634262524</c:v>
                </c:pt>
                <c:pt idx="1">
                  <c:v>10.689605066796167</c:v>
                </c:pt>
                <c:pt idx="2">
                  <c:v>6.4740825794281616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2-4571-8837-F0AD65067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959464"/>
        <c:axId val="275968040"/>
      </c:barChart>
      <c:catAx>
        <c:axId val="2759594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5968040"/>
        <c:crosses val="autoZero"/>
        <c:auto val="1"/>
        <c:lblAlgn val="ctr"/>
        <c:lblOffset val="100"/>
        <c:noMultiLvlLbl val="0"/>
      </c:catAx>
      <c:valAx>
        <c:axId val="275968040"/>
        <c:scaling>
          <c:orientation val="minMax"/>
          <c:max val="14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75959464"/>
        <c:crosses val="autoZero"/>
        <c:crossBetween val="between"/>
      </c:valAx>
      <c:spPr>
        <a:solidFill>
          <a:schemeClr val="bg1"/>
        </a:solidFill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2540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60058027890714E-2"/>
          <c:y val="0.15830288802144882"/>
          <c:w val="0.85334876271456483"/>
          <c:h val="0.59148339817765871"/>
        </c:manualLayout>
      </c:layout>
      <c:lineChart>
        <c:grouping val="standard"/>
        <c:varyColors val="0"/>
        <c:ser>
          <c:idx val="0"/>
          <c:order val="1"/>
          <c:tx>
            <c:strRef>
              <c:f>UnemploymentCrisis!$AY$6</c:f>
              <c:strCache>
                <c:ptCount val="1"/>
                <c:pt idx="0">
                  <c:v>US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UnemploymentCrisis!$AS$62:$AS$93</c:f>
              <c:numCache>
                <c:formatCode>General</c:formatCode>
                <c:ptCount val="32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</c:numCache>
            </c:numRef>
          </c:cat>
          <c:val>
            <c:numRef>
              <c:f>UnemploymentCrisis!$BG$62:$BG$93</c:f>
              <c:numCache>
                <c:formatCode>General</c:formatCode>
                <c:ptCount val="32"/>
                <c:pt idx="0">
                  <c:v>5.2201378382921391</c:v>
                </c:pt>
                <c:pt idx="1">
                  <c:v>6.0241965337371655</c:v>
                </c:pt>
                <c:pt idx="2">
                  <c:v>6.5534140598721775</c:v>
                </c:pt>
                <c:pt idx="3">
                  <c:v>8.8044511886697023</c:v>
                </c:pt>
                <c:pt idx="4">
                  <c:v>9.1657703365466183</c:v>
                </c:pt>
                <c:pt idx="5">
                  <c:v>9.6340943683409446</c:v>
                </c:pt>
                <c:pt idx="6">
                  <c:v>9.6208843537414968</c:v>
                </c:pt>
                <c:pt idx="7">
                  <c:v>10.571017471736898</c:v>
                </c:pt>
                <c:pt idx="8">
                  <c:v>9.6223364165810228</c:v>
                </c:pt>
                <c:pt idx="9">
                  <c:v>9.617394281801058</c:v>
                </c:pt>
                <c:pt idx="10">
                  <c:v>9.3170362729929845</c:v>
                </c:pt>
                <c:pt idx="11">
                  <c:v>9.7211588204862789</c:v>
                </c:pt>
                <c:pt idx="12">
                  <c:v>9.1450389610389617</c:v>
                </c:pt>
                <c:pt idx="13">
                  <c:v>9.325983706014906</c:v>
                </c:pt>
                <c:pt idx="14">
                  <c:v>8.5716762003813525</c:v>
                </c:pt>
                <c:pt idx="15">
                  <c:v>8.8848768643773841</c:v>
                </c:pt>
                <c:pt idx="16">
                  <c:v>8.2718243596445369</c:v>
                </c:pt>
                <c:pt idx="17">
                  <c:v>8.4140864714086714</c:v>
                </c:pt>
                <c:pt idx="18">
                  <c:v>7.7710843373493965</c:v>
                </c:pt>
                <c:pt idx="19">
                  <c:v>8.3494854351997247</c:v>
                </c:pt>
                <c:pt idx="20">
                  <c:v>7.6916447714135563</c:v>
                </c:pt>
                <c:pt idx="21">
                  <c:v>7.6263582194181545</c:v>
                </c:pt>
                <c:pt idx="22">
                  <c:v>6.9824025289778717</c:v>
                </c:pt>
                <c:pt idx="23">
                  <c:v>7.2676912206323987</c:v>
                </c:pt>
                <c:pt idx="24">
                  <c:v>6.3806451612903334</c:v>
                </c:pt>
                <c:pt idx="25">
                  <c:v>6.4743453644727564</c:v>
                </c:pt>
                <c:pt idx="26">
                  <c:v>5.7333333333333512</c:v>
                </c:pt>
                <c:pt idx="27">
                  <c:v>6.1211317418213955</c:v>
                </c:pt>
                <c:pt idx="28">
                  <c:v>5.5644373673035963</c:v>
                </c:pt>
                <c:pt idx="29">
                  <c:v>5.5032075137338436</c:v>
                </c:pt>
                <c:pt idx="30">
                  <c:v>5.0609808102345299</c:v>
                </c:pt>
                <c:pt idx="31">
                  <c:v>5.4827292110874204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C6-4CF4-9F4E-E7A30DE329D4}"/>
            </c:ext>
          </c:extLst>
        </c:ser>
        <c:ser>
          <c:idx val="1"/>
          <c:order val="0"/>
          <c:tx>
            <c:strRef>
              <c:f>UnemploymentCrisis!$AX$6</c:f>
              <c:strCache>
                <c:ptCount val="1"/>
                <c:pt idx="0">
                  <c:v>EA</c:v>
                </c:pt>
              </c:strCache>
            </c:strRef>
          </c:tx>
          <c:spPr>
            <a:ln w="25400">
              <a:solidFill>
                <a:srgbClr val="4B82AD"/>
              </a:solidFill>
              <a:prstDash val="solid"/>
            </a:ln>
            <a:effectLst/>
          </c:spPr>
          <c:marker>
            <c:symbol val="none"/>
          </c:marker>
          <c:cat>
            <c:numRef>
              <c:f>UnemploymentCrisis!$AS$62:$AS$93</c:f>
              <c:numCache>
                <c:formatCode>General</c:formatCode>
                <c:ptCount val="32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</c:numCache>
            </c:numRef>
          </c:cat>
          <c:val>
            <c:numRef>
              <c:f>UnemploymentCrisis!$BF$62:$BF$93</c:f>
              <c:numCache>
                <c:formatCode>0.0</c:formatCode>
                <c:ptCount val="32"/>
                <c:pt idx="0">
                  <c:v>6.7567699270729884</c:v>
                </c:pt>
                <c:pt idx="1">
                  <c:v>7.3603992101416802</c:v>
                </c:pt>
                <c:pt idx="2">
                  <c:v>7.6889145893225646</c:v>
                </c:pt>
                <c:pt idx="3">
                  <c:v>8.1025701792678237</c:v>
                </c:pt>
                <c:pt idx="4">
                  <c:v>8.6069175429130418</c:v>
                </c:pt>
                <c:pt idx="5">
                  <c:v>9.496871697651418</c:v>
                </c:pt>
                <c:pt idx="6">
                  <c:v>9.9322847669226668</c:v>
                </c:pt>
                <c:pt idx="7">
                  <c:v>10.154885446423103</c:v>
                </c:pt>
                <c:pt idx="8">
                  <c:v>9.7715384212189313</c:v>
                </c:pt>
                <c:pt idx="9">
                  <c:v>10.134311004048383</c:v>
                </c:pt>
                <c:pt idx="10">
                  <c:v>10.158816347242814</c:v>
                </c:pt>
                <c:pt idx="11">
                  <c:v>10.232906712658412</c:v>
                </c:pt>
                <c:pt idx="12">
                  <c:v>9.5828702358481248</c:v>
                </c:pt>
                <c:pt idx="13">
                  <c:v>9.9058969857273755</c:v>
                </c:pt>
                <c:pt idx="14">
                  <c:v>10.314249634927348</c:v>
                </c:pt>
                <c:pt idx="15">
                  <c:v>10.768239407876168</c:v>
                </c:pt>
                <c:pt idx="16">
                  <c:v>10.626733060574448</c:v>
                </c:pt>
                <c:pt idx="17">
                  <c:v>11.327500750184004</c:v>
                </c:pt>
                <c:pt idx="18">
                  <c:v>11.636036697843622</c:v>
                </c:pt>
                <c:pt idx="19">
                  <c:v>12.028663833502399</c:v>
                </c:pt>
                <c:pt idx="20">
                  <c:v>11.857788309404661</c:v>
                </c:pt>
                <c:pt idx="21">
                  <c:v>12.126362131270618</c:v>
                </c:pt>
                <c:pt idx="22">
                  <c:v>12.144410277032975</c:v>
                </c:pt>
                <c:pt idx="23">
                  <c:v>12.119023117621346</c:v>
                </c:pt>
                <c:pt idx="24">
                  <c:v>11.755575252211736</c:v>
                </c:pt>
                <c:pt idx="25">
                  <c:v>11.769302240573531</c:v>
                </c:pt>
                <c:pt idx="26">
                  <c:v>11.804049676116101</c:v>
                </c:pt>
                <c:pt idx="27">
                  <c:v>11.883035949865373</c:v>
                </c:pt>
                <c:pt idx="28">
                  <c:v>11.065644964182182</c:v>
                </c:pt>
                <c:pt idx="29">
                  <c:v>11.228438523982167</c:v>
                </c:pt>
                <c:pt idx="30">
                  <c:v>10.974205860807889</c:v>
                </c:pt>
                <c:pt idx="31">
                  <c:v>10.930596030731866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C6-4CF4-9F4E-E7A30DE32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744544"/>
        <c:axId val="218744152"/>
      </c:lineChart>
      <c:catAx>
        <c:axId val="218744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187441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8744152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18744544"/>
        <c:crossesAt val="1"/>
        <c:crossBetween val="between"/>
        <c:majorUnit val="5"/>
      </c:valAx>
      <c:spPr>
        <a:solidFill>
          <a:sysClr val="window" lastClr="FFFFFF"/>
        </a:solidFill>
        <a:ln w="3175">
          <a:solidFill>
            <a:srgbClr val="B3B3B3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1057877584033114"/>
          <c:y val="0.18075985926788424"/>
          <c:w val="0.30201425728128484"/>
          <c:h val="0.107760685332777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span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B82AD"/>
                </a:solidFill>
              </a:defRPr>
            </a:pPr>
            <a:r>
              <a:rPr lang="en-US">
                <a:solidFill>
                  <a:srgbClr val="4B82AD"/>
                </a:solidFill>
              </a:rPr>
              <a:t>Nonperforming Loans</a:t>
            </a:r>
            <a:r>
              <a:rPr lang="en-US" baseline="0">
                <a:solidFill>
                  <a:srgbClr val="4B82AD"/>
                </a:solidFill>
              </a:rPr>
              <a:t> and Write-offs</a:t>
            </a:r>
          </a:p>
        </c:rich>
      </c:tx>
      <c:layout>
        <c:manualLayout>
          <c:xMode val="edge"/>
          <c:yMode val="edge"/>
          <c:x val="0.11377006343405363"/>
          <c:y val="3.06843223544425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11869349664624"/>
          <c:y val="0.10874430169912971"/>
          <c:w val="0.73010182754933628"/>
          <c:h val="0.56964124276793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NPL!$D$4</c:f>
              <c:strCache>
                <c:ptCount val="1"/>
                <c:pt idx="0">
                  <c:v>Gross NPL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NPL!$B$5:$B$23</c:f>
              <c:strCach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2015*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2015*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</c:strCache>
            </c:strRef>
          </c:cat>
          <c:val>
            <c:numRef>
              <c:f>NPL!$D$5:$D$17</c:f>
              <c:numCache>
                <c:formatCode>0.0</c:formatCode>
                <c:ptCount val="13"/>
                <c:pt idx="0">
                  <c:v>2.5721306706867582</c:v>
                </c:pt>
                <c:pt idx="1">
                  <c:v>2.0446390284273623</c:v>
                </c:pt>
                <c:pt idx="2">
                  <c:v>1.7591451173711798</c:v>
                </c:pt>
                <c:pt idx="3">
                  <c:v>1.280136851525874</c:v>
                </c:pt>
                <c:pt idx="4">
                  <c:v>0.95966999624995764</c:v>
                </c:pt>
                <c:pt idx="5">
                  <c:v>0.7475526024363236</c:v>
                </c:pt>
                <c:pt idx="7">
                  <c:v>7.0524908353428337</c:v>
                </c:pt>
                <c:pt idx="8">
                  <c:v>7.2999642376203706</c:v>
                </c:pt>
                <c:pt idx="9">
                  <c:v>8.5267088888479208</c:v>
                </c:pt>
                <c:pt idx="10">
                  <c:v>9.1268912574261467</c:v>
                </c:pt>
                <c:pt idx="11">
                  <c:v>9.3008218445432522</c:v>
                </c:pt>
                <c:pt idx="12">
                  <c:v>8.6512565787528271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1-423D-BFEB-244EFEA7A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8746504"/>
        <c:axId val="218746896"/>
      </c:barChart>
      <c:lineChart>
        <c:grouping val="standard"/>
        <c:varyColors val="0"/>
        <c:ser>
          <c:idx val="0"/>
          <c:order val="1"/>
          <c:tx>
            <c:strRef>
              <c:f>NPL!$K$4</c:f>
              <c:strCache>
                <c:ptCount val="1"/>
                <c:pt idx="0">
                  <c:v>Write-off ratio (rhs)</c:v>
                </c:pt>
              </c:strCache>
            </c:strRef>
          </c:tx>
          <c:spPr>
            <a:ln w="15875">
              <a:solidFill>
                <a:srgbClr val="FFC000"/>
              </a:solidFill>
              <a:prstDash val="sysDash"/>
            </a:ln>
          </c:spPr>
          <c:marker>
            <c:symbol val="circle"/>
            <c:size val="12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marker>
          <c:val>
            <c:numRef>
              <c:f>NPL!$K$5:$K$17</c:f>
              <c:numCache>
                <c:formatCode>0.0</c:formatCode>
                <c:ptCount val="13"/>
                <c:pt idx="0">
                  <c:v>48.523417229248395</c:v>
                </c:pt>
                <c:pt idx="1">
                  <c:v>38.107005545937838</c:v>
                </c:pt>
                <c:pt idx="2">
                  <c:v>28.742785127659754</c:v>
                </c:pt>
                <c:pt idx="3">
                  <c:v>25.236062303864003</c:v>
                </c:pt>
                <c:pt idx="4">
                  <c:v>22.13025458851391</c:v>
                </c:pt>
                <c:pt idx="5">
                  <c:v>25</c:v>
                </c:pt>
                <c:pt idx="7">
                  <c:v>11.92256816964262</c:v>
                </c:pt>
                <c:pt idx="8">
                  <c:v>8.354849037084362</c:v>
                </c:pt>
                <c:pt idx="9">
                  <c:v>5.2363102587572268</c:v>
                </c:pt>
                <c:pt idx="10">
                  <c:v>9.7510823955046266</c:v>
                </c:pt>
                <c:pt idx="11">
                  <c:v>6.2114995205061891</c:v>
                </c:pt>
                <c:pt idx="12">
                  <c:v>17.813760346357515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D1-423D-BFEB-244EFEA7A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747680"/>
        <c:axId val="218747288"/>
      </c:lineChart>
      <c:catAx>
        <c:axId val="21874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sr-Latn-RS"/>
          </a:p>
        </c:txPr>
        <c:crossAx val="218746896"/>
        <c:crosses val="autoZero"/>
        <c:auto val="0"/>
        <c:lblAlgn val="ctr"/>
        <c:lblOffset val="100"/>
        <c:noMultiLvlLbl val="0"/>
      </c:catAx>
      <c:valAx>
        <c:axId val="21874689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Percent of GDP</a:t>
                </a:r>
              </a:p>
            </c:rich>
          </c:tx>
          <c:layout>
            <c:manualLayout>
              <c:xMode val="edge"/>
              <c:yMode val="edge"/>
              <c:x val="1.7090034112428473E-2"/>
              <c:y val="0.294635802103684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18746504"/>
        <c:crosses val="autoZero"/>
        <c:crossBetween val="between"/>
        <c:majorUnit val="2"/>
      </c:valAx>
      <c:valAx>
        <c:axId val="218747288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Percent of Gross NPL</a:t>
                </a:r>
              </a:p>
            </c:rich>
          </c:tx>
          <c:layout>
            <c:manualLayout>
              <c:xMode val="edge"/>
              <c:yMode val="edge"/>
              <c:x val="0.93524199158819388"/>
              <c:y val="0.25531203336425401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crossAx val="218747680"/>
        <c:crosses val="max"/>
        <c:crossBetween val="between"/>
        <c:majorUnit val="20"/>
      </c:valAx>
      <c:catAx>
        <c:axId val="218747680"/>
        <c:scaling>
          <c:orientation val="minMax"/>
        </c:scaling>
        <c:delete val="1"/>
        <c:axPos val="b"/>
        <c:majorTickMark val="out"/>
        <c:minorTickMark val="none"/>
        <c:tickLblPos val="none"/>
        <c:crossAx val="218747288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157917760279964"/>
          <c:y val="0.12597318784113887"/>
          <c:w val="0.43003207932341897"/>
          <c:h val="8.6581212313350323E-2"/>
        </c:manualLayout>
      </c:layout>
      <c:overlay val="1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Segoe UI" pitchFamily="34" charset="0"/>
          <a:ea typeface="Segoe UI" pitchFamily="34" charset="0"/>
          <a:cs typeface="Segoe UI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="1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 Debt-to-GDP</a:t>
            </a:r>
            <a:r>
              <a:rPr lang="en-US" sz="120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rgbClr val="4B8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 of GDP) </a:t>
            </a:r>
          </a:p>
        </c:rich>
      </c:tx>
      <c:layout>
        <c:manualLayout>
          <c:xMode val="edge"/>
          <c:yMode val="edge"/>
          <c:x val="0.10545667568359218"/>
          <c:y val="1.126821181605032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65182826875882"/>
          <c:y val="0.11061438767234004"/>
          <c:w val="0.82938975588340269"/>
          <c:h val="0.6401482453582199"/>
        </c:manualLayout>
      </c:layout>
      <c:barChart>
        <c:barDir val="col"/>
        <c:grouping val="stacked"/>
        <c:varyColors val="0"/>
        <c:ser>
          <c:idx val="0"/>
          <c:order val="0"/>
          <c:tx>
            <c:v>Dummy</c:v>
          </c:tx>
          <c:invertIfNegative val="0"/>
          <c:cat>
            <c:strRef>
              <c:f>'Debt to GDP2'!$L$14:$X$14</c:f>
              <c:strCache>
                <c:ptCount val="13"/>
                <c:pt idx="0">
                  <c:v>NLD</c:v>
                </c:pt>
                <c:pt idx="1">
                  <c:v>PRT</c:v>
                </c:pt>
                <c:pt idx="2">
                  <c:v>BEL</c:v>
                </c:pt>
                <c:pt idx="3">
                  <c:v>FRA</c:v>
                </c:pt>
                <c:pt idx="4">
                  <c:v>ESP</c:v>
                </c:pt>
                <c:pt idx="5">
                  <c:v>ITA</c:v>
                </c:pt>
                <c:pt idx="6">
                  <c:v>GRC</c:v>
                </c:pt>
                <c:pt idx="7">
                  <c:v>FIN</c:v>
                </c:pt>
                <c:pt idx="8">
                  <c:v>AUT</c:v>
                </c:pt>
                <c:pt idx="9">
                  <c:v>DEU</c:v>
                </c:pt>
                <c:pt idx="11">
                  <c:v>EA</c:v>
                </c:pt>
                <c:pt idx="12">
                  <c:v>USA</c:v>
                </c:pt>
              </c:strCache>
            </c:strRef>
          </c:cat>
          <c:val>
            <c:numRef>
              <c:f>'Debt to GDP2'!$L$15:$X$15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05-41F7-9175-D40B58A60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8748464"/>
        <c:axId val="218748856"/>
      </c:barChart>
      <c:barChart>
        <c:barDir val="col"/>
        <c:grouping val="stacked"/>
        <c:varyColors val="0"/>
        <c:ser>
          <c:idx val="1"/>
          <c:order val="1"/>
          <c:tx>
            <c:strRef>
              <c:f>'Debt to GDP2'!$H$13:$H$14</c:f>
              <c:strCache>
                <c:ptCount val="1"/>
                <c:pt idx="0">
                  <c:v>2008 Public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'Debt to GDP2'!$B$15:$B$50</c:f>
              <c:numCache>
                <c:formatCode>General</c:formatCode>
                <c:ptCount val="36"/>
                <c:pt idx="0">
                  <c:v>2</c:v>
                </c:pt>
                <c:pt idx="1">
                  <c:v>3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14</c:v>
                </c:pt>
                <c:pt idx="10">
                  <c:v>15</c:v>
                </c:pt>
                <c:pt idx="12">
                  <c:v>17</c:v>
                </c:pt>
                <c:pt idx="13">
                  <c:v>18</c:v>
                </c:pt>
                <c:pt idx="15">
                  <c:v>20</c:v>
                </c:pt>
                <c:pt idx="16">
                  <c:v>21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</c:numCache>
            </c:numRef>
          </c:cat>
          <c:val>
            <c:numRef>
              <c:f>'Debt to GDP2'!$H$15:$H$53</c:f>
              <c:numCache>
                <c:formatCode>General</c:formatCode>
                <c:ptCount val="39"/>
                <c:pt idx="0" formatCode="0.00">
                  <c:v>63.74</c:v>
                </c:pt>
                <c:pt idx="3" formatCode="0.00">
                  <c:v>78.69</c:v>
                </c:pt>
                <c:pt idx="6" formatCode="0.00">
                  <c:v>114.57</c:v>
                </c:pt>
                <c:pt idx="9" formatCode="0.00">
                  <c:v>55.9</c:v>
                </c:pt>
                <c:pt idx="12" formatCode="0.00">
                  <c:v>53.47</c:v>
                </c:pt>
                <c:pt idx="15" formatCode="0.00">
                  <c:v>129.96</c:v>
                </c:pt>
                <c:pt idx="18" formatCode="0.00">
                  <c:v>103.11</c:v>
                </c:pt>
                <c:pt idx="21" formatCode="0.00">
                  <c:v>40.06</c:v>
                </c:pt>
                <c:pt idx="24" formatCode="0.00">
                  <c:v>69.179999999999993</c:v>
                </c:pt>
                <c:pt idx="27" formatCode="0.00">
                  <c:v>30.34</c:v>
                </c:pt>
                <c:pt idx="34" formatCode="0.00">
                  <c:v>68.524999999999991</c:v>
                </c:pt>
                <c:pt idx="37" formatCode="0.00">
                  <c:v>70.319999999999993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05-41F7-9175-D40B58A6035A}"/>
            </c:ext>
          </c:extLst>
        </c:ser>
        <c:ser>
          <c:idx val="2"/>
          <c:order val="2"/>
          <c:tx>
            <c:strRef>
              <c:f>'Debt to GDP2'!$F$13:$F$14</c:f>
              <c:strCache>
                <c:ptCount val="1"/>
                <c:pt idx="0">
                  <c:v>2008 Private</c:v>
                </c:pt>
              </c:strCache>
            </c:strRef>
          </c:tx>
          <c:spPr>
            <a:solidFill>
              <a:srgbClr val="4B82AD">
                <a:alpha val="50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'Debt to GDP2'!$B$15:$B$50</c:f>
              <c:numCache>
                <c:formatCode>General</c:formatCode>
                <c:ptCount val="36"/>
                <c:pt idx="0">
                  <c:v>2</c:v>
                </c:pt>
                <c:pt idx="1">
                  <c:v>3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14</c:v>
                </c:pt>
                <c:pt idx="10">
                  <c:v>15</c:v>
                </c:pt>
                <c:pt idx="12">
                  <c:v>17</c:v>
                </c:pt>
                <c:pt idx="13">
                  <c:v>18</c:v>
                </c:pt>
                <c:pt idx="15">
                  <c:v>20</c:v>
                </c:pt>
                <c:pt idx="16">
                  <c:v>21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</c:numCache>
            </c:numRef>
          </c:cat>
          <c:val>
            <c:numRef>
              <c:f>'Debt to GDP2'!$F$15:$F$53</c:f>
              <c:numCache>
                <c:formatCode>General</c:formatCode>
                <c:ptCount val="39"/>
                <c:pt idx="0" formatCode="0.00">
                  <c:v>696.01</c:v>
                </c:pt>
                <c:pt idx="3" formatCode="0.00">
                  <c:v>380.53</c:v>
                </c:pt>
                <c:pt idx="6" formatCode="0.00">
                  <c:v>352</c:v>
                </c:pt>
                <c:pt idx="9" formatCode="0.00">
                  <c:v>463.85999999999996</c:v>
                </c:pt>
                <c:pt idx="12" formatCode="0.00">
                  <c:v>371.81</c:v>
                </c:pt>
                <c:pt idx="15" formatCode="0.00">
                  <c:v>136.22</c:v>
                </c:pt>
                <c:pt idx="18" formatCode="0.00">
                  <c:v>243.59</c:v>
                </c:pt>
                <c:pt idx="21" formatCode="0.00">
                  <c:v>229</c:v>
                </c:pt>
                <c:pt idx="24" formatCode="0.00">
                  <c:v>271.72000000000003</c:v>
                </c:pt>
                <c:pt idx="27" formatCode="0.00">
                  <c:v>229.8</c:v>
                </c:pt>
                <c:pt idx="34" formatCode="0.00">
                  <c:v>281.13</c:v>
                </c:pt>
                <c:pt idx="37" formatCode="0.00">
                  <c:v>265.25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05-41F7-9175-D40B58A6035A}"/>
            </c:ext>
          </c:extLst>
        </c:ser>
        <c:ser>
          <c:idx val="6"/>
          <c:order val="3"/>
          <c:tx>
            <c:strRef>
              <c:f>'Debt to GDP2'!$J$12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rgbClr val="C00000"/>
            </a:solidFill>
            <a:ln w="3175">
              <a:noFill/>
              <a:prstDash val="solid"/>
            </a:ln>
          </c:spPr>
          <c:invertIfNegative val="0"/>
          <c:cat>
            <c:numRef>
              <c:f>'Debt to GDP2'!$B$15:$B$50</c:f>
              <c:numCache>
                <c:formatCode>General</c:formatCode>
                <c:ptCount val="36"/>
                <c:pt idx="0">
                  <c:v>2</c:v>
                </c:pt>
                <c:pt idx="1">
                  <c:v>3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14</c:v>
                </c:pt>
                <c:pt idx="10">
                  <c:v>15</c:v>
                </c:pt>
                <c:pt idx="12">
                  <c:v>17</c:v>
                </c:pt>
                <c:pt idx="13">
                  <c:v>18</c:v>
                </c:pt>
                <c:pt idx="15">
                  <c:v>20</c:v>
                </c:pt>
                <c:pt idx="16">
                  <c:v>21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</c:numCache>
            </c:numRef>
          </c:cat>
          <c:val>
            <c:numRef>
              <c:f>'Debt to GDP2'!$J$15:$J$53</c:f>
              <c:numCache>
                <c:formatCode>0.00</c:formatCode>
                <c:ptCount val="39"/>
                <c:pt idx="1">
                  <c:v>75.97</c:v>
                </c:pt>
                <c:pt idx="4">
                  <c:v>160.73999999999998</c:v>
                </c:pt>
                <c:pt idx="7">
                  <c:v>138.65</c:v>
                </c:pt>
                <c:pt idx="10">
                  <c:v>104.49000000000001</c:v>
                </c:pt>
                <c:pt idx="13">
                  <c:v>136.91999999999999</c:v>
                </c:pt>
                <c:pt idx="16">
                  <c:v>190.52</c:v>
                </c:pt>
                <c:pt idx="19">
                  <c:v>145.73999999999998</c:v>
                </c:pt>
                <c:pt idx="22">
                  <c:v>72.64</c:v>
                </c:pt>
                <c:pt idx="25">
                  <c:v>77.38</c:v>
                </c:pt>
                <c:pt idx="28">
                  <c:v>99.79</c:v>
                </c:pt>
                <c:pt idx="35">
                  <c:v>90.77</c:v>
                </c:pt>
                <c:pt idx="38">
                  <c:v>99.910000000000011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05-41F7-9175-D40B58A6035A}"/>
            </c:ext>
          </c:extLst>
        </c:ser>
        <c:ser>
          <c:idx val="5"/>
          <c:order val="4"/>
          <c:tx>
            <c:strRef>
              <c:f>'Debt to GDP2'!$I$12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4B82AD"/>
            </a:solidFill>
            <a:ln w="3175">
              <a:noFill/>
              <a:prstDash val="solid"/>
            </a:ln>
          </c:spPr>
          <c:invertIfNegative val="0"/>
          <c:cat>
            <c:numRef>
              <c:f>'Debt to GDP2'!$B$15:$B$50</c:f>
              <c:numCache>
                <c:formatCode>General</c:formatCode>
                <c:ptCount val="36"/>
                <c:pt idx="0">
                  <c:v>2</c:v>
                </c:pt>
                <c:pt idx="1">
                  <c:v>3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14</c:v>
                </c:pt>
                <c:pt idx="10">
                  <c:v>15</c:v>
                </c:pt>
                <c:pt idx="12">
                  <c:v>17</c:v>
                </c:pt>
                <c:pt idx="13">
                  <c:v>18</c:v>
                </c:pt>
                <c:pt idx="15">
                  <c:v>20</c:v>
                </c:pt>
                <c:pt idx="16">
                  <c:v>21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</c:numCache>
            </c:numRef>
          </c:cat>
          <c:val>
            <c:numRef>
              <c:f>'Debt to GDP2'!$I$15:$I$53</c:f>
              <c:numCache>
                <c:formatCode>0.00</c:formatCode>
                <c:ptCount val="39"/>
                <c:pt idx="1">
                  <c:v>699.43999999999983</c:v>
                </c:pt>
                <c:pt idx="4">
                  <c:v>374.46999999999991</c:v>
                </c:pt>
                <c:pt idx="7">
                  <c:v>350.63000000000005</c:v>
                </c:pt>
                <c:pt idx="10">
                  <c:v>358.09999999999991</c:v>
                </c:pt>
                <c:pt idx="13">
                  <c:v>290.98999999999995</c:v>
                </c:pt>
                <c:pt idx="16">
                  <c:v>198.69</c:v>
                </c:pt>
                <c:pt idx="19">
                  <c:v>238.09</c:v>
                </c:pt>
                <c:pt idx="22">
                  <c:v>273.25</c:v>
                </c:pt>
                <c:pt idx="25">
                  <c:v>215.76999999999998</c:v>
                </c:pt>
                <c:pt idx="28">
                  <c:v>166.10999999999999</c:v>
                </c:pt>
                <c:pt idx="35">
                  <c:v>282.32</c:v>
                </c:pt>
                <c:pt idx="38">
                  <c:v>206.89000000000001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05-41F7-9175-D40B58A60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8749248"/>
        <c:axId val="218749640"/>
      </c:barChart>
      <c:catAx>
        <c:axId val="2187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2187488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874885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218748464"/>
        <c:crosses val="autoZero"/>
        <c:crossBetween val="between"/>
        <c:majorUnit val="200"/>
      </c:valAx>
      <c:catAx>
        <c:axId val="2187492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crossAx val="218749640"/>
        <c:crosses val="max"/>
        <c:auto val="0"/>
        <c:lblAlgn val="ctr"/>
        <c:lblOffset val="100"/>
        <c:tickMarkSkip val="1"/>
        <c:noMultiLvlLbl val="0"/>
      </c:catAx>
      <c:valAx>
        <c:axId val="218749640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one"/>
        <c:crossAx val="218749248"/>
        <c:crosses val="max"/>
        <c:crossBetween val="between"/>
      </c:valAx>
      <c:spPr>
        <a:solidFill>
          <a:schemeClr val="bg1"/>
        </a:solidFill>
        <a:ln w="3175">
          <a:solidFill>
            <a:schemeClr val="bg1">
              <a:lumMod val="75000"/>
            </a:schemeClr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9259820647419257"/>
          <c:y val="0.22310987168270632"/>
          <c:w val="0.21931671041119896"/>
          <c:h val="0.162711480432832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200">
          <a:latin typeface="+mn-lt"/>
          <a:ea typeface="Segoe UI" pitchFamily="34" charset="0"/>
          <a:cs typeface="Segoe UI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0">
                <a:solidFill>
                  <a:srgbClr val="4B82AD"/>
                </a:solidFill>
              </a:defRPr>
            </a:pPr>
            <a:r>
              <a:rPr lang="en-US" sz="1200" b="1">
                <a:solidFill>
                  <a:srgbClr val="4B82AD"/>
                </a:solidFill>
              </a:rPr>
              <a:t>Country Compliance with Country</a:t>
            </a:r>
            <a:r>
              <a:rPr lang="en-US" sz="1200" b="1" baseline="0">
                <a:solidFill>
                  <a:srgbClr val="4B82AD"/>
                </a:solidFill>
              </a:rPr>
              <a:t> Specific Recommendations (CSRs)</a:t>
            </a:r>
            <a:endParaRPr lang="en-US" sz="1200" b="1">
              <a:solidFill>
                <a:srgbClr val="4B82AD"/>
              </a:solidFill>
            </a:endParaRPr>
          </a:p>
          <a:p>
            <a:pPr algn="l">
              <a:defRPr sz="1200" b="0">
                <a:solidFill>
                  <a:srgbClr val="4B82AD"/>
                </a:solidFill>
              </a:defRPr>
            </a:pPr>
            <a:r>
              <a:rPr lang="en-US" sz="1200" b="0">
                <a:solidFill>
                  <a:srgbClr val="4B82AD"/>
                </a:solidFill>
              </a:rPr>
              <a:t>(Index,</a:t>
            </a:r>
            <a:r>
              <a:rPr lang="en-US" sz="1200" b="0" baseline="0">
                <a:solidFill>
                  <a:srgbClr val="4B82AD"/>
                </a:solidFill>
              </a:rPr>
              <a:t> full compliance = 4)</a:t>
            </a:r>
            <a:endParaRPr lang="en-US" sz="1200" b="0">
              <a:solidFill>
                <a:srgbClr val="4B82AD"/>
              </a:solidFill>
            </a:endParaRPr>
          </a:p>
        </c:rich>
      </c:tx>
      <c:layout>
        <c:manualLayout>
          <c:xMode val="edge"/>
          <c:yMode val="edge"/>
          <c:x val="7.2821279284533899E-2"/>
          <c:y val="6.430224342746986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534312117235914E-2"/>
          <c:y val="0.16075098789008171"/>
          <c:w val="0.86972263232721203"/>
          <c:h val="0.519386277068650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Numerical!$B$55</c:f>
              <c:strCache>
                <c:ptCount val="1"/>
                <c:pt idx="0">
                  <c:v>2015</c:v>
                </c:pt>
              </c:strCache>
            </c:strRef>
          </c:tx>
          <c:spPr>
            <a:pattFill prst="pct5">
              <a:fgClr>
                <a:srgbClr val="4B82AD"/>
              </a:fgClr>
              <a:bgClr>
                <a:srgbClr val="4B8CAD"/>
              </a:bgClr>
            </a:patt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Numerical!$A$56:$A$72</c:f>
              <c:strCache>
                <c:ptCount val="17"/>
                <c:pt idx="0">
                  <c:v>SVN</c:v>
                </c:pt>
                <c:pt idx="1">
                  <c:v>ESP</c:v>
                </c:pt>
                <c:pt idx="2">
                  <c:v>FIN</c:v>
                </c:pt>
                <c:pt idx="3">
                  <c:v>EST</c:v>
                </c:pt>
                <c:pt idx="4">
                  <c:v>ITA</c:v>
                </c:pt>
                <c:pt idx="5">
                  <c:v>PRT 1/</c:v>
                </c:pt>
                <c:pt idx="6">
                  <c:v>IRL 1/</c:v>
                </c:pt>
                <c:pt idx="7">
                  <c:v>BEL</c:v>
                </c:pt>
                <c:pt idx="8">
                  <c:v>MLT</c:v>
                </c:pt>
                <c:pt idx="9">
                  <c:v>FRA</c:v>
                </c:pt>
                <c:pt idx="10">
                  <c:v>NLD</c:v>
                </c:pt>
                <c:pt idx="11">
                  <c:v>LVA</c:v>
                </c:pt>
                <c:pt idx="12">
                  <c:v>AUT</c:v>
                </c:pt>
                <c:pt idx="13">
                  <c:v>SVK</c:v>
                </c:pt>
                <c:pt idx="14">
                  <c:v>LTU</c:v>
                </c:pt>
                <c:pt idx="15">
                  <c:v>DEU</c:v>
                </c:pt>
                <c:pt idx="16">
                  <c:v>LUX</c:v>
                </c:pt>
              </c:strCache>
            </c:strRef>
          </c:cat>
          <c:val>
            <c:numRef>
              <c:f>Numerical!$B$56:$B$72</c:f>
              <c:numCache>
                <c:formatCode>0.00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1.8</c:v>
                </c:pt>
                <c:pt idx="6">
                  <c:v>1.75</c:v>
                </c:pt>
                <c:pt idx="7">
                  <c:v>1.75</c:v>
                </c:pt>
                <c:pt idx="8">
                  <c:v>1.6666666666666667</c:v>
                </c:pt>
                <c:pt idx="9">
                  <c:v>1.5</c:v>
                </c:pt>
                <c:pt idx="10">
                  <c:v>1.3333333333333333</c:v>
                </c:pt>
                <c:pt idx="11">
                  <c:v>1.3333333333333333</c:v>
                </c:pt>
                <c:pt idx="12">
                  <c:v>1.25</c:v>
                </c:pt>
                <c:pt idx="13">
                  <c:v>1.25</c:v>
                </c:pt>
                <c:pt idx="14">
                  <c:v>1</c:v>
                </c:pt>
                <c:pt idx="15">
                  <c:v>1</c:v>
                </c:pt>
                <c:pt idx="16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9-4212-B955-1E8BCBD9B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50424"/>
        <c:axId val="276406440"/>
      </c:barChart>
      <c:lineChart>
        <c:grouping val="standard"/>
        <c:varyColors val="0"/>
        <c:ser>
          <c:idx val="0"/>
          <c:order val="1"/>
          <c:tx>
            <c:strRef>
              <c:f>Numerical!$D$55</c:f>
              <c:strCache>
                <c:ptCount val="1"/>
                <c:pt idx="0">
                  <c:v>2013</c:v>
                </c:pt>
              </c:strCache>
            </c:strRef>
          </c:tx>
          <c:spPr>
            <a:ln w="25400">
              <a:noFill/>
              <a:prstDash val="solid"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6350">
                <a:solidFill>
                  <a:schemeClr val="tx1"/>
                </a:solidFill>
                <a:prstDash val="solid"/>
              </a:ln>
            </c:spPr>
          </c:marker>
          <c:cat>
            <c:strRef>
              <c:f>Numerical!$A$56:$A$72</c:f>
              <c:strCache>
                <c:ptCount val="17"/>
                <c:pt idx="0">
                  <c:v>SVN</c:v>
                </c:pt>
                <c:pt idx="1">
                  <c:v>ESP</c:v>
                </c:pt>
                <c:pt idx="2">
                  <c:v>FIN</c:v>
                </c:pt>
                <c:pt idx="3">
                  <c:v>EST</c:v>
                </c:pt>
                <c:pt idx="4">
                  <c:v>ITA</c:v>
                </c:pt>
                <c:pt idx="5">
                  <c:v>PRT 1/</c:v>
                </c:pt>
                <c:pt idx="6">
                  <c:v>IRL 1/</c:v>
                </c:pt>
                <c:pt idx="7">
                  <c:v>BEL</c:v>
                </c:pt>
                <c:pt idx="8">
                  <c:v>MLT</c:v>
                </c:pt>
                <c:pt idx="9">
                  <c:v>FRA</c:v>
                </c:pt>
                <c:pt idx="10">
                  <c:v>NLD</c:v>
                </c:pt>
                <c:pt idx="11">
                  <c:v>LVA</c:v>
                </c:pt>
                <c:pt idx="12">
                  <c:v>AUT</c:v>
                </c:pt>
                <c:pt idx="13">
                  <c:v>SVK</c:v>
                </c:pt>
                <c:pt idx="14">
                  <c:v>LTU</c:v>
                </c:pt>
                <c:pt idx="15">
                  <c:v>DEU</c:v>
                </c:pt>
                <c:pt idx="16">
                  <c:v>LUX</c:v>
                </c:pt>
              </c:strCache>
            </c:strRef>
          </c:cat>
          <c:val>
            <c:numRef>
              <c:f>Numerical!$D$56:$D$72</c:f>
              <c:numCache>
                <c:formatCode>0.00</c:formatCode>
                <c:ptCount val="17"/>
                <c:pt idx="0">
                  <c:v>1.4444444444444438</c:v>
                </c:pt>
                <c:pt idx="1">
                  <c:v>2.2222222222222232</c:v>
                </c:pt>
                <c:pt idx="2">
                  <c:v>2.4</c:v>
                </c:pt>
                <c:pt idx="3">
                  <c:v>2</c:v>
                </c:pt>
                <c:pt idx="4">
                  <c:v>1.1666666666666667</c:v>
                </c:pt>
                <c:pt idx="5">
                  <c:v>2</c:v>
                </c:pt>
                <c:pt idx="6">
                  <c:v>1.7142857142857171</c:v>
                </c:pt>
                <c:pt idx="7">
                  <c:v>1.4285714285714286</c:v>
                </c:pt>
                <c:pt idx="8">
                  <c:v>1.6</c:v>
                </c:pt>
                <c:pt idx="9">
                  <c:v>1.6666666666666667</c:v>
                </c:pt>
                <c:pt idx="10">
                  <c:v>2</c:v>
                </c:pt>
                <c:pt idx="11">
                  <c:v>2</c:v>
                </c:pt>
                <c:pt idx="12">
                  <c:v>1.8571428571428572</c:v>
                </c:pt>
                <c:pt idx="13">
                  <c:v>1.3333333333333333</c:v>
                </c:pt>
                <c:pt idx="14">
                  <c:v>1.8333333333333333</c:v>
                </c:pt>
                <c:pt idx="15">
                  <c:v>1.5</c:v>
                </c:pt>
                <c:pt idx="16">
                  <c:v>1.1666666666666667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19-4212-B955-1E8BCBD9B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750424"/>
        <c:axId val="276406440"/>
      </c:lineChart>
      <c:catAx>
        <c:axId val="2187504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sr-Latn-RS"/>
          </a:p>
        </c:txPr>
        <c:crossAx val="276406440"/>
        <c:crosses val="autoZero"/>
        <c:auto val="1"/>
        <c:lblAlgn val="ctr"/>
        <c:lblOffset val="100"/>
        <c:noMultiLvlLbl val="0"/>
      </c:catAx>
      <c:valAx>
        <c:axId val="276406440"/>
        <c:scaling>
          <c:orientation val="minMax"/>
          <c:max val="3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sr-Latn-RS"/>
          </a:p>
        </c:txPr>
        <c:crossAx val="218750424"/>
        <c:crosses val="autoZero"/>
        <c:crossBetween val="between"/>
        <c:majorUnit val="1"/>
      </c:valAx>
      <c:spPr>
        <a:solidFill>
          <a:srgbClr val="FFFFFF"/>
        </a:solidFill>
        <a:ln w="3175">
          <a:solidFill>
            <a:srgbClr val="B3B3B3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1838485467094386"/>
          <c:y val="0.17674359656459152"/>
          <c:w val="0.41938224518810241"/>
          <c:h val="6.9126453237232682E-2"/>
        </c:manualLayout>
      </c:layout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800">
          <a:latin typeface="Segoe UI" pitchFamily="34" charset="0"/>
          <a:ea typeface="Segoe UI" pitchFamily="34" charset="0"/>
          <a:cs typeface="Segoe UI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solidFill>
                  <a:srgbClr val="4B82AD"/>
                </a:solidFill>
              </a:defRPr>
            </a:pPr>
            <a:r>
              <a:rPr lang="en-US" sz="1200">
                <a:solidFill>
                  <a:srgbClr val="4B82AD"/>
                </a:solidFill>
              </a:rPr>
              <a:t>Service Sector Productivity,: US and Euro</a:t>
            </a:r>
            <a:r>
              <a:rPr lang="en-US" sz="1200" baseline="0">
                <a:solidFill>
                  <a:srgbClr val="4B82AD"/>
                </a:solidFill>
              </a:rPr>
              <a:t> Area </a:t>
            </a:r>
          </a:p>
          <a:p>
            <a:pPr algn="l">
              <a:defRPr sz="1200">
                <a:solidFill>
                  <a:srgbClr val="4B82AD"/>
                </a:solidFill>
              </a:defRPr>
            </a:pPr>
            <a:r>
              <a:rPr lang="en-US" sz="1200" b="0">
                <a:solidFill>
                  <a:srgbClr val="4B82AD"/>
                </a:solidFill>
              </a:rPr>
              <a:t>(Index 2007 = 100)</a:t>
            </a:r>
          </a:p>
        </c:rich>
      </c:tx>
      <c:layout>
        <c:manualLayout>
          <c:xMode val="edge"/>
          <c:yMode val="edge"/>
          <c:x val="9.3561554092163268E-2"/>
          <c:y val="1.88422280548264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51133969411642"/>
          <c:y val="0.12791835715361993"/>
          <c:w val="0.86189747390247595"/>
          <c:h val="0.6808471083604466"/>
        </c:manualLayout>
      </c:layout>
      <c:lineChart>
        <c:grouping val="standard"/>
        <c:varyColors val="0"/>
        <c:ser>
          <c:idx val="1"/>
          <c:order val="0"/>
          <c:tx>
            <c:v>EA 11 (excl IRL and LUX)</c:v>
          </c:tx>
          <c:spPr>
            <a:ln w="28575" cmpd="sng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Pt>
            <c:idx val="8"/>
            <c:marker>
              <c:symbol val="circle"/>
              <c:size val="18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5A-4CEC-B39D-1EBC59230134}"/>
              </c:ext>
            </c:extLst>
          </c:dPt>
          <c:cat>
            <c:strRef>
              <c:f>'CPROD A'!$A$13:$A$21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'CPROD A'!$U$13:$U$21</c:f>
              <c:numCache>
                <c:formatCode>General</c:formatCode>
                <c:ptCount val="9"/>
                <c:pt idx="0">
                  <c:v>100</c:v>
                </c:pt>
                <c:pt idx="1">
                  <c:v>98.745491012549408</c:v>
                </c:pt>
                <c:pt idx="2">
                  <c:v>94.076123025102959</c:v>
                </c:pt>
                <c:pt idx="3">
                  <c:v>94.246704449039967</c:v>
                </c:pt>
                <c:pt idx="4">
                  <c:v>93.934262865375842</c:v>
                </c:pt>
                <c:pt idx="5">
                  <c:v>92.677661391723518</c:v>
                </c:pt>
                <c:pt idx="6">
                  <c:v>92.755115906480214</c:v>
                </c:pt>
                <c:pt idx="7">
                  <c:v>92.292608275103973</c:v>
                </c:pt>
                <c:pt idx="8">
                  <c:v>92.117730585784159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C5A-4CEC-B39D-1EBC59230134}"/>
            </c:ext>
          </c:extLst>
        </c:ser>
        <c:ser>
          <c:idx val="0"/>
          <c:order val="1"/>
          <c:tx>
            <c:v>US</c:v>
          </c:tx>
          <c:spPr>
            <a:ln w="28575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Pt>
            <c:idx val="8"/>
            <c:marker>
              <c:symbol val="circle"/>
              <c:size val="18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C5A-4CEC-B39D-1EBC59230134}"/>
              </c:ext>
            </c:extLst>
          </c:dPt>
          <c:cat>
            <c:strRef>
              <c:f>'CPROD A'!$A$13:$A$21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'CPROD A'!$T$13:$T$21</c:f>
              <c:numCache>
                <c:formatCode>General</c:formatCode>
                <c:ptCount val="9"/>
                <c:pt idx="0">
                  <c:v>100</c:v>
                </c:pt>
                <c:pt idx="1">
                  <c:v>105.81922752800072</c:v>
                </c:pt>
                <c:pt idx="2">
                  <c:v>99.391623354183423</c:v>
                </c:pt>
                <c:pt idx="3">
                  <c:v>99.90890963967172</c:v>
                </c:pt>
                <c:pt idx="4">
                  <c:v>103.03354830272978</c:v>
                </c:pt>
                <c:pt idx="5">
                  <c:v>105.12786387338966</c:v>
                </c:pt>
                <c:pt idx="6">
                  <c:v>102.36813592628073</c:v>
                </c:pt>
                <c:pt idx="7">
                  <c:v>102.68051682345737</c:v>
                </c:pt>
                <c:pt idx="8">
                  <c:v>102.68051682345737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C5A-4CEC-B39D-1EBC59230134}"/>
            </c:ext>
          </c:extLst>
        </c:ser>
        <c:ser>
          <c:idx val="2"/>
          <c:order val="2"/>
          <c:tx>
            <c:strRef>
              <c:f>'CPROD A'!$S$1</c:f>
              <c:strCache>
                <c:ptCount val="1"/>
                <c:pt idx="0">
                  <c:v>Spain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none"/>
          </c:marker>
          <c:dPt>
            <c:idx val="8"/>
            <c:marker>
              <c:symbol val="circle"/>
              <c:size val="18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C5A-4CEC-B39D-1EBC59230134}"/>
              </c:ext>
            </c:extLst>
          </c:dPt>
          <c:cat>
            <c:strRef>
              <c:f>'CPROD A'!$A$13:$A$21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'CPROD A'!$S$13:$S$21</c:f>
              <c:numCache>
                <c:formatCode>General</c:formatCode>
                <c:ptCount val="9"/>
                <c:pt idx="0">
                  <c:v>100</c:v>
                </c:pt>
                <c:pt idx="1">
                  <c:v>94.721879250693448</c:v>
                </c:pt>
                <c:pt idx="2">
                  <c:v>95.17654844133034</c:v>
                </c:pt>
                <c:pt idx="3">
                  <c:v>94.244724942329867</c:v>
                </c:pt>
                <c:pt idx="4">
                  <c:v>98.684666083128505</c:v>
                </c:pt>
                <c:pt idx="5">
                  <c:v>99.603109375394311</c:v>
                </c:pt>
                <c:pt idx="6">
                  <c:v>99.230513206425812</c:v>
                </c:pt>
                <c:pt idx="7">
                  <c:v>100.40869866328393</c:v>
                </c:pt>
                <c:pt idx="8">
                  <c:v>101.53025322128127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C5A-4CEC-B39D-1EBC59230134}"/>
            </c:ext>
          </c:extLst>
        </c:ser>
        <c:ser>
          <c:idx val="3"/>
          <c:order val="3"/>
          <c:tx>
            <c:strRef>
              <c:f>'CPROD A'!$K$1</c:f>
              <c:strCache>
                <c:ptCount val="1"/>
                <c:pt idx="0">
                  <c:v>Italy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8"/>
            <c:marker>
              <c:symbol val="circle"/>
              <c:size val="18"/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C5A-4CEC-B39D-1EBC59230134}"/>
              </c:ext>
            </c:extLst>
          </c:dPt>
          <c:cat>
            <c:strRef>
              <c:f>'CPROD A'!$A$13:$A$21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'CPROD A'!$K$13:$K$21</c:f>
              <c:numCache>
                <c:formatCode>General</c:formatCode>
                <c:ptCount val="9"/>
                <c:pt idx="0">
                  <c:v>100</c:v>
                </c:pt>
                <c:pt idx="1">
                  <c:v>96.522386612985429</c:v>
                </c:pt>
                <c:pt idx="2">
                  <c:v>93.434415709090288</c:v>
                </c:pt>
                <c:pt idx="3">
                  <c:v>93.285970176339958</c:v>
                </c:pt>
                <c:pt idx="4">
                  <c:v>89.574067261304265</c:v>
                </c:pt>
                <c:pt idx="5">
                  <c:v>84.666591666971698</c:v>
                </c:pt>
                <c:pt idx="6">
                  <c:v>84.684835952527749</c:v>
                </c:pt>
                <c:pt idx="7">
                  <c:v>81.041341406995585</c:v>
                </c:pt>
                <c:pt idx="8">
                  <c:v>79.297167127152591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C5A-4CEC-B39D-1EBC59230134}"/>
            </c:ext>
          </c:extLst>
        </c:ser>
        <c:ser>
          <c:idx val="4"/>
          <c:order val="4"/>
          <c:tx>
            <c:strRef>
              <c:f>'CPROD A'!$H$1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8"/>
            <c:marker>
              <c:symbol val="circle"/>
              <c:size val="18"/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C5A-4CEC-B39D-1EBC59230134}"/>
              </c:ext>
            </c:extLst>
          </c:dPt>
          <c:cat>
            <c:strRef>
              <c:f>'CPROD A'!$A$13:$A$21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'CPROD A'!$H$13:$H$21</c:f>
              <c:numCache>
                <c:formatCode>General</c:formatCode>
                <c:ptCount val="9"/>
                <c:pt idx="0">
                  <c:v>100</c:v>
                </c:pt>
                <c:pt idx="1">
                  <c:v>99.209939170557178</c:v>
                </c:pt>
                <c:pt idx="2">
                  <c:v>89.584158023642175</c:v>
                </c:pt>
                <c:pt idx="3">
                  <c:v>89.306622799292896</c:v>
                </c:pt>
                <c:pt idx="4">
                  <c:v>88.012474910178483</c:v>
                </c:pt>
                <c:pt idx="5">
                  <c:v>87.475830822194823</c:v>
                </c:pt>
                <c:pt idx="6">
                  <c:v>86.957560066300374</c:v>
                </c:pt>
                <c:pt idx="7">
                  <c:v>87.558569004148566</c:v>
                </c:pt>
                <c:pt idx="8">
                  <c:v>87.467225505871497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C5A-4CEC-B39D-1EBC59230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407616"/>
        <c:axId val="276408008"/>
      </c:lineChart>
      <c:catAx>
        <c:axId val="2764076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sr-Latn-RS"/>
          </a:p>
        </c:txPr>
        <c:crossAx val="276408008"/>
        <c:crosses val="autoZero"/>
        <c:auto val="1"/>
        <c:lblAlgn val="ctr"/>
        <c:lblOffset val="100"/>
        <c:noMultiLvlLbl val="0"/>
      </c:catAx>
      <c:valAx>
        <c:axId val="276408008"/>
        <c:scaling>
          <c:orientation val="minMax"/>
          <c:max val="110"/>
          <c:min val="7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sr-Latn-RS"/>
          </a:p>
        </c:txPr>
        <c:crossAx val="276407616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7073755161627546"/>
          <c:y val="0.71156411737277725"/>
          <c:w val="0.60378352705911764"/>
          <c:h val="9.8735534991640575E-2"/>
        </c:manualLayout>
      </c:layout>
      <c:overlay val="1"/>
      <c:spPr>
        <a:ln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200">
          <a:latin typeface="Segoe UI" pitchFamily="34" charset="0"/>
          <a:ea typeface="Segoe UI" pitchFamily="34" charset="0"/>
          <a:cs typeface="Segoe UI" pitchFamily="34" charset="0"/>
        </a:defRPr>
      </a:pPr>
      <a:endParaRPr lang="sr-Latn-RS"/>
    </a:p>
  </c:txPr>
  <c:externalData r:id="rId6">
    <c:autoUpdate val="0"/>
  </c:externalData>
  <c:userShapes r:id="rId7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rgbClr val="4B82AD"/>
                </a:solidFill>
                <a:latin typeface="Segoe UI" panose="020B0502040204020203" pitchFamily="34" charset="0"/>
                <a:ea typeface="+mn-ea"/>
                <a:cs typeface="+mn-cs"/>
              </a:defRPr>
            </a:pPr>
            <a:r>
              <a:rPr lang="en-US" sz="1200" b="1">
                <a:solidFill>
                  <a:srgbClr val="4B82AD"/>
                </a:solidFill>
                <a:latin typeface="Segoe UI" panose="020B0502040204020203" pitchFamily="34" charset="0"/>
              </a:rPr>
              <a:t>Real</a:t>
            </a:r>
            <a:r>
              <a:rPr lang="en-US" sz="1200" b="1" baseline="0">
                <a:solidFill>
                  <a:srgbClr val="4B82AD"/>
                </a:solidFill>
                <a:latin typeface="Segoe UI" panose="020B0502040204020203" pitchFamily="34" charset="0"/>
              </a:rPr>
              <a:t> Effective Exchange Rate</a:t>
            </a:r>
          </a:p>
          <a:p>
            <a:pPr algn="l">
              <a:defRPr sz="1200" b="1" i="0" u="none" strike="noStrike" kern="1200" spc="0" baseline="0">
                <a:solidFill>
                  <a:srgbClr val="4B82AD"/>
                </a:solidFill>
                <a:latin typeface="Segoe UI" panose="020B0502040204020203" pitchFamily="34" charset="0"/>
                <a:ea typeface="+mn-ea"/>
                <a:cs typeface="+mn-cs"/>
              </a:defRPr>
            </a:pPr>
            <a:r>
              <a:rPr lang="en-US" sz="1200" b="0" baseline="0">
                <a:solidFill>
                  <a:srgbClr val="4B82AD"/>
                </a:solidFill>
                <a:latin typeface="Segoe UI" panose="020B0502040204020203" pitchFamily="34" charset="0"/>
              </a:rPr>
              <a:t>(Index, 1999Q1=100, ULC-deflated)</a:t>
            </a:r>
          </a:p>
        </c:rich>
      </c:tx>
      <c:layout>
        <c:manualLayout>
          <c:xMode val="edge"/>
          <c:yMode val="edge"/>
          <c:x val="0.10815906244237315"/>
          <c:y val="4.18800218794930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68812007863289"/>
          <c:y val="0.15184813516293455"/>
          <c:w val="0.84842849745268345"/>
          <c:h val="0.67123579700321545"/>
        </c:manualLayout>
      </c:layout>
      <c:lineChart>
        <c:grouping val="standard"/>
        <c:varyColors val="0"/>
        <c:ser>
          <c:idx val="2"/>
          <c:order val="0"/>
          <c:tx>
            <c:strRef>
              <c:f>REER!$B$25</c:f>
              <c:strCache>
                <c:ptCount val="1"/>
                <c:pt idx="0">
                  <c:v>Germany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REER!$C$22:$BR$22</c:f>
              <c:numCache>
                <c:formatCode>mmm\-yy</c:formatCode>
                <c:ptCount val="68"/>
                <c:pt idx="0">
                  <c:v>36220</c:v>
                </c:pt>
                <c:pt idx="1">
                  <c:v>36312</c:v>
                </c:pt>
                <c:pt idx="2">
                  <c:v>36404</c:v>
                </c:pt>
                <c:pt idx="3">
                  <c:v>36495</c:v>
                </c:pt>
                <c:pt idx="4">
                  <c:v>36586</c:v>
                </c:pt>
                <c:pt idx="5">
                  <c:v>36678</c:v>
                </c:pt>
                <c:pt idx="6">
                  <c:v>36770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37135</c:v>
                </c:pt>
                <c:pt idx="11">
                  <c:v>37226</c:v>
                </c:pt>
                <c:pt idx="12">
                  <c:v>37316</c:v>
                </c:pt>
                <c:pt idx="13">
                  <c:v>37408</c:v>
                </c:pt>
                <c:pt idx="14">
                  <c:v>37500</c:v>
                </c:pt>
                <c:pt idx="15">
                  <c:v>37591</c:v>
                </c:pt>
                <c:pt idx="16">
                  <c:v>37681</c:v>
                </c:pt>
                <c:pt idx="17">
                  <c:v>37773</c:v>
                </c:pt>
                <c:pt idx="18">
                  <c:v>37865</c:v>
                </c:pt>
                <c:pt idx="19">
                  <c:v>37956</c:v>
                </c:pt>
                <c:pt idx="20">
                  <c:v>38047</c:v>
                </c:pt>
                <c:pt idx="21">
                  <c:v>38139</c:v>
                </c:pt>
                <c:pt idx="22">
                  <c:v>38231</c:v>
                </c:pt>
                <c:pt idx="23">
                  <c:v>38322</c:v>
                </c:pt>
                <c:pt idx="24">
                  <c:v>38412</c:v>
                </c:pt>
                <c:pt idx="25">
                  <c:v>38504</c:v>
                </c:pt>
                <c:pt idx="26">
                  <c:v>38596</c:v>
                </c:pt>
                <c:pt idx="27">
                  <c:v>38687</c:v>
                </c:pt>
                <c:pt idx="28">
                  <c:v>38777</c:v>
                </c:pt>
                <c:pt idx="29">
                  <c:v>38869</c:v>
                </c:pt>
                <c:pt idx="30">
                  <c:v>38961</c:v>
                </c:pt>
                <c:pt idx="31">
                  <c:v>39052</c:v>
                </c:pt>
                <c:pt idx="32">
                  <c:v>39142</c:v>
                </c:pt>
                <c:pt idx="33">
                  <c:v>39234</c:v>
                </c:pt>
                <c:pt idx="34">
                  <c:v>39326</c:v>
                </c:pt>
                <c:pt idx="35">
                  <c:v>39417</c:v>
                </c:pt>
                <c:pt idx="36">
                  <c:v>39508</c:v>
                </c:pt>
                <c:pt idx="37">
                  <c:v>39600</c:v>
                </c:pt>
                <c:pt idx="38">
                  <c:v>39692</c:v>
                </c:pt>
                <c:pt idx="39">
                  <c:v>39783</c:v>
                </c:pt>
                <c:pt idx="40">
                  <c:v>39873</c:v>
                </c:pt>
                <c:pt idx="41">
                  <c:v>39965</c:v>
                </c:pt>
                <c:pt idx="42">
                  <c:v>40057</c:v>
                </c:pt>
                <c:pt idx="43">
                  <c:v>40148</c:v>
                </c:pt>
                <c:pt idx="44">
                  <c:v>40238</c:v>
                </c:pt>
                <c:pt idx="45">
                  <c:v>40330</c:v>
                </c:pt>
                <c:pt idx="46">
                  <c:v>40422</c:v>
                </c:pt>
                <c:pt idx="47">
                  <c:v>40513</c:v>
                </c:pt>
                <c:pt idx="48">
                  <c:v>40603</c:v>
                </c:pt>
                <c:pt idx="49">
                  <c:v>40695</c:v>
                </c:pt>
                <c:pt idx="50">
                  <c:v>40787</c:v>
                </c:pt>
                <c:pt idx="51">
                  <c:v>40878</c:v>
                </c:pt>
                <c:pt idx="52">
                  <c:v>40969</c:v>
                </c:pt>
                <c:pt idx="53">
                  <c:v>41061</c:v>
                </c:pt>
                <c:pt idx="54">
                  <c:v>41153</c:v>
                </c:pt>
                <c:pt idx="55">
                  <c:v>41244</c:v>
                </c:pt>
                <c:pt idx="56">
                  <c:v>41334</c:v>
                </c:pt>
                <c:pt idx="57">
                  <c:v>41426</c:v>
                </c:pt>
                <c:pt idx="58">
                  <c:v>41518</c:v>
                </c:pt>
                <c:pt idx="59">
                  <c:v>41609</c:v>
                </c:pt>
                <c:pt idx="60">
                  <c:v>41699</c:v>
                </c:pt>
                <c:pt idx="61">
                  <c:v>41791</c:v>
                </c:pt>
                <c:pt idx="62">
                  <c:v>41883</c:v>
                </c:pt>
                <c:pt idx="63">
                  <c:v>41974</c:v>
                </c:pt>
                <c:pt idx="64">
                  <c:v>42064</c:v>
                </c:pt>
                <c:pt idx="65">
                  <c:v>42156</c:v>
                </c:pt>
                <c:pt idx="66">
                  <c:v>42248</c:v>
                </c:pt>
                <c:pt idx="67">
                  <c:v>42339</c:v>
                </c:pt>
              </c:numCache>
            </c:numRef>
          </c:cat>
          <c:val>
            <c:numRef>
              <c:f>REER!$C$25:$BR$25</c:f>
              <c:numCache>
                <c:formatCode>0.00</c:formatCode>
                <c:ptCount val="68"/>
                <c:pt idx="0">
                  <c:v>100</c:v>
                </c:pt>
                <c:pt idx="1">
                  <c:v>97.910722503451353</c:v>
                </c:pt>
                <c:pt idx="2">
                  <c:v>97.017947537965938</c:v>
                </c:pt>
                <c:pt idx="3">
                  <c:v>96.051541647491888</c:v>
                </c:pt>
                <c:pt idx="4">
                  <c:v>94.210768522779503</c:v>
                </c:pt>
                <c:pt idx="5">
                  <c:v>92.406810860561379</c:v>
                </c:pt>
                <c:pt idx="6">
                  <c:v>91.044638748274295</c:v>
                </c:pt>
                <c:pt idx="7">
                  <c:v>89.295904279797526</c:v>
                </c:pt>
                <c:pt idx="8">
                  <c:v>91.072250345144951</c:v>
                </c:pt>
                <c:pt idx="9">
                  <c:v>89.093419236079143</c:v>
                </c:pt>
                <c:pt idx="10">
                  <c:v>89.369535204785947</c:v>
                </c:pt>
                <c:pt idx="11">
                  <c:v>89.249884951679704</c:v>
                </c:pt>
                <c:pt idx="12">
                  <c:v>88.458352508053267</c:v>
                </c:pt>
                <c:pt idx="13">
                  <c:v>89.406350667280265</c:v>
                </c:pt>
                <c:pt idx="14">
                  <c:v>91.210308329498318</c:v>
                </c:pt>
                <c:pt idx="15">
                  <c:v>91.550851357570068</c:v>
                </c:pt>
                <c:pt idx="16">
                  <c:v>93.61251725724803</c:v>
                </c:pt>
                <c:pt idx="17">
                  <c:v>95.131155085135845</c:v>
                </c:pt>
                <c:pt idx="18">
                  <c:v>94.551311550851267</c:v>
                </c:pt>
                <c:pt idx="19">
                  <c:v>95.131155085135845</c:v>
                </c:pt>
                <c:pt idx="20">
                  <c:v>95.609756097560876</c:v>
                </c:pt>
                <c:pt idx="21">
                  <c:v>94.265991716520816</c:v>
                </c:pt>
                <c:pt idx="22">
                  <c:v>94.118729866543887</c:v>
                </c:pt>
                <c:pt idx="23">
                  <c:v>94.763000460193297</c:v>
                </c:pt>
                <c:pt idx="24">
                  <c:v>94.081914404049726</c:v>
                </c:pt>
                <c:pt idx="25">
                  <c:v>92.710538426138982</c:v>
                </c:pt>
                <c:pt idx="26">
                  <c:v>91.320754716981014</c:v>
                </c:pt>
                <c:pt idx="27">
                  <c:v>90.087436723423735</c:v>
                </c:pt>
                <c:pt idx="28">
                  <c:v>89.268292682926813</c:v>
                </c:pt>
                <c:pt idx="29">
                  <c:v>89.489185457892333</c:v>
                </c:pt>
                <c:pt idx="30">
                  <c:v>89.065807639208472</c:v>
                </c:pt>
                <c:pt idx="31">
                  <c:v>88.366313851817765</c:v>
                </c:pt>
                <c:pt idx="32">
                  <c:v>88.080994017487285</c:v>
                </c:pt>
                <c:pt idx="33">
                  <c:v>87.9337321675103</c:v>
                </c:pt>
                <c:pt idx="34">
                  <c:v>87.344684767602459</c:v>
                </c:pt>
                <c:pt idx="35">
                  <c:v>87.53796594569728</c:v>
                </c:pt>
                <c:pt idx="36">
                  <c:v>87.703635526921289</c:v>
                </c:pt>
                <c:pt idx="37">
                  <c:v>88.412333179935573</c:v>
                </c:pt>
                <c:pt idx="38">
                  <c:v>87.887712839392478</c:v>
                </c:pt>
                <c:pt idx="39">
                  <c:v>87.712839392544765</c:v>
                </c:pt>
                <c:pt idx="40">
                  <c:v>90.427979751495613</c:v>
                </c:pt>
                <c:pt idx="41">
                  <c:v>91.615278416935055</c:v>
                </c:pt>
                <c:pt idx="42">
                  <c:v>92.029452369995383</c:v>
                </c:pt>
                <c:pt idx="43">
                  <c:v>92.388403129314298</c:v>
                </c:pt>
                <c:pt idx="44">
                  <c:v>89.884951679705466</c:v>
                </c:pt>
                <c:pt idx="45">
                  <c:v>87.123791992636754</c:v>
                </c:pt>
                <c:pt idx="46">
                  <c:v>86.194201564657163</c:v>
                </c:pt>
                <c:pt idx="47">
                  <c:v>86.755637367694334</c:v>
                </c:pt>
                <c:pt idx="48">
                  <c:v>86.608375517717334</c:v>
                </c:pt>
                <c:pt idx="49">
                  <c:v>87.832489645651179</c:v>
                </c:pt>
                <c:pt idx="50">
                  <c:v>87.648412333179834</c:v>
                </c:pt>
                <c:pt idx="51">
                  <c:v>87.676023930050619</c:v>
                </c:pt>
                <c:pt idx="52">
                  <c:v>86.755637367694334</c:v>
                </c:pt>
                <c:pt idx="53">
                  <c:v>86.617579383341024</c:v>
                </c:pt>
                <c:pt idx="54">
                  <c:v>85.724804417855481</c:v>
                </c:pt>
                <c:pt idx="55">
                  <c:v>87.132995858260458</c:v>
                </c:pt>
                <c:pt idx="56">
                  <c:v>89.019788311090565</c:v>
                </c:pt>
                <c:pt idx="57">
                  <c:v>89.645651173492766</c:v>
                </c:pt>
                <c:pt idx="58">
                  <c:v>90.759318913943858</c:v>
                </c:pt>
                <c:pt idx="59">
                  <c:v>91.698113207547166</c:v>
                </c:pt>
                <c:pt idx="60">
                  <c:v>92.480441785549928</c:v>
                </c:pt>
                <c:pt idx="61">
                  <c:v>92.195121951219505</c:v>
                </c:pt>
                <c:pt idx="62">
                  <c:v>91.541647491946676</c:v>
                </c:pt>
                <c:pt idx="63">
                  <c:v>91.201104463874827</c:v>
                </c:pt>
                <c:pt idx="64">
                  <c:v>88.826507132995744</c:v>
                </c:pt>
                <c:pt idx="65">
                  <c:v>88.384721583064888</c:v>
                </c:pt>
                <c:pt idx="66">
                  <c:v>89.489185457892333</c:v>
                </c:pt>
                <c:pt idx="67">
                  <c:v>89.470777726645096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BC-4D03-849F-DC5B0179590A}"/>
            </c:ext>
          </c:extLst>
        </c:ser>
        <c:ser>
          <c:idx val="0"/>
          <c:order val="1"/>
          <c:tx>
            <c:strRef>
              <c:f>REER!$B$26</c:f>
              <c:strCache>
                <c:ptCount val="1"/>
                <c:pt idx="0">
                  <c:v>France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REER!$C$26:$BR$26</c:f>
              <c:numCache>
                <c:formatCode>0.00</c:formatCode>
                <c:ptCount val="68"/>
                <c:pt idx="0">
                  <c:v>100</c:v>
                </c:pt>
                <c:pt idx="1">
                  <c:v>98.048880673649577</c:v>
                </c:pt>
                <c:pt idx="2">
                  <c:v>97.288971041281528</c:v>
                </c:pt>
                <c:pt idx="3">
                  <c:v>96.272335181762159</c:v>
                </c:pt>
                <c:pt idx="4">
                  <c:v>94.701170671595833</c:v>
                </c:pt>
                <c:pt idx="5">
                  <c:v>93.222427603203954</c:v>
                </c:pt>
                <c:pt idx="6">
                  <c:v>92.400903676319629</c:v>
                </c:pt>
                <c:pt idx="7">
                  <c:v>91.291846375025685</c:v>
                </c:pt>
                <c:pt idx="8">
                  <c:v>93.746149106592739</c:v>
                </c:pt>
                <c:pt idx="9">
                  <c:v>92.626822756212718</c:v>
                </c:pt>
                <c:pt idx="10">
                  <c:v>93.489422879441378</c:v>
                </c:pt>
                <c:pt idx="11">
                  <c:v>94.043951530088279</c:v>
                </c:pt>
                <c:pt idx="12">
                  <c:v>93.879646744711408</c:v>
                </c:pt>
                <c:pt idx="13">
                  <c:v>95.296775518586855</c:v>
                </c:pt>
                <c:pt idx="14">
                  <c:v>97.288971041281528</c:v>
                </c:pt>
                <c:pt idx="15">
                  <c:v>97.864037790100639</c:v>
                </c:pt>
                <c:pt idx="16">
                  <c:v>99.979461901827904</c:v>
                </c:pt>
                <c:pt idx="17">
                  <c:v>101.59170260833849</c:v>
                </c:pt>
                <c:pt idx="18">
                  <c:v>101.10905730129383</c:v>
                </c:pt>
                <c:pt idx="19">
                  <c:v>101.84842883548973</c:v>
                </c:pt>
                <c:pt idx="20">
                  <c:v>102.46457178065312</c:v>
                </c:pt>
                <c:pt idx="21">
                  <c:v>101.65331690285468</c:v>
                </c:pt>
                <c:pt idx="22">
                  <c:v>102.06407886629692</c:v>
                </c:pt>
                <c:pt idx="23">
                  <c:v>103.33744095296775</c:v>
                </c:pt>
                <c:pt idx="24">
                  <c:v>103.39905524748404</c:v>
                </c:pt>
                <c:pt idx="25">
                  <c:v>102.74183610597657</c:v>
                </c:pt>
                <c:pt idx="26">
                  <c:v>102.38241938796465</c:v>
                </c:pt>
                <c:pt idx="27">
                  <c:v>102.23865270075986</c:v>
                </c:pt>
                <c:pt idx="28">
                  <c:v>102.60833846785779</c:v>
                </c:pt>
                <c:pt idx="29">
                  <c:v>103.87143150544254</c:v>
                </c:pt>
                <c:pt idx="30">
                  <c:v>104.22057917436844</c:v>
                </c:pt>
                <c:pt idx="31">
                  <c:v>104.17950297802415</c:v>
                </c:pt>
                <c:pt idx="32">
                  <c:v>104.35407681248705</c:v>
                </c:pt>
                <c:pt idx="33">
                  <c:v>104.71349353049908</c:v>
                </c:pt>
                <c:pt idx="34">
                  <c:v>104.6416101868967</c:v>
                </c:pt>
                <c:pt idx="35">
                  <c:v>105.56582460464162</c:v>
                </c:pt>
                <c:pt idx="36">
                  <c:v>106.40788662969814</c:v>
                </c:pt>
                <c:pt idx="37">
                  <c:v>107.47586773464775</c:v>
                </c:pt>
                <c:pt idx="38">
                  <c:v>106.40788662969814</c:v>
                </c:pt>
                <c:pt idx="39">
                  <c:v>104.73403162867119</c:v>
                </c:pt>
                <c:pt idx="40">
                  <c:v>106.01766276442802</c:v>
                </c:pt>
                <c:pt idx="41">
                  <c:v>106.37707948243985</c:v>
                </c:pt>
                <c:pt idx="42">
                  <c:v>106.85972478948446</c:v>
                </c:pt>
                <c:pt idx="43">
                  <c:v>107.96878209077838</c:v>
                </c:pt>
                <c:pt idx="44">
                  <c:v>106.45923187512838</c:v>
                </c:pt>
                <c:pt idx="45">
                  <c:v>104.497843499692</c:v>
                </c:pt>
                <c:pt idx="46">
                  <c:v>104.25138632162657</c:v>
                </c:pt>
                <c:pt idx="47">
                  <c:v>105.25775313205988</c:v>
                </c:pt>
                <c:pt idx="48">
                  <c:v>105.12425549394126</c:v>
                </c:pt>
                <c:pt idx="49">
                  <c:v>106.40788662969814</c:v>
                </c:pt>
                <c:pt idx="50">
                  <c:v>105.87389607722314</c:v>
                </c:pt>
                <c:pt idx="51">
                  <c:v>105.36044362292051</c:v>
                </c:pt>
                <c:pt idx="52">
                  <c:v>104.27192441979876</c:v>
                </c:pt>
                <c:pt idx="53">
                  <c:v>103.86116245635655</c:v>
                </c:pt>
                <c:pt idx="54">
                  <c:v>102.58780036968578</c:v>
                </c:pt>
                <c:pt idx="55">
                  <c:v>103.79954816184022</c:v>
                </c:pt>
                <c:pt idx="56">
                  <c:v>105.5555555555555</c:v>
                </c:pt>
                <c:pt idx="57">
                  <c:v>105.89443417539539</c:v>
                </c:pt>
                <c:pt idx="58">
                  <c:v>106.93160813308683</c:v>
                </c:pt>
                <c:pt idx="59">
                  <c:v>107.97905113986438</c:v>
                </c:pt>
                <c:pt idx="60">
                  <c:v>108.86218936126519</c:v>
                </c:pt>
                <c:pt idx="61">
                  <c:v>108.54384883959742</c:v>
                </c:pt>
                <c:pt idx="62">
                  <c:v>107.50667488190592</c:v>
                </c:pt>
                <c:pt idx="63">
                  <c:v>106.62353666050524</c:v>
                </c:pt>
                <c:pt idx="64">
                  <c:v>103.41959334565622</c:v>
                </c:pt>
                <c:pt idx="65">
                  <c:v>102.40295748613678</c:v>
                </c:pt>
                <c:pt idx="66">
                  <c:v>102.98829328404197</c:v>
                </c:pt>
                <c:pt idx="67">
                  <c:v>102.51591702608333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BC-4D03-849F-DC5B0179590A}"/>
            </c:ext>
          </c:extLst>
        </c:ser>
        <c:ser>
          <c:idx val="1"/>
          <c:order val="2"/>
          <c:tx>
            <c:strRef>
              <c:f>REER!$B$24</c:f>
              <c:strCache>
                <c:ptCount val="1"/>
                <c:pt idx="0">
                  <c:v>Italy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REER!$C$22:$BR$22</c:f>
              <c:numCache>
                <c:formatCode>mmm\-yy</c:formatCode>
                <c:ptCount val="68"/>
                <c:pt idx="0">
                  <c:v>36220</c:v>
                </c:pt>
                <c:pt idx="1">
                  <c:v>36312</c:v>
                </c:pt>
                <c:pt idx="2">
                  <c:v>36404</c:v>
                </c:pt>
                <c:pt idx="3">
                  <c:v>36495</c:v>
                </c:pt>
                <c:pt idx="4">
                  <c:v>36586</c:v>
                </c:pt>
                <c:pt idx="5">
                  <c:v>36678</c:v>
                </c:pt>
                <c:pt idx="6">
                  <c:v>36770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37135</c:v>
                </c:pt>
                <c:pt idx="11">
                  <c:v>37226</c:v>
                </c:pt>
                <c:pt idx="12">
                  <c:v>37316</c:v>
                </c:pt>
                <c:pt idx="13">
                  <c:v>37408</c:v>
                </c:pt>
                <c:pt idx="14">
                  <c:v>37500</c:v>
                </c:pt>
                <c:pt idx="15">
                  <c:v>37591</c:v>
                </c:pt>
                <c:pt idx="16">
                  <c:v>37681</c:v>
                </c:pt>
                <c:pt idx="17">
                  <c:v>37773</c:v>
                </c:pt>
                <c:pt idx="18">
                  <c:v>37865</c:v>
                </c:pt>
                <c:pt idx="19">
                  <c:v>37956</c:v>
                </c:pt>
                <c:pt idx="20">
                  <c:v>38047</c:v>
                </c:pt>
                <c:pt idx="21">
                  <c:v>38139</c:v>
                </c:pt>
                <c:pt idx="22">
                  <c:v>38231</c:v>
                </c:pt>
                <c:pt idx="23">
                  <c:v>38322</c:v>
                </c:pt>
                <c:pt idx="24">
                  <c:v>38412</c:v>
                </c:pt>
                <c:pt idx="25">
                  <c:v>38504</c:v>
                </c:pt>
                <c:pt idx="26">
                  <c:v>38596</c:v>
                </c:pt>
                <c:pt idx="27">
                  <c:v>38687</c:v>
                </c:pt>
                <c:pt idx="28">
                  <c:v>38777</c:v>
                </c:pt>
                <c:pt idx="29">
                  <c:v>38869</c:v>
                </c:pt>
                <c:pt idx="30">
                  <c:v>38961</c:v>
                </c:pt>
                <c:pt idx="31">
                  <c:v>39052</c:v>
                </c:pt>
                <c:pt idx="32">
                  <c:v>39142</c:v>
                </c:pt>
                <c:pt idx="33">
                  <c:v>39234</c:v>
                </c:pt>
                <c:pt idx="34">
                  <c:v>39326</c:v>
                </c:pt>
                <c:pt idx="35">
                  <c:v>39417</c:v>
                </c:pt>
                <c:pt idx="36">
                  <c:v>39508</c:v>
                </c:pt>
                <c:pt idx="37">
                  <c:v>39600</c:v>
                </c:pt>
                <c:pt idx="38">
                  <c:v>39692</c:v>
                </c:pt>
                <c:pt idx="39">
                  <c:v>39783</c:v>
                </c:pt>
                <c:pt idx="40">
                  <c:v>39873</c:v>
                </c:pt>
                <c:pt idx="41">
                  <c:v>39965</c:v>
                </c:pt>
                <c:pt idx="42">
                  <c:v>40057</c:v>
                </c:pt>
                <c:pt idx="43">
                  <c:v>40148</c:v>
                </c:pt>
                <c:pt idx="44">
                  <c:v>40238</c:v>
                </c:pt>
                <c:pt idx="45">
                  <c:v>40330</c:v>
                </c:pt>
                <c:pt idx="46">
                  <c:v>40422</c:v>
                </c:pt>
                <c:pt idx="47">
                  <c:v>40513</c:v>
                </c:pt>
                <c:pt idx="48">
                  <c:v>40603</c:v>
                </c:pt>
                <c:pt idx="49">
                  <c:v>40695</c:v>
                </c:pt>
                <c:pt idx="50">
                  <c:v>40787</c:v>
                </c:pt>
                <c:pt idx="51">
                  <c:v>40878</c:v>
                </c:pt>
                <c:pt idx="52">
                  <c:v>40969</c:v>
                </c:pt>
                <c:pt idx="53">
                  <c:v>41061</c:v>
                </c:pt>
                <c:pt idx="54">
                  <c:v>41153</c:v>
                </c:pt>
                <c:pt idx="55">
                  <c:v>41244</c:v>
                </c:pt>
                <c:pt idx="56">
                  <c:v>41334</c:v>
                </c:pt>
                <c:pt idx="57">
                  <c:v>41426</c:v>
                </c:pt>
                <c:pt idx="58">
                  <c:v>41518</c:v>
                </c:pt>
                <c:pt idx="59">
                  <c:v>41609</c:v>
                </c:pt>
                <c:pt idx="60">
                  <c:v>41699</c:v>
                </c:pt>
                <c:pt idx="61">
                  <c:v>41791</c:v>
                </c:pt>
                <c:pt idx="62">
                  <c:v>41883</c:v>
                </c:pt>
                <c:pt idx="63">
                  <c:v>41974</c:v>
                </c:pt>
                <c:pt idx="64">
                  <c:v>42064</c:v>
                </c:pt>
                <c:pt idx="65">
                  <c:v>42156</c:v>
                </c:pt>
                <c:pt idx="66">
                  <c:v>42248</c:v>
                </c:pt>
                <c:pt idx="67">
                  <c:v>42339</c:v>
                </c:pt>
              </c:numCache>
            </c:numRef>
          </c:cat>
          <c:val>
            <c:numRef>
              <c:f>REER!$C$24:$BR$24</c:f>
              <c:numCache>
                <c:formatCode>0.00</c:formatCode>
                <c:ptCount val="68"/>
                <c:pt idx="0">
                  <c:v>100</c:v>
                </c:pt>
                <c:pt idx="1">
                  <c:v>98.155625886718312</c:v>
                </c:pt>
                <c:pt idx="2">
                  <c:v>97.238895558223248</c:v>
                </c:pt>
                <c:pt idx="3">
                  <c:v>96.027501909854848</c:v>
                </c:pt>
                <c:pt idx="4">
                  <c:v>94.073993233657049</c:v>
                </c:pt>
                <c:pt idx="5">
                  <c:v>92.295099858125056</c:v>
                </c:pt>
                <c:pt idx="6">
                  <c:v>91.323802248172001</c:v>
                </c:pt>
                <c:pt idx="7">
                  <c:v>90.352504638218932</c:v>
                </c:pt>
                <c:pt idx="8">
                  <c:v>93.091782167412418</c:v>
                </c:pt>
                <c:pt idx="9">
                  <c:v>92.306013314416617</c:v>
                </c:pt>
                <c:pt idx="10">
                  <c:v>93.561060787951561</c:v>
                </c:pt>
                <c:pt idx="11">
                  <c:v>94.390483466113722</c:v>
                </c:pt>
                <c:pt idx="12">
                  <c:v>94.368656553530442</c:v>
                </c:pt>
                <c:pt idx="13">
                  <c:v>96.202117210520527</c:v>
                </c:pt>
                <c:pt idx="14">
                  <c:v>99.006875477463609</c:v>
                </c:pt>
                <c:pt idx="15">
                  <c:v>100.27283640729013</c:v>
                </c:pt>
                <c:pt idx="16">
                  <c:v>103.36134453781511</c:v>
                </c:pt>
                <c:pt idx="17">
                  <c:v>105.87143948488485</c:v>
                </c:pt>
                <c:pt idx="18">
                  <c:v>106.12244897959172</c:v>
                </c:pt>
                <c:pt idx="19">
                  <c:v>107.84677507366575</c:v>
                </c:pt>
                <c:pt idx="20">
                  <c:v>109.20004365382519</c:v>
                </c:pt>
                <c:pt idx="21">
                  <c:v>108.67619775182794</c:v>
                </c:pt>
                <c:pt idx="22">
                  <c:v>109.18913019753344</c:v>
                </c:pt>
                <c:pt idx="23">
                  <c:v>110.41143730219358</c:v>
                </c:pt>
                <c:pt idx="24">
                  <c:v>110.12768743861176</c:v>
                </c:pt>
                <c:pt idx="25">
                  <c:v>109.22187056640831</c:v>
                </c:pt>
                <c:pt idx="26">
                  <c:v>108.63254392666154</c:v>
                </c:pt>
                <c:pt idx="27">
                  <c:v>108.55614973262027</c:v>
                </c:pt>
                <c:pt idx="28">
                  <c:v>109.06908217832581</c:v>
                </c:pt>
                <c:pt idx="29">
                  <c:v>110.71701407835869</c:v>
                </c:pt>
                <c:pt idx="30">
                  <c:v>111.30634071810537</c:v>
                </c:pt>
                <c:pt idx="31">
                  <c:v>111.28451380552222</c:v>
                </c:pt>
                <c:pt idx="32">
                  <c:v>111.50278293135426</c:v>
                </c:pt>
                <c:pt idx="33">
                  <c:v>111.86292698897751</c:v>
                </c:pt>
                <c:pt idx="34">
                  <c:v>111.89566735785218</c:v>
                </c:pt>
                <c:pt idx="35">
                  <c:v>113.06340718105417</c:v>
                </c:pt>
                <c:pt idx="36">
                  <c:v>114.18749317908977</c:v>
                </c:pt>
                <c:pt idx="37">
                  <c:v>115.71537705991483</c:v>
                </c:pt>
                <c:pt idx="38">
                  <c:v>115.02782931354361</c:v>
                </c:pt>
                <c:pt idx="39">
                  <c:v>114.16566626650661</c:v>
                </c:pt>
                <c:pt idx="40">
                  <c:v>116.43566517516099</c:v>
                </c:pt>
                <c:pt idx="41">
                  <c:v>117.31965513478114</c:v>
                </c:pt>
                <c:pt idx="42">
                  <c:v>117.88715486194479</c:v>
                </c:pt>
                <c:pt idx="43">
                  <c:v>118.68383717123208</c:v>
                </c:pt>
                <c:pt idx="44">
                  <c:v>116.32653061224484</c:v>
                </c:pt>
                <c:pt idx="45">
                  <c:v>113.65273382080096</c:v>
                </c:pt>
                <c:pt idx="46">
                  <c:v>113.09614754992907</c:v>
                </c:pt>
                <c:pt idx="47">
                  <c:v>114.05653170359045</c:v>
                </c:pt>
                <c:pt idx="48">
                  <c:v>114.05653170359045</c:v>
                </c:pt>
                <c:pt idx="49">
                  <c:v>115.44254065262463</c:v>
                </c:pt>
                <c:pt idx="50">
                  <c:v>114.99508894466878</c:v>
                </c:pt>
                <c:pt idx="51">
                  <c:v>114.54763723671286</c:v>
                </c:pt>
                <c:pt idx="52">
                  <c:v>113.05249372476266</c:v>
                </c:pt>
                <c:pt idx="53">
                  <c:v>112.4195132598495</c:v>
                </c:pt>
                <c:pt idx="54">
                  <c:v>110.96802357306562</c:v>
                </c:pt>
                <c:pt idx="55">
                  <c:v>112.21215759030886</c:v>
                </c:pt>
                <c:pt idx="56">
                  <c:v>113.87100294663315</c:v>
                </c:pt>
                <c:pt idx="57">
                  <c:v>114.17657972279814</c:v>
                </c:pt>
                <c:pt idx="58">
                  <c:v>115.28975226454219</c:v>
                </c:pt>
                <c:pt idx="59">
                  <c:v>116.27196333078685</c:v>
                </c:pt>
                <c:pt idx="60">
                  <c:v>117.18869365928191</c:v>
                </c:pt>
                <c:pt idx="61">
                  <c:v>116.64302084470151</c:v>
                </c:pt>
                <c:pt idx="62">
                  <c:v>115.59532904070726</c:v>
                </c:pt>
                <c:pt idx="63">
                  <c:v>114.78773327512826</c:v>
                </c:pt>
                <c:pt idx="64">
                  <c:v>111.5355233002292</c:v>
                </c:pt>
                <c:pt idx="65">
                  <c:v>110.71701407835869</c:v>
                </c:pt>
                <c:pt idx="66">
                  <c:v>111.55735021281241</c:v>
                </c:pt>
                <c:pt idx="67">
                  <c:v>110.91345629160762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BC-4D03-849F-DC5B0179590A}"/>
            </c:ext>
          </c:extLst>
        </c:ser>
        <c:ser>
          <c:idx val="4"/>
          <c:order val="3"/>
          <c:tx>
            <c:strRef>
              <c:f>REER!$B$27</c:f>
              <c:strCache>
                <c:ptCount val="1"/>
                <c:pt idx="0">
                  <c:v>Spain</c:v>
                </c:pt>
              </c:strCache>
            </c:strRef>
          </c:tx>
          <c:spPr>
            <a:ln w="25400" cap="rnd">
              <a:solidFill>
                <a:srgbClr val="FFCC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REER!$C$22:$BR$22</c:f>
              <c:numCache>
                <c:formatCode>mmm\-yy</c:formatCode>
                <c:ptCount val="68"/>
                <c:pt idx="0">
                  <c:v>36220</c:v>
                </c:pt>
                <c:pt idx="1">
                  <c:v>36312</c:v>
                </c:pt>
                <c:pt idx="2">
                  <c:v>36404</c:v>
                </c:pt>
                <c:pt idx="3">
                  <c:v>36495</c:v>
                </c:pt>
                <c:pt idx="4">
                  <c:v>36586</c:v>
                </c:pt>
                <c:pt idx="5">
                  <c:v>36678</c:v>
                </c:pt>
                <c:pt idx="6">
                  <c:v>36770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37135</c:v>
                </c:pt>
                <c:pt idx="11">
                  <c:v>37226</c:v>
                </c:pt>
                <c:pt idx="12">
                  <c:v>37316</c:v>
                </c:pt>
                <c:pt idx="13">
                  <c:v>37408</c:v>
                </c:pt>
                <c:pt idx="14">
                  <c:v>37500</c:v>
                </c:pt>
                <c:pt idx="15">
                  <c:v>37591</c:v>
                </c:pt>
                <c:pt idx="16">
                  <c:v>37681</c:v>
                </c:pt>
                <c:pt idx="17">
                  <c:v>37773</c:v>
                </c:pt>
                <c:pt idx="18">
                  <c:v>37865</c:v>
                </c:pt>
                <c:pt idx="19">
                  <c:v>37956</c:v>
                </c:pt>
                <c:pt idx="20">
                  <c:v>38047</c:v>
                </c:pt>
                <c:pt idx="21">
                  <c:v>38139</c:v>
                </c:pt>
                <c:pt idx="22">
                  <c:v>38231</c:v>
                </c:pt>
                <c:pt idx="23">
                  <c:v>38322</c:v>
                </c:pt>
                <c:pt idx="24">
                  <c:v>38412</c:v>
                </c:pt>
                <c:pt idx="25">
                  <c:v>38504</c:v>
                </c:pt>
                <c:pt idx="26">
                  <c:v>38596</c:v>
                </c:pt>
                <c:pt idx="27">
                  <c:v>38687</c:v>
                </c:pt>
                <c:pt idx="28">
                  <c:v>38777</c:v>
                </c:pt>
                <c:pt idx="29">
                  <c:v>38869</c:v>
                </c:pt>
                <c:pt idx="30">
                  <c:v>38961</c:v>
                </c:pt>
                <c:pt idx="31">
                  <c:v>39052</c:v>
                </c:pt>
                <c:pt idx="32">
                  <c:v>39142</c:v>
                </c:pt>
                <c:pt idx="33">
                  <c:v>39234</c:v>
                </c:pt>
                <c:pt idx="34">
                  <c:v>39326</c:v>
                </c:pt>
                <c:pt idx="35">
                  <c:v>39417</c:v>
                </c:pt>
                <c:pt idx="36">
                  <c:v>39508</c:v>
                </c:pt>
                <c:pt idx="37">
                  <c:v>39600</c:v>
                </c:pt>
                <c:pt idx="38">
                  <c:v>39692</c:v>
                </c:pt>
                <c:pt idx="39">
                  <c:v>39783</c:v>
                </c:pt>
                <c:pt idx="40">
                  <c:v>39873</c:v>
                </c:pt>
                <c:pt idx="41">
                  <c:v>39965</c:v>
                </c:pt>
                <c:pt idx="42">
                  <c:v>40057</c:v>
                </c:pt>
                <c:pt idx="43">
                  <c:v>40148</c:v>
                </c:pt>
                <c:pt idx="44">
                  <c:v>40238</c:v>
                </c:pt>
                <c:pt idx="45">
                  <c:v>40330</c:v>
                </c:pt>
                <c:pt idx="46">
                  <c:v>40422</c:v>
                </c:pt>
                <c:pt idx="47">
                  <c:v>40513</c:v>
                </c:pt>
                <c:pt idx="48">
                  <c:v>40603</c:v>
                </c:pt>
                <c:pt idx="49">
                  <c:v>40695</c:v>
                </c:pt>
                <c:pt idx="50">
                  <c:v>40787</c:v>
                </c:pt>
                <c:pt idx="51">
                  <c:v>40878</c:v>
                </c:pt>
                <c:pt idx="52">
                  <c:v>40969</c:v>
                </c:pt>
                <c:pt idx="53">
                  <c:v>41061</c:v>
                </c:pt>
                <c:pt idx="54">
                  <c:v>41153</c:v>
                </c:pt>
                <c:pt idx="55">
                  <c:v>41244</c:v>
                </c:pt>
                <c:pt idx="56">
                  <c:v>41334</c:v>
                </c:pt>
                <c:pt idx="57">
                  <c:v>41426</c:v>
                </c:pt>
                <c:pt idx="58">
                  <c:v>41518</c:v>
                </c:pt>
                <c:pt idx="59">
                  <c:v>41609</c:v>
                </c:pt>
                <c:pt idx="60">
                  <c:v>41699</c:v>
                </c:pt>
                <c:pt idx="61">
                  <c:v>41791</c:v>
                </c:pt>
                <c:pt idx="62">
                  <c:v>41883</c:v>
                </c:pt>
                <c:pt idx="63">
                  <c:v>41974</c:v>
                </c:pt>
                <c:pt idx="64">
                  <c:v>42064</c:v>
                </c:pt>
                <c:pt idx="65">
                  <c:v>42156</c:v>
                </c:pt>
                <c:pt idx="66">
                  <c:v>42248</c:v>
                </c:pt>
                <c:pt idx="67">
                  <c:v>42339</c:v>
                </c:pt>
              </c:numCache>
            </c:numRef>
          </c:cat>
          <c:val>
            <c:numRef>
              <c:f>REER!$C$27:$BR$27</c:f>
              <c:numCache>
                <c:formatCode>0.00</c:formatCode>
                <c:ptCount val="68"/>
                <c:pt idx="0">
                  <c:v>100</c:v>
                </c:pt>
                <c:pt idx="1">
                  <c:v>98.625164980202428</c:v>
                </c:pt>
                <c:pt idx="2">
                  <c:v>98.306203255609333</c:v>
                </c:pt>
                <c:pt idx="3">
                  <c:v>97.833260008798945</c:v>
                </c:pt>
                <c:pt idx="4">
                  <c:v>96.854377474702972</c:v>
                </c:pt>
                <c:pt idx="5">
                  <c:v>96.018477782666025</c:v>
                </c:pt>
                <c:pt idx="6">
                  <c:v>95.644522657281115</c:v>
                </c:pt>
                <c:pt idx="7">
                  <c:v>95.028596568411743</c:v>
                </c:pt>
                <c:pt idx="8">
                  <c:v>97.29432468103839</c:v>
                </c:pt>
                <c:pt idx="9">
                  <c:v>96.711394632644087</c:v>
                </c:pt>
                <c:pt idx="10">
                  <c:v>97.635283765948145</c:v>
                </c:pt>
                <c:pt idx="11">
                  <c:v>98.152221733391926</c:v>
                </c:pt>
                <c:pt idx="12">
                  <c:v>97.866256049274142</c:v>
                </c:pt>
                <c:pt idx="13">
                  <c:v>99.076110866695927</c:v>
                </c:pt>
                <c:pt idx="14">
                  <c:v>100.83589969203695</c:v>
                </c:pt>
                <c:pt idx="15">
                  <c:v>101.35283765948076</c:v>
                </c:pt>
                <c:pt idx="16">
                  <c:v>103.43158820941487</c:v>
                </c:pt>
                <c:pt idx="17">
                  <c:v>105.00439947206334</c:v>
                </c:pt>
                <c:pt idx="18">
                  <c:v>105.09238891333034</c:v>
                </c:pt>
                <c:pt idx="19">
                  <c:v>106.44522657281126</c:v>
                </c:pt>
                <c:pt idx="20">
                  <c:v>107.51209854817421</c:v>
                </c:pt>
                <c:pt idx="21">
                  <c:v>107.53409590849097</c:v>
                </c:pt>
                <c:pt idx="22">
                  <c:v>108.40299164100314</c:v>
                </c:pt>
                <c:pt idx="23">
                  <c:v>109.90981082270125</c:v>
                </c:pt>
                <c:pt idx="24">
                  <c:v>110.18477782666068</c:v>
                </c:pt>
                <c:pt idx="25">
                  <c:v>109.8658161020677</c:v>
                </c:pt>
                <c:pt idx="26">
                  <c:v>109.8328200615926</c:v>
                </c:pt>
                <c:pt idx="27">
                  <c:v>110.06379234491861</c:v>
                </c:pt>
                <c:pt idx="28">
                  <c:v>110.81170259568846</c:v>
                </c:pt>
                <c:pt idx="29">
                  <c:v>112.49450065992089</c:v>
                </c:pt>
                <c:pt idx="30">
                  <c:v>113.26440827100754</c:v>
                </c:pt>
                <c:pt idx="31">
                  <c:v>113.71535415750104</c:v>
                </c:pt>
                <c:pt idx="32">
                  <c:v>114.50725912890456</c:v>
                </c:pt>
                <c:pt idx="33">
                  <c:v>115.64012318521789</c:v>
                </c:pt>
                <c:pt idx="34">
                  <c:v>116.68499780026391</c:v>
                </c:pt>
                <c:pt idx="35">
                  <c:v>118.84073911130658</c:v>
                </c:pt>
                <c:pt idx="36">
                  <c:v>120.96348438187422</c:v>
                </c:pt>
                <c:pt idx="37">
                  <c:v>122.80026396832388</c:v>
                </c:pt>
                <c:pt idx="38">
                  <c:v>121.95336559612845</c:v>
                </c:pt>
                <c:pt idx="39">
                  <c:v>120.87549494060714</c:v>
                </c:pt>
                <c:pt idx="40">
                  <c:v>121.60140783106023</c:v>
                </c:pt>
                <c:pt idx="41">
                  <c:v>120.60052793664761</c:v>
                </c:pt>
                <c:pt idx="42">
                  <c:v>119.85261768587775</c:v>
                </c:pt>
                <c:pt idx="43">
                  <c:v>119.83062032556093</c:v>
                </c:pt>
                <c:pt idx="44">
                  <c:v>117.57589089309273</c:v>
                </c:pt>
                <c:pt idx="45">
                  <c:v>115.23317201935768</c:v>
                </c:pt>
                <c:pt idx="46">
                  <c:v>114.80422349318086</c:v>
                </c:pt>
                <c:pt idx="47">
                  <c:v>115.60712714474263</c:v>
                </c:pt>
                <c:pt idx="48">
                  <c:v>115.36515618125824</c:v>
                </c:pt>
                <c:pt idx="49">
                  <c:v>115.90409150901895</c:v>
                </c:pt>
                <c:pt idx="50">
                  <c:v>114.4632644082711</c:v>
                </c:pt>
                <c:pt idx="51">
                  <c:v>112.37351517817861</c:v>
                </c:pt>
                <c:pt idx="52">
                  <c:v>109.33787945446545</c:v>
                </c:pt>
                <c:pt idx="53">
                  <c:v>107.29212494500668</c:v>
                </c:pt>
                <c:pt idx="54">
                  <c:v>105.24637043554772</c:v>
                </c:pt>
                <c:pt idx="55">
                  <c:v>105.91728992520909</c:v>
                </c:pt>
                <c:pt idx="56">
                  <c:v>107.31412230532339</c:v>
                </c:pt>
                <c:pt idx="57">
                  <c:v>107.54509458864936</c:v>
                </c:pt>
                <c:pt idx="58">
                  <c:v>108.13902331720188</c:v>
                </c:pt>
                <c:pt idx="59">
                  <c:v>108.18301803783538</c:v>
                </c:pt>
                <c:pt idx="60">
                  <c:v>107.97404311482616</c:v>
                </c:pt>
                <c:pt idx="61">
                  <c:v>106.78618565772105</c:v>
                </c:pt>
                <c:pt idx="62">
                  <c:v>105.52133743950725</c:v>
                </c:pt>
                <c:pt idx="63">
                  <c:v>104.80642322921261</c:v>
                </c:pt>
                <c:pt idx="64">
                  <c:v>102.55169379674439</c:v>
                </c:pt>
                <c:pt idx="65">
                  <c:v>102.10074791025065</c:v>
                </c:pt>
                <c:pt idx="66">
                  <c:v>102.88165420149582</c:v>
                </c:pt>
                <c:pt idx="67">
                  <c:v>102.56269247690277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BC-4D03-849F-DC5B0179590A}"/>
            </c:ext>
          </c:extLst>
        </c:ser>
        <c:ser>
          <c:idx val="6"/>
          <c:order val="4"/>
          <c:tx>
            <c:strRef>
              <c:f>REER!$B$29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REER!$C$22:$BR$22</c:f>
              <c:numCache>
                <c:formatCode>mmm\-yy</c:formatCode>
                <c:ptCount val="68"/>
                <c:pt idx="0">
                  <c:v>36220</c:v>
                </c:pt>
                <c:pt idx="1">
                  <c:v>36312</c:v>
                </c:pt>
                <c:pt idx="2">
                  <c:v>36404</c:v>
                </c:pt>
                <c:pt idx="3">
                  <c:v>36495</c:v>
                </c:pt>
                <c:pt idx="4">
                  <c:v>36586</c:v>
                </c:pt>
                <c:pt idx="5">
                  <c:v>36678</c:v>
                </c:pt>
                <c:pt idx="6">
                  <c:v>36770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37135</c:v>
                </c:pt>
                <c:pt idx="11">
                  <c:v>37226</c:v>
                </c:pt>
                <c:pt idx="12">
                  <c:v>37316</c:v>
                </c:pt>
                <c:pt idx="13">
                  <c:v>37408</c:v>
                </c:pt>
                <c:pt idx="14">
                  <c:v>37500</c:v>
                </c:pt>
                <c:pt idx="15">
                  <c:v>37591</c:v>
                </c:pt>
                <c:pt idx="16">
                  <c:v>37681</c:v>
                </c:pt>
                <c:pt idx="17">
                  <c:v>37773</c:v>
                </c:pt>
                <c:pt idx="18">
                  <c:v>37865</c:v>
                </c:pt>
                <c:pt idx="19">
                  <c:v>37956</c:v>
                </c:pt>
                <c:pt idx="20">
                  <c:v>38047</c:v>
                </c:pt>
                <c:pt idx="21">
                  <c:v>38139</c:v>
                </c:pt>
                <c:pt idx="22">
                  <c:v>38231</c:v>
                </c:pt>
                <c:pt idx="23">
                  <c:v>38322</c:v>
                </c:pt>
                <c:pt idx="24">
                  <c:v>38412</c:v>
                </c:pt>
                <c:pt idx="25">
                  <c:v>38504</c:v>
                </c:pt>
                <c:pt idx="26">
                  <c:v>38596</c:v>
                </c:pt>
                <c:pt idx="27">
                  <c:v>38687</c:v>
                </c:pt>
                <c:pt idx="28">
                  <c:v>38777</c:v>
                </c:pt>
                <c:pt idx="29">
                  <c:v>38869</c:v>
                </c:pt>
                <c:pt idx="30">
                  <c:v>38961</c:v>
                </c:pt>
                <c:pt idx="31">
                  <c:v>39052</c:v>
                </c:pt>
                <c:pt idx="32">
                  <c:v>39142</c:v>
                </c:pt>
                <c:pt idx="33">
                  <c:v>39234</c:v>
                </c:pt>
                <c:pt idx="34">
                  <c:v>39326</c:v>
                </c:pt>
                <c:pt idx="35">
                  <c:v>39417</c:v>
                </c:pt>
                <c:pt idx="36">
                  <c:v>39508</c:v>
                </c:pt>
                <c:pt idx="37">
                  <c:v>39600</c:v>
                </c:pt>
                <c:pt idx="38">
                  <c:v>39692</c:v>
                </c:pt>
                <c:pt idx="39">
                  <c:v>39783</c:v>
                </c:pt>
                <c:pt idx="40">
                  <c:v>39873</c:v>
                </c:pt>
                <c:pt idx="41">
                  <c:v>39965</c:v>
                </c:pt>
                <c:pt idx="42">
                  <c:v>40057</c:v>
                </c:pt>
                <c:pt idx="43">
                  <c:v>40148</c:v>
                </c:pt>
                <c:pt idx="44">
                  <c:v>40238</c:v>
                </c:pt>
                <c:pt idx="45">
                  <c:v>40330</c:v>
                </c:pt>
                <c:pt idx="46">
                  <c:v>40422</c:v>
                </c:pt>
                <c:pt idx="47">
                  <c:v>40513</c:v>
                </c:pt>
                <c:pt idx="48">
                  <c:v>40603</c:v>
                </c:pt>
                <c:pt idx="49">
                  <c:v>40695</c:v>
                </c:pt>
                <c:pt idx="50">
                  <c:v>40787</c:v>
                </c:pt>
                <c:pt idx="51">
                  <c:v>40878</c:v>
                </c:pt>
                <c:pt idx="52">
                  <c:v>40969</c:v>
                </c:pt>
                <c:pt idx="53">
                  <c:v>41061</c:v>
                </c:pt>
                <c:pt idx="54">
                  <c:v>41153</c:v>
                </c:pt>
                <c:pt idx="55">
                  <c:v>41244</c:v>
                </c:pt>
                <c:pt idx="56">
                  <c:v>41334</c:v>
                </c:pt>
                <c:pt idx="57">
                  <c:v>41426</c:v>
                </c:pt>
                <c:pt idx="58">
                  <c:v>41518</c:v>
                </c:pt>
                <c:pt idx="59">
                  <c:v>41609</c:v>
                </c:pt>
                <c:pt idx="60">
                  <c:v>41699</c:v>
                </c:pt>
                <c:pt idx="61">
                  <c:v>41791</c:v>
                </c:pt>
                <c:pt idx="62">
                  <c:v>41883</c:v>
                </c:pt>
                <c:pt idx="63">
                  <c:v>41974</c:v>
                </c:pt>
                <c:pt idx="64">
                  <c:v>42064</c:v>
                </c:pt>
                <c:pt idx="65">
                  <c:v>42156</c:v>
                </c:pt>
                <c:pt idx="66">
                  <c:v>42248</c:v>
                </c:pt>
                <c:pt idx="67">
                  <c:v>42339</c:v>
                </c:pt>
              </c:numCache>
            </c:numRef>
          </c:cat>
          <c:val>
            <c:numRef>
              <c:f>REER!$C$29:$BR$29</c:f>
              <c:numCache>
                <c:formatCode>0.00</c:formatCode>
                <c:ptCount val="68"/>
                <c:pt idx="0">
                  <c:v>100</c:v>
                </c:pt>
                <c:pt idx="1">
                  <c:v>98.915425065731824</c:v>
                </c:pt>
                <c:pt idx="2">
                  <c:v>99.003067484662594</c:v>
                </c:pt>
                <c:pt idx="3">
                  <c:v>99.014022787028907</c:v>
                </c:pt>
                <c:pt idx="4">
                  <c:v>98.718229623137731</c:v>
                </c:pt>
                <c:pt idx="5">
                  <c:v>98.67440841367214</c:v>
                </c:pt>
                <c:pt idx="6">
                  <c:v>99.003067484662594</c:v>
                </c:pt>
                <c:pt idx="7">
                  <c:v>98.871603856266418</c:v>
                </c:pt>
                <c:pt idx="8">
                  <c:v>101.05170902716914</c:v>
                </c:pt>
                <c:pt idx="9">
                  <c:v>100.36152497808939</c:v>
                </c:pt>
                <c:pt idx="10">
                  <c:v>101.05170902716914</c:v>
                </c:pt>
                <c:pt idx="11">
                  <c:v>101.39132340052586</c:v>
                </c:pt>
                <c:pt idx="12">
                  <c:v>101.13935144609984</c:v>
                </c:pt>
                <c:pt idx="13">
                  <c:v>102.23488168273443</c:v>
                </c:pt>
                <c:pt idx="14">
                  <c:v>103.91104294478529</c:v>
                </c:pt>
                <c:pt idx="15">
                  <c:v>104.83128834355823</c:v>
                </c:pt>
                <c:pt idx="16">
                  <c:v>107.05521472392638</c:v>
                </c:pt>
                <c:pt idx="17">
                  <c:v>108.70946538124458</c:v>
                </c:pt>
                <c:pt idx="18">
                  <c:v>108.41367221735318</c:v>
                </c:pt>
                <c:pt idx="19">
                  <c:v>108.47940403155121</c:v>
                </c:pt>
                <c:pt idx="20">
                  <c:v>108.26029798422439</c:v>
                </c:pt>
                <c:pt idx="21">
                  <c:v>107.1866783523224</c:v>
                </c:pt>
                <c:pt idx="22">
                  <c:v>107.52629272567924</c:v>
                </c:pt>
                <c:pt idx="23">
                  <c:v>109.01621384750226</c:v>
                </c:pt>
                <c:pt idx="24">
                  <c:v>109.77212971078001</c:v>
                </c:pt>
                <c:pt idx="25">
                  <c:v>109.73926380368097</c:v>
                </c:pt>
                <c:pt idx="26">
                  <c:v>109.60780017528475</c:v>
                </c:pt>
                <c:pt idx="27">
                  <c:v>109.09290096406662</c:v>
                </c:pt>
                <c:pt idx="28">
                  <c:v>108.73137598597731</c:v>
                </c:pt>
                <c:pt idx="29">
                  <c:v>108.84092900964072</c:v>
                </c:pt>
                <c:pt idx="30">
                  <c:v>108.43558282208579</c:v>
                </c:pt>
                <c:pt idx="31">
                  <c:v>107.99737072743207</c:v>
                </c:pt>
                <c:pt idx="32">
                  <c:v>107.87686240140228</c:v>
                </c:pt>
                <c:pt idx="33">
                  <c:v>107.99737072743207</c:v>
                </c:pt>
                <c:pt idx="34">
                  <c:v>107.8220858895705</c:v>
                </c:pt>
                <c:pt idx="35">
                  <c:v>108.40271691498681</c:v>
                </c:pt>
                <c:pt idx="36">
                  <c:v>108.88475021910604</c:v>
                </c:pt>
                <c:pt idx="37">
                  <c:v>109.48729184925509</c:v>
                </c:pt>
                <c:pt idx="38">
                  <c:v>108.67659947414549</c:v>
                </c:pt>
                <c:pt idx="39">
                  <c:v>107.53724802804562</c:v>
                </c:pt>
                <c:pt idx="40">
                  <c:v>108.44653812445218</c:v>
                </c:pt>
                <c:pt idx="41">
                  <c:v>108.44653812445218</c:v>
                </c:pt>
                <c:pt idx="42">
                  <c:v>108.43558282208579</c:v>
                </c:pt>
                <c:pt idx="43">
                  <c:v>108.74233128834356</c:v>
                </c:pt>
                <c:pt idx="44">
                  <c:v>107.2743207712533</c:v>
                </c:pt>
                <c:pt idx="45">
                  <c:v>105.56529360210342</c:v>
                </c:pt>
                <c:pt idx="46">
                  <c:v>105.09421560035067</c:v>
                </c:pt>
                <c:pt idx="47">
                  <c:v>105.43382997370735</c:v>
                </c:pt>
                <c:pt idx="48">
                  <c:v>104.84224364592468</c:v>
                </c:pt>
                <c:pt idx="49">
                  <c:v>104.87510955302356</c:v>
                </c:pt>
                <c:pt idx="50">
                  <c:v>103.38518843120065</c:v>
                </c:pt>
                <c:pt idx="51">
                  <c:v>101.46801051709025</c:v>
                </c:pt>
                <c:pt idx="52">
                  <c:v>99.09070990359335</c:v>
                </c:pt>
                <c:pt idx="53">
                  <c:v>97.611744084136717</c:v>
                </c:pt>
                <c:pt idx="54">
                  <c:v>96.450482033304056</c:v>
                </c:pt>
                <c:pt idx="55">
                  <c:v>97.491235758106924</c:v>
                </c:pt>
                <c:pt idx="56">
                  <c:v>99.178352322523907</c:v>
                </c:pt>
                <c:pt idx="57">
                  <c:v>99.934268185801926</c:v>
                </c:pt>
                <c:pt idx="58">
                  <c:v>100.66827344434716</c:v>
                </c:pt>
                <c:pt idx="59">
                  <c:v>100.76687116564418</c:v>
                </c:pt>
                <c:pt idx="60">
                  <c:v>100.41630148992112</c:v>
                </c:pt>
                <c:pt idx="61">
                  <c:v>99.353637160385588</c:v>
                </c:pt>
                <c:pt idx="62">
                  <c:v>98.1047326906222</c:v>
                </c:pt>
                <c:pt idx="63">
                  <c:v>97.217353198948359</c:v>
                </c:pt>
                <c:pt idx="64">
                  <c:v>95.267309377738812</c:v>
                </c:pt>
                <c:pt idx="65">
                  <c:v>94.719544259421554</c:v>
                </c:pt>
                <c:pt idx="66">
                  <c:v>95.168711656441616</c:v>
                </c:pt>
                <c:pt idx="67">
                  <c:v>94.993426818580133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0BC-4D03-849F-DC5B0179590A}"/>
            </c:ext>
          </c:extLst>
        </c:ser>
        <c:ser>
          <c:idx val="5"/>
          <c:order val="5"/>
          <c:tx>
            <c:strRef>
              <c:f>REER!$B$28</c:f>
              <c:strCache>
                <c:ptCount val="1"/>
                <c:pt idx="0">
                  <c:v>Greece</c:v>
                </c:pt>
              </c:strCache>
            </c:strRef>
          </c:tx>
          <c:spPr>
            <a:ln w="25400" cap="rnd">
              <a:solidFill>
                <a:srgbClr val="4B82A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REER!$C$22:$BR$22</c:f>
              <c:numCache>
                <c:formatCode>mmm\-yy</c:formatCode>
                <c:ptCount val="68"/>
                <c:pt idx="0">
                  <c:v>36220</c:v>
                </c:pt>
                <c:pt idx="1">
                  <c:v>36312</c:v>
                </c:pt>
                <c:pt idx="2">
                  <c:v>36404</c:v>
                </c:pt>
                <c:pt idx="3">
                  <c:v>36495</c:v>
                </c:pt>
                <c:pt idx="4">
                  <c:v>36586</c:v>
                </c:pt>
                <c:pt idx="5">
                  <c:v>36678</c:v>
                </c:pt>
                <c:pt idx="6">
                  <c:v>36770</c:v>
                </c:pt>
                <c:pt idx="7">
                  <c:v>36861</c:v>
                </c:pt>
                <c:pt idx="8">
                  <c:v>36951</c:v>
                </c:pt>
                <c:pt idx="9">
                  <c:v>37043</c:v>
                </c:pt>
                <c:pt idx="10">
                  <c:v>37135</c:v>
                </c:pt>
                <c:pt idx="11">
                  <c:v>37226</c:v>
                </c:pt>
                <c:pt idx="12">
                  <c:v>37316</c:v>
                </c:pt>
                <c:pt idx="13">
                  <c:v>37408</c:v>
                </c:pt>
                <c:pt idx="14">
                  <c:v>37500</c:v>
                </c:pt>
                <c:pt idx="15">
                  <c:v>37591</c:v>
                </c:pt>
                <c:pt idx="16">
                  <c:v>37681</c:v>
                </c:pt>
                <c:pt idx="17">
                  <c:v>37773</c:v>
                </c:pt>
                <c:pt idx="18">
                  <c:v>37865</c:v>
                </c:pt>
                <c:pt idx="19">
                  <c:v>37956</c:v>
                </c:pt>
                <c:pt idx="20">
                  <c:v>38047</c:v>
                </c:pt>
                <c:pt idx="21">
                  <c:v>38139</c:v>
                </c:pt>
                <c:pt idx="22">
                  <c:v>38231</c:v>
                </c:pt>
                <c:pt idx="23">
                  <c:v>38322</c:v>
                </c:pt>
                <c:pt idx="24">
                  <c:v>38412</c:v>
                </c:pt>
                <c:pt idx="25">
                  <c:v>38504</c:v>
                </c:pt>
                <c:pt idx="26">
                  <c:v>38596</c:v>
                </c:pt>
                <c:pt idx="27">
                  <c:v>38687</c:v>
                </c:pt>
                <c:pt idx="28">
                  <c:v>38777</c:v>
                </c:pt>
                <c:pt idx="29">
                  <c:v>38869</c:v>
                </c:pt>
                <c:pt idx="30">
                  <c:v>38961</c:v>
                </c:pt>
                <c:pt idx="31">
                  <c:v>39052</c:v>
                </c:pt>
                <c:pt idx="32">
                  <c:v>39142</c:v>
                </c:pt>
                <c:pt idx="33">
                  <c:v>39234</c:v>
                </c:pt>
                <c:pt idx="34">
                  <c:v>39326</c:v>
                </c:pt>
                <c:pt idx="35">
                  <c:v>39417</c:v>
                </c:pt>
                <c:pt idx="36">
                  <c:v>39508</c:v>
                </c:pt>
                <c:pt idx="37">
                  <c:v>39600</c:v>
                </c:pt>
                <c:pt idx="38">
                  <c:v>39692</c:v>
                </c:pt>
                <c:pt idx="39">
                  <c:v>39783</c:v>
                </c:pt>
                <c:pt idx="40">
                  <c:v>39873</c:v>
                </c:pt>
                <c:pt idx="41">
                  <c:v>39965</c:v>
                </c:pt>
                <c:pt idx="42">
                  <c:v>40057</c:v>
                </c:pt>
                <c:pt idx="43">
                  <c:v>40148</c:v>
                </c:pt>
                <c:pt idx="44">
                  <c:v>40238</c:v>
                </c:pt>
                <c:pt idx="45">
                  <c:v>40330</c:v>
                </c:pt>
                <c:pt idx="46">
                  <c:v>40422</c:v>
                </c:pt>
                <c:pt idx="47">
                  <c:v>40513</c:v>
                </c:pt>
                <c:pt idx="48">
                  <c:v>40603</c:v>
                </c:pt>
                <c:pt idx="49">
                  <c:v>40695</c:v>
                </c:pt>
                <c:pt idx="50">
                  <c:v>40787</c:v>
                </c:pt>
                <c:pt idx="51">
                  <c:v>40878</c:v>
                </c:pt>
                <c:pt idx="52">
                  <c:v>40969</c:v>
                </c:pt>
                <c:pt idx="53">
                  <c:v>41061</c:v>
                </c:pt>
                <c:pt idx="54">
                  <c:v>41153</c:v>
                </c:pt>
                <c:pt idx="55">
                  <c:v>41244</c:v>
                </c:pt>
                <c:pt idx="56">
                  <c:v>41334</c:v>
                </c:pt>
                <c:pt idx="57">
                  <c:v>41426</c:v>
                </c:pt>
                <c:pt idx="58">
                  <c:v>41518</c:v>
                </c:pt>
                <c:pt idx="59">
                  <c:v>41609</c:v>
                </c:pt>
                <c:pt idx="60">
                  <c:v>41699</c:v>
                </c:pt>
                <c:pt idx="61">
                  <c:v>41791</c:v>
                </c:pt>
                <c:pt idx="62">
                  <c:v>41883</c:v>
                </c:pt>
                <c:pt idx="63">
                  <c:v>41974</c:v>
                </c:pt>
                <c:pt idx="64">
                  <c:v>42064</c:v>
                </c:pt>
                <c:pt idx="65">
                  <c:v>42156</c:v>
                </c:pt>
                <c:pt idx="66">
                  <c:v>42248</c:v>
                </c:pt>
                <c:pt idx="67">
                  <c:v>42339</c:v>
                </c:pt>
              </c:numCache>
            </c:numRef>
          </c:cat>
          <c:val>
            <c:numRef>
              <c:f>REER!$C$28:$BR$28</c:f>
              <c:numCache>
                <c:formatCode>0.00</c:formatCode>
                <c:ptCount val="68"/>
                <c:pt idx="0">
                  <c:v>100</c:v>
                </c:pt>
                <c:pt idx="1">
                  <c:v>98.10340934748244</c:v>
                </c:pt>
                <c:pt idx="2">
                  <c:v>97.426055543011969</c:v>
                </c:pt>
                <c:pt idx="3">
                  <c:v>96.263264845337659</c:v>
                </c:pt>
                <c:pt idx="4">
                  <c:v>94.197335741702432</c:v>
                </c:pt>
                <c:pt idx="5">
                  <c:v>91.973357417024047</c:v>
                </c:pt>
                <c:pt idx="6">
                  <c:v>90.404154436667426</c:v>
                </c:pt>
                <c:pt idx="7">
                  <c:v>88.044705351095047</c:v>
                </c:pt>
                <c:pt idx="8">
                  <c:v>89.523594490855714</c:v>
                </c:pt>
                <c:pt idx="9">
                  <c:v>89.342966809663579</c:v>
                </c:pt>
                <c:pt idx="10">
                  <c:v>91.296003612553619</c:v>
                </c:pt>
                <c:pt idx="11">
                  <c:v>93.587717317678838</c:v>
                </c:pt>
                <c:pt idx="12">
                  <c:v>94.965003386769013</c:v>
                </c:pt>
                <c:pt idx="13">
                  <c:v>98.340483179047197</c:v>
                </c:pt>
                <c:pt idx="14">
                  <c:v>101.94174757281553</c:v>
                </c:pt>
                <c:pt idx="15">
                  <c:v>102.67554752765848</c:v>
                </c:pt>
                <c:pt idx="16">
                  <c:v>104.56084895010154</c:v>
                </c:pt>
                <c:pt idx="17">
                  <c:v>105.14788891397605</c:v>
                </c:pt>
                <c:pt idx="18">
                  <c:v>103.71415669451355</c:v>
                </c:pt>
                <c:pt idx="19">
                  <c:v>104.21088281779171</c:v>
                </c:pt>
                <c:pt idx="20">
                  <c:v>104.54955972002715</c:v>
                </c:pt>
                <c:pt idx="21">
                  <c:v>104.7301874012193</c:v>
                </c:pt>
                <c:pt idx="22">
                  <c:v>106.72838112440722</c:v>
                </c:pt>
                <c:pt idx="23">
                  <c:v>110.18288552720701</c:v>
                </c:pt>
                <c:pt idx="24">
                  <c:v>112.26010386091676</c:v>
                </c:pt>
                <c:pt idx="25">
                  <c:v>113.49062993903827</c:v>
                </c:pt>
                <c:pt idx="26">
                  <c:v>113.4003160984421</c:v>
                </c:pt>
                <c:pt idx="27">
                  <c:v>112.42944231203423</c:v>
                </c:pt>
                <c:pt idx="28">
                  <c:v>111.0747347030932</c:v>
                </c:pt>
                <c:pt idx="29">
                  <c:v>111.14247008354025</c:v>
                </c:pt>
                <c:pt idx="30">
                  <c:v>110.76992549108152</c:v>
                </c:pt>
                <c:pt idx="31">
                  <c:v>110.52156242944237</c:v>
                </c:pt>
                <c:pt idx="32">
                  <c:v>110.95055317227364</c:v>
                </c:pt>
                <c:pt idx="33">
                  <c:v>111.62790697674413</c:v>
                </c:pt>
                <c:pt idx="34">
                  <c:v>111.89884849853235</c:v>
                </c:pt>
                <c:pt idx="35">
                  <c:v>112.8245653646422</c:v>
                </c:pt>
                <c:pt idx="36">
                  <c:v>113.94219914201852</c:v>
                </c:pt>
                <c:pt idx="37">
                  <c:v>115.09370060961849</c:v>
                </c:pt>
                <c:pt idx="38">
                  <c:v>114.40505757507337</c:v>
                </c:pt>
                <c:pt idx="39">
                  <c:v>115.12756829984197</c:v>
                </c:pt>
                <c:pt idx="40">
                  <c:v>118.16437118988476</c:v>
                </c:pt>
                <c:pt idx="41">
                  <c:v>119.16911266651616</c:v>
                </c:pt>
                <c:pt idx="42">
                  <c:v>120.04967261232784</c:v>
                </c:pt>
                <c:pt idx="43">
                  <c:v>121.25762023030035</c:v>
                </c:pt>
                <c:pt idx="44">
                  <c:v>119.56423571912396</c:v>
                </c:pt>
                <c:pt idx="45">
                  <c:v>117.54346353578686</c:v>
                </c:pt>
                <c:pt idx="46">
                  <c:v>117.00158049221046</c:v>
                </c:pt>
                <c:pt idx="47">
                  <c:v>117.30638970422218</c:v>
                </c:pt>
                <c:pt idx="48">
                  <c:v>116.9790020320613</c:v>
                </c:pt>
                <c:pt idx="49">
                  <c:v>117.44186046511642</c:v>
                </c:pt>
                <c:pt idx="50">
                  <c:v>117.06931587265744</c:v>
                </c:pt>
                <c:pt idx="51">
                  <c:v>116.10973131632406</c:v>
                </c:pt>
                <c:pt idx="52">
                  <c:v>113.49062993903827</c:v>
                </c:pt>
                <c:pt idx="53">
                  <c:v>111.28923007450891</c:v>
                </c:pt>
                <c:pt idx="54">
                  <c:v>107.82343644163463</c:v>
                </c:pt>
                <c:pt idx="55">
                  <c:v>106.28810115150137</c:v>
                </c:pt>
                <c:pt idx="56">
                  <c:v>104.76405509144281</c:v>
                </c:pt>
                <c:pt idx="57">
                  <c:v>102.63039060736057</c:v>
                </c:pt>
                <c:pt idx="58">
                  <c:v>102.23526755475277</c:v>
                </c:pt>
                <c:pt idx="59">
                  <c:v>102.0997967938586</c:v>
                </c:pt>
                <c:pt idx="60">
                  <c:v>102.75457213818012</c:v>
                </c:pt>
                <c:pt idx="61">
                  <c:v>101.11763377737643</c:v>
                </c:pt>
                <c:pt idx="62">
                  <c:v>99.480695416572601</c:v>
                </c:pt>
                <c:pt idx="63">
                  <c:v>97.787310905396296</c:v>
                </c:pt>
                <c:pt idx="64">
                  <c:v>94.637615714608273</c:v>
                </c:pt>
                <c:pt idx="65">
                  <c:v>93.678031158274848</c:v>
                </c:pt>
                <c:pt idx="66">
                  <c:v>93.948972680063221</c:v>
                </c:pt>
                <c:pt idx="67">
                  <c:v>92.989388123729825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BC-4D03-849F-DC5B01795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408792"/>
        <c:axId val="276409184"/>
      </c:lineChart>
      <c:dateAx>
        <c:axId val="276408792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nextTo"/>
        <c:spPr>
          <a:noFill/>
          <a:ln w="3175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409184"/>
        <c:crosses val="autoZero"/>
        <c:auto val="1"/>
        <c:lblOffset val="100"/>
        <c:baseTimeUnit val="months"/>
      </c:dateAx>
      <c:valAx>
        <c:axId val="276409184"/>
        <c:scaling>
          <c:orientation val="minMax"/>
          <c:min val="8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3175">
            <a:solidFill>
              <a:srgbClr val="B3B3B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Segoe UI"/>
                <a:cs typeface="Segoe UI"/>
              </a:defRPr>
            </a:pPr>
            <a:endParaRPr lang="sr-Latn-RS"/>
          </a:p>
        </c:txPr>
        <c:crossAx val="276408792"/>
        <c:crosses val="autoZero"/>
        <c:crossBetween val="between"/>
      </c:valAx>
      <c:spPr>
        <a:solidFill>
          <a:srgbClr val="FFFFFF"/>
        </a:solidFill>
        <a:ln w="3175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7.1948727808377036E-2"/>
          <c:y val="0.15330682208493326"/>
          <c:w val="0.33564000246529252"/>
          <c:h val="0.24486759933335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Segoe UI"/>
              <a:cs typeface="Segoe UI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DFB6F-10CA-41AA-9F03-E9ED2EA29F0F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FD3EE-469B-4357-9A52-841700A8E3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Strengthen governance to incentivize </a:t>
          </a:r>
          <a:br>
            <a:rPr lang="en-US" sz="1600" dirty="0" smtClean="0">
              <a:solidFill>
                <a:schemeClr val="tx1"/>
              </a:solidFill>
            </a:rPr>
          </a:br>
          <a:r>
            <a:rPr lang="en-US" sz="1600" b="1" dirty="0" smtClean="0">
              <a:solidFill>
                <a:schemeClr val="tx1"/>
              </a:solidFill>
            </a:rPr>
            <a:t>structural reforms</a:t>
          </a:r>
          <a:endParaRPr lang="en-US" sz="1600" dirty="0">
            <a:solidFill>
              <a:schemeClr val="tx1"/>
            </a:solidFill>
          </a:endParaRPr>
        </a:p>
      </dgm:t>
    </dgm:pt>
    <dgm:pt modelId="{998FE52C-8EF4-4174-A1C0-DBECB30E050F}" type="parTrans" cxnId="{369586D7-4AB2-4AAB-BB81-09D05311E936}">
      <dgm:prSet/>
      <dgm:spPr/>
      <dgm:t>
        <a:bodyPr/>
        <a:lstStyle/>
        <a:p>
          <a:endParaRPr lang="en-US" sz="2800"/>
        </a:p>
      </dgm:t>
    </dgm:pt>
    <dgm:pt modelId="{D1FDC812-69AE-4D3D-A439-26CA8DEC8DEE}" type="sibTrans" cxnId="{369586D7-4AB2-4AAB-BB81-09D05311E936}">
      <dgm:prSet/>
      <dgm:spPr/>
      <dgm:t>
        <a:bodyPr/>
        <a:lstStyle/>
        <a:p>
          <a:endParaRPr lang="en-US" sz="2800"/>
        </a:p>
      </dgm:t>
    </dgm:pt>
    <dgm:pt modelId="{467CC583-02E9-4789-A0E4-BB68356B837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Risk sharing and risk reduction </a:t>
          </a:r>
          <a:r>
            <a:rPr lang="en-US" sz="1600" dirty="0" smtClean="0">
              <a:solidFill>
                <a:schemeClr val="tx1"/>
              </a:solidFill>
            </a:rPr>
            <a:t>in financial sector, incl. balance sheet deleveraging</a:t>
          </a:r>
          <a:endParaRPr lang="en-US" sz="1600" dirty="0">
            <a:solidFill>
              <a:schemeClr val="tx1"/>
            </a:solidFill>
          </a:endParaRPr>
        </a:p>
      </dgm:t>
    </dgm:pt>
    <dgm:pt modelId="{370B3602-1C59-468B-B38F-2D0C6076B623}" type="parTrans" cxnId="{E710E808-59E8-44A6-95AB-6188A654818A}">
      <dgm:prSet/>
      <dgm:spPr/>
      <dgm:t>
        <a:bodyPr/>
        <a:lstStyle/>
        <a:p>
          <a:endParaRPr lang="en-US" sz="2800"/>
        </a:p>
      </dgm:t>
    </dgm:pt>
    <dgm:pt modelId="{94CDB811-D581-4D0B-B437-C673C1557A95}" type="sibTrans" cxnId="{E710E808-59E8-44A6-95AB-6188A654818A}">
      <dgm:prSet/>
      <dgm:spPr/>
      <dgm:t>
        <a:bodyPr/>
        <a:lstStyle/>
        <a:p>
          <a:endParaRPr lang="en-US" sz="2800"/>
        </a:p>
      </dgm:t>
    </dgm:pt>
    <dgm:pt modelId="{094C6792-51B6-4F06-B551-BBD199AC729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Use of </a:t>
          </a:r>
          <a:r>
            <a:rPr lang="en-US" sz="1600" b="1" dirty="0" smtClean="0">
              <a:solidFill>
                <a:schemeClr val="tx1"/>
              </a:solidFill>
            </a:rPr>
            <a:t>fiscal space/SGP flexibility </a:t>
          </a:r>
          <a:r>
            <a:rPr lang="en-US" sz="1600" dirty="0" smtClean="0">
              <a:solidFill>
                <a:schemeClr val="tx1"/>
              </a:solidFill>
            </a:rPr>
            <a:t>and centralized investment</a:t>
          </a:r>
          <a:endParaRPr lang="en-US" sz="1600" dirty="0">
            <a:solidFill>
              <a:schemeClr val="tx1"/>
            </a:solidFill>
          </a:endParaRPr>
        </a:p>
      </dgm:t>
    </dgm:pt>
    <dgm:pt modelId="{E4041646-700C-4393-9044-DD7A6E17AB6A}" type="parTrans" cxnId="{8C7FCE16-E7F2-4492-891B-267E137AF050}">
      <dgm:prSet/>
      <dgm:spPr/>
      <dgm:t>
        <a:bodyPr/>
        <a:lstStyle/>
        <a:p>
          <a:endParaRPr lang="en-US" sz="2800"/>
        </a:p>
      </dgm:t>
    </dgm:pt>
    <dgm:pt modelId="{C0418265-3480-4508-AD25-8EC77B5B98A9}" type="sibTrans" cxnId="{8C7FCE16-E7F2-4492-891B-267E137AF050}">
      <dgm:prSet/>
      <dgm:spPr/>
      <dgm:t>
        <a:bodyPr/>
        <a:lstStyle/>
        <a:p>
          <a:endParaRPr lang="en-US" sz="2800"/>
        </a:p>
      </dgm:t>
    </dgm:pt>
    <dgm:pt modelId="{9245FCF3-0A7E-42E5-A71B-81C5BDDE131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Continued </a:t>
          </a:r>
          <a:r>
            <a:rPr lang="en-US" sz="1600" b="1" dirty="0" smtClean="0">
              <a:solidFill>
                <a:schemeClr val="tx1"/>
              </a:solidFill>
            </a:rPr>
            <a:t>monetary policy </a:t>
          </a:r>
          <a:r>
            <a:rPr lang="en-US" sz="1600" dirty="0" smtClean="0">
              <a:solidFill>
                <a:schemeClr val="tx1"/>
              </a:solidFill>
            </a:rPr>
            <a:t>accommodation</a:t>
          </a:r>
          <a:endParaRPr lang="en-US" sz="1600" b="1" dirty="0">
            <a:solidFill>
              <a:schemeClr val="tx1"/>
            </a:solidFill>
          </a:endParaRPr>
        </a:p>
      </dgm:t>
    </dgm:pt>
    <dgm:pt modelId="{2C7B08EA-194A-4931-8493-9BF4A8A9445A}" type="parTrans" cxnId="{CEF3DB27-4057-4FE8-9A67-79643C32DCCA}">
      <dgm:prSet/>
      <dgm:spPr/>
      <dgm:t>
        <a:bodyPr/>
        <a:lstStyle/>
        <a:p>
          <a:endParaRPr lang="en-US" sz="2800"/>
        </a:p>
      </dgm:t>
    </dgm:pt>
    <dgm:pt modelId="{EA693354-C567-4AD8-9E2D-0B9298951C9E}" type="sibTrans" cxnId="{CEF3DB27-4057-4FE8-9A67-79643C32DCCA}">
      <dgm:prSet/>
      <dgm:spPr/>
      <dgm:t>
        <a:bodyPr/>
        <a:lstStyle/>
        <a:p>
          <a:endParaRPr lang="en-US" sz="2800"/>
        </a:p>
      </dgm:t>
    </dgm:pt>
    <dgm:pt modelId="{91FC764E-28B4-4EA4-8CBA-9CE023A393BB}">
      <dgm:prSet phldrT="[Text]" custT="1"/>
      <dgm:spPr/>
      <dgm:t>
        <a:bodyPr/>
        <a:lstStyle/>
        <a:p>
          <a:r>
            <a:rPr lang="en-US" sz="1800" b="1" dirty="0" smtClean="0"/>
            <a:t>Comprehensive approach</a:t>
          </a:r>
          <a:endParaRPr lang="en-US" sz="1800" b="1" dirty="0"/>
        </a:p>
      </dgm:t>
    </dgm:pt>
    <dgm:pt modelId="{CB786C67-65ED-4547-B145-1853DA0D9434}" type="sibTrans" cxnId="{4506743E-47FC-487A-8041-9D957A278FCB}">
      <dgm:prSet/>
      <dgm:spPr/>
      <dgm:t>
        <a:bodyPr/>
        <a:lstStyle/>
        <a:p>
          <a:endParaRPr lang="en-US" sz="2800"/>
        </a:p>
      </dgm:t>
    </dgm:pt>
    <dgm:pt modelId="{DBA63CB7-8EC2-42EF-A166-D62854215971}" type="parTrans" cxnId="{4506743E-47FC-487A-8041-9D957A278FCB}">
      <dgm:prSet/>
      <dgm:spPr/>
      <dgm:t>
        <a:bodyPr/>
        <a:lstStyle/>
        <a:p>
          <a:endParaRPr lang="en-US" sz="2800"/>
        </a:p>
      </dgm:t>
    </dgm:pt>
    <dgm:pt modelId="{916D69DF-2308-474F-BE21-43EA6EE5CC76}" type="pres">
      <dgm:prSet presAssocID="{3BEDFB6F-10CA-41AA-9F03-E9ED2EA29F0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6861B6-215B-4589-A826-248C179EE59C}" type="pres">
      <dgm:prSet presAssocID="{3BEDFB6F-10CA-41AA-9F03-E9ED2EA29F0F}" presName="matrix" presStyleCnt="0"/>
      <dgm:spPr/>
      <dgm:t>
        <a:bodyPr/>
        <a:lstStyle/>
        <a:p>
          <a:endParaRPr lang="en-US"/>
        </a:p>
      </dgm:t>
    </dgm:pt>
    <dgm:pt modelId="{711C25BD-9EBF-49DE-84C3-F2FA3E6A560C}" type="pres">
      <dgm:prSet presAssocID="{3BEDFB6F-10CA-41AA-9F03-E9ED2EA29F0F}" presName="tile1" presStyleLbl="node1" presStyleIdx="0" presStyleCnt="4" custLinFactNeighborX="423" custLinFactNeighborY="11518"/>
      <dgm:spPr/>
      <dgm:t>
        <a:bodyPr/>
        <a:lstStyle/>
        <a:p>
          <a:endParaRPr lang="en-US"/>
        </a:p>
      </dgm:t>
    </dgm:pt>
    <dgm:pt modelId="{8301971C-DD6E-4B85-A48E-B93915A97B91}" type="pres">
      <dgm:prSet presAssocID="{3BEDFB6F-10CA-41AA-9F03-E9ED2EA29F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79894-F552-4938-8293-DE4A87007563}" type="pres">
      <dgm:prSet presAssocID="{3BEDFB6F-10CA-41AA-9F03-E9ED2EA29F0F}" presName="tile2" presStyleLbl="node1" presStyleIdx="1" presStyleCnt="4" custLinFactNeighborX="423" custLinFactNeighborY="11518"/>
      <dgm:spPr/>
      <dgm:t>
        <a:bodyPr/>
        <a:lstStyle/>
        <a:p>
          <a:endParaRPr lang="en-US"/>
        </a:p>
      </dgm:t>
    </dgm:pt>
    <dgm:pt modelId="{ED6C0A50-584A-405B-B3A1-958706D3FA63}" type="pres">
      <dgm:prSet presAssocID="{3BEDFB6F-10CA-41AA-9F03-E9ED2EA29F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81AD2-CDD4-4FEF-9FDB-32019AE272E9}" type="pres">
      <dgm:prSet presAssocID="{3BEDFB6F-10CA-41AA-9F03-E9ED2EA29F0F}" presName="tile3" presStyleLbl="node1" presStyleIdx="2" presStyleCnt="4" custLinFactNeighborX="423" custLinFactNeighborY="11518"/>
      <dgm:spPr/>
      <dgm:t>
        <a:bodyPr/>
        <a:lstStyle/>
        <a:p>
          <a:endParaRPr lang="en-US"/>
        </a:p>
      </dgm:t>
    </dgm:pt>
    <dgm:pt modelId="{3E03CEB9-2B44-4A55-8A23-7C85BD669852}" type="pres">
      <dgm:prSet presAssocID="{3BEDFB6F-10CA-41AA-9F03-E9ED2EA29F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6C187-0F9D-4850-85BB-F6711DDCB23F}" type="pres">
      <dgm:prSet presAssocID="{3BEDFB6F-10CA-41AA-9F03-E9ED2EA29F0F}" presName="tile4" presStyleLbl="node1" presStyleIdx="3" presStyleCnt="4" custLinFactNeighborX="423" custLinFactNeighborY="11518"/>
      <dgm:spPr/>
      <dgm:t>
        <a:bodyPr/>
        <a:lstStyle/>
        <a:p>
          <a:endParaRPr lang="en-US"/>
        </a:p>
      </dgm:t>
    </dgm:pt>
    <dgm:pt modelId="{EEBD6B24-B89A-4392-919A-6837D7B56B95}" type="pres">
      <dgm:prSet presAssocID="{3BEDFB6F-10CA-41AA-9F03-E9ED2EA29F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E2D42-8EC8-470E-8E5C-AB5DD513BC6C}" type="pres">
      <dgm:prSet presAssocID="{3BEDFB6F-10CA-41AA-9F03-E9ED2EA29F0F}" presName="centerTile" presStyleLbl="fgShp" presStyleIdx="0" presStyleCnt="1" custScaleX="104938" custScaleY="138758" custLinFactNeighborX="706" custLinFactNeighborY="230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3DB27-4057-4FE8-9A67-79643C32DCCA}" srcId="{91FC764E-28B4-4EA4-8CBA-9CE023A393BB}" destId="{9245FCF3-0A7E-42E5-A71B-81C5BDDE131F}" srcOrd="3" destOrd="0" parTransId="{2C7B08EA-194A-4931-8493-9BF4A8A9445A}" sibTransId="{EA693354-C567-4AD8-9E2D-0B9298951C9E}"/>
    <dgm:cxn modelId="{45514745-7F54-45B3-B382-F19047C8F62B}" type="presOf" srcId="{467CC583-02E9-4789-A0E4-BB68356B8370}" destId="{3E03CEB9-2B44-4A55-8A23-7C85BD669852}" srcOrd="1" destOrd="0" presId="urn:microsoft.com/office/officeart/2005/8/layout/matrix1"/>
    <dgm:cxn modelId="{6ACF80C0-2D40-4B40-880F-3D7AB817D3D4}" type="presOf" srcId="{9245FCF3-0A7E-42E5-A71B-81C5BDDE131F}" destId="{AF46C187-0F9D-4850-85BB-F6711DDCB23F}" srcOrd="0" destOrd="0" presId="urn:microsoft.com/office/officeart/2005/8/layout/matrix1"/>
    <dgm:cxn modelId="{85AE7B3A-3334-4B17-B92F-412A07C66937}" type="presOf" srcId="{91FC764E-28B4-4EA4-8CBA-9CE023A393BB}" destId="{0ACE2D42-8EC8-470E-8E5C-AB5DD513BC6C}" srcOrd="0" destOrd="0" presId="urn:microsoft.com/office/officeart/2005/8/layout/matrix1"/>
    <dgm:cxn modelId="{82DE9039-8BC3-4205-A2AC-ED76009A2364}" type="presOf" srcId="{3BEDFB6F-10CA-41AA-9F03-E9ED2EA29F0F}" destId="{916D69DF-2308-474F-BE21-43EA6EE5CC76}" srcOrd="0" destOrd="0" presId="urn:microsoft.com/office/officeart/2005/8/layout/matrix1"/>
    <dgm:cxn modelId="{CDC3B8A0-EAAE-4B34-9405-853ACEDECA41}" type="presOf" srcId="{3FAFD3EE-469B-4357-9A52-841700A8E3EA}" destId="{8301971C-DD6E-4B85-A48E-B93915A97B91}" srcOrd="1" destOrd="0" presId="urn:microsoft.com/office/officeart/2005/8/layout/matrix1"/>
    <dgm:cxn modelId="{3984C67A-68B0-4A52-9CF3-71764211BB13}" type="presOf" srcId="{094C6792-51B6-4F06-B551-BBD199AC7290}" destId="{ED6C0A50-584A-405B-B3A1-958706D3FA63}" srcOrd="1" destOrd="0" presId="urn:microsoft.com/office/officeart/2005/8/layout/matrix1"/>
    <dgm:cxn modelId="{85A0B1C6-822B-425F-B0BD-81FEE74C5427}" type="presOf" srcId="{9245FCF3-0A7E-42E5-A71B-81C5BDDE131F}" destId="{EEBD6B24-B89A-4392-919A-6837D7B56B95}" srcOrd="1" destOrd="0" presId="urn:microsoft.com/office/officeart/2005/8/layout/matrix1"/>
    <dgm:cxn modelId="{369586D7-4AB2-4AAB-BB81-09D05311E936}" srcId="{91FC764E-28B4-4EA4-8CBA-9CE023A393BB}" destId="{3FAFD3EE-469B-4357-9A52-841700A8E3EA}" srcOrd="0" destOrd="0" parTransId="{998FE52C-8EF4-4174-A1C0-DBECB30E050F}" sibTransId="{D1FDC812-69AE-4D3D-A439-26CA8DEC8DEE}"/>
    <dgm:cxn modelId="{8C7FCE16-E7F2-4492-891B-267E137AF050}" srcId="{91FC764E-28B4-4EA4-8CBA-9CE023A393BB}" destId="{094C6792-51B6-4F06-B551-BBD199AC7290}" srcOrd="1" destOrd="0" parTransId="{E4041646-700C-4393-9044-DD7A6E17AB6A}" sibTransId="{C0418265-3480-4508-AD25-8EC77B5B98A9}"/>
    <dgm:cxn modelId="{FD9596FD-2A18-4F61-A30D-1098A2B34ED7}" type="presOf" srcId="{467CC583-02E9-4789-A0E4-BB68356B8370}" destId="{E6281AD2-CDD4-4FEF-9FDB-32019AE272E9}" srcOrd="0" destOrd="0" presId="urn:microsoft.com/office/officeart/2005/8/layout/matrix1"/>
    <dgm:cxn modelId="{4506743E-47FC-487A-8041-9D957A278FCB}" srcId="{3BEDFB6F-10CA-41AA-9F03-E9ED2EA29F0F}" destId="{91FC764E-28B4-4EA4-8CBA-9CE023A393BB}" srcOrd="0" destOrd="0" parTransId="{DBA63CB7-8EC2-42EF-A166-D62854215971}" sibTransId="{CB786C67-65ED-4547-B145-1853DA0D9434}"/>
    <dgm:cxn modelId="{4D63967D-9276-410F-A553-29D17C31504A}" type="presOf" srcId="{094C6792-51B6-4F06-B551-BBD199AC7290}" destId="{4B979894-F552-4938-8293-DE4A87007563}" srcOrd="0" destOrd="0" presId="urn:microsoft.com/office/officeart/2005/8/layout/matrix1"/>
    <dgm:cxn modelId="{E710E808-59E8-44A6-95AB-6188A654818A}" srcId="{91FC764E-28B4-4EA4-8CBA-9CE023A393BB}" destId="{467CC583-02E9-4789-A0E4-BB68356B8370}" srcOrd="2" destOrd="0" parTransId="{370B3602-1C59-468B-B38F-2D0C6076B623}" sibTransId="{94CDB811-D581-4D0B-B437-C673C1557A95}"/>
    <dgm:cxn modelId="{CD21F05F-458C-4002-8F4E-72B83F7AC04F}" type="presOf" srcId="{3FAFD3EE-469B-4357-9A52-841700A8E3EA}" destId="{711C25BD-9EBF-49DE-84C3-F2FA3E6A560C}" srcOrd="0" destOrd="0" presId="urn:microsoft.com/office/officeart/2005/8/layout/matrix1"/>
    <dgm:cxn modelId="{8FCC58C0-F8B1-4566-B525-A02E37BCF6A6}" type="presParOf" srcId="{916D69DF-2308-474F-BE21-43EA6EE5CC76}" destId="{9F6861B6-215B-4589-A826-248C179EE59C}" srcOrd="0" destOrd="0" presId="urn:microsoft.com/office/officeart/2005/8/layout/matrix1"/>
    <dgm:cxn modelId="{A90934B9-103E-4EEB-8B79-87AED4AE8FF7}" type="presParOf" srcId="{9F6861B6-215B-4589-A826-248C179EE59C}" destId="{711C25BD-9EBF-49DE-84C3-F2FA3E6A560C}" srcOrd="0" destOrd="0" presId="urn:microsoft.com/office/officeart/2005/8/layout/matrix1"/>
    <dgm:cxn modelId="{2C4A4087-89CD-47EC-BAFF-654464CEBA8B}" type="presParOf" srcId="{9F6861B6-215B-4589-A826-248C179EE59C}" destId="{8301971C-DD6E-4B85-A48E-B93915A97B91}" srcOrd="1" destOrd="0" presId="urn:microsoft.com/office/officeart/2005/8/layout/matrix1"/>
    <dgm:cxn modelId="{B14D258F-B86A-43B3-A427-9DF47084DBFA}" type="presParOf" srcId="{9F6861B6-215B-4589-A826-248C179EE59C}" destId="{4B979894-F552-4938-8293-DE4A87007563}" srcOrd="2" destOrd="0" presId="urn:microsoft.com/office/officeart/2005/8/layout/matrix1"/>
    <dgm:cxn modelId="{5D902AC6-971B-437C-A971-B1397B2DE1C8}" type="presParOf" srcId="{9F6861B6-215B-4589-A826-248C179EE59C}" destId="{ED6C0A50-584A-405B-B3A1-958706D3FA63}" srcOrd="3" destOrd="0" presId="urn:microsoft.com/office/officeart/2005/8/layout/matrix1"/>
    <dgm:cxn modelId="{6F308965-36EA-4EC4-A37F-7BB0F986A65D}" type="presParOf" srcId="{9F6861B6-215B-4589-A826-248C179EE59C}" destId="{E6281AD2-CDD4-4FEF-9FDB-32019AE272E9}" srcOrd="4" destOrd="0" presId="urn:microsoft.com/office/officeart/2005/8/layout/matrix1"/>
    <dgm:cxn modelId="{8EE542BD-2CDB-4F87-B738-0DB8085D048A}" type="presParOf" srcId="{9F6861B6-215B-4589-A826-248C179EE59C}" destId="{3E03CEB9-2B44-4A55-8A23-7C85BD669852}" srcOrd="5" destOrd="0" presId="urn:microsoft.com/office/officeart/2005/8/layout/matrix1"/>
    <dgm:cxn modelId="{3D7EB5A4-899E-423C-9C53-11B62F445D2F}" type="presParOf" srcId="{9F6861B6-215B-4589-A826-248C179EE59C}" destId="{AF46C187-0F9D-4850-85BB-F6711DDCB23F}" srcOrd="6" destOrd="0" presId="urn:microsoft.com/office/officeart/2005/8/layout/matrix1"/>
    <dgm:cxn modelId="{DCBD03AA-D0FB-4659-AF74-FCECEAED3413}" type="presParOf" srcId="{9F6861B6-215B-4589-A826-248C179EE59C}" destId="{EEBD6B24-B89A-4392-919A-6837D7B56B95}" srcOrd="7" destOrd="0" presId="urn:microsoft.com/office/officeart/2005/8/layout/matrix1"/>
    <dgm:cxn modelId="{3234D885-3DD6-4387-82AA-B852039DE8E6}" type="presParOf" srcId="{916D69DF-2308-474F-BE21-43EA6EE5CC76}" destId="{0ACE2D42-8EC8-470E-8E5C-AB5DD513BC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0.08537</cdr:x>
      <cdr:y>0.93403</cdr:y>
    </cdr:from>
    <cdr:to>
      <cdr:x>0.81707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187" y="2562224"/>
          <a:ext cx="2007199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Eurostat.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0.73529</cdr:x>
      <cdr:y>0.14396</cdr:y>
    </cdr:from>
    <cdr:to>
      <cdr:x>0.95391</cdr:x>
      <cdr:y>0.83805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025587" y="627531"/>
          <a:ext cx="899561" cy="302558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41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sz="800"/>
        </a:p>
      </cdr:txBody>
    </cdr:sp>
  </cdr:relSizeAnchor>
  <cdr:relSizeAnchor xmlns:cdr="http://schemas.openxmlformats.org/drawingml/2006/chartDrawing">
    <cdr:from>
      <cdr:x>0.74412</cdr:x>
      <cdr:y>0.15571</cdr:y>
    </cdr:from>
    <cdr:to>
      <cdr:x>0.96424</cdr:x>
      <cdr:y>0.26049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1905" y="678734"/>
          <a:ext cx="905750" cy="456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>
              <a:latin typeface="Segoe UI" pitchFamily="34" charset="0"/>
              <a:ea typeface="Segoe UI" pitchFamily="34" charset="0"/>
              <a:cs typeface="Segoe UI" pitchFamily="34" charset="0"/>
            </a:rPr>
            <a:t>Projection</a:t>
          </a:r>
        </a:p>
      </cdr:txBody>
    </cdr:sp>
  </cdr:relSizeAnchor>
  <cdr:relSizeAnchor xmlns:cdr="http://schemas.openxmlformats.org/drawingml/2006/chartDrawing">
    <cdr:from>
      <cdr:x>0.12945</cdr:x>
      <cdr:y>0.94128</cdr:y>
    </cdr:from>
    <cdr:to>
      <cdr:x>0.60072</cdr:x>
      <cdr:y>1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653" y="3873195"/>
          <a:ext cx="1939185" cy="241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45720" tIns="36576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chemeClr val="bg1">
                  <a:lumMod val="50000"/>
                </a:schemeClr>
              </a:solidFill>
              <a:latin typeface="Segoe UI"/>
              <a:cs typeface="Arial"/>
            </a:rPr>
            <a:t>Sources: IMF, BOP Statistics.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0.08668</cdr:x>
      <cdr:y>0.92782</cdr:y>
    </cdr:from>
    <cdr:to>
      <cdr:x>0.35282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671" y="3839808"/>
          <a:ext cx="1095108" cy="297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b="0">
              <a:solidFill>
                <a:schemeClr val="bg1">
                  <a:lumMod val="50000"/>
                </a:schemeClr>
              </a:solidFill>
              <a:latin typeface="Segoe UI"/>
            </a:rPr>
            <a:t>Source: WEO.</a:t>
          </a:r>
        </a:p>
      </cdr:txBody>
    </cdr:sp>
  </cdr:relSizeAnchor>
  <cdr:relSizeAnchor xmlns:cdr="http://schemas.openxmlformats.org/drawingml/2006/chartDrawing">
    <cdr:from>
      <cdr:x>0.60185</cdr:x>
      <cdr:y>0.12945</cdr:y>
    </cdr:from>
    <cdr:to>
      <cdr:x>0.92541</cdr:x>
      <cdr:y>0.82789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476500" y="532653"/>
          <a:ext cx="1331378" cy="2873936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41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/>
        </a:p>
      </cdr:txBody>
    </cdr:sp>
  </cdr:relSizeAnchor>
  <cdr:relSizeAnchor xmlns:cdr="http://schemas.openxmlformats.org/drawingml/2006/chartDrawing">
    <cdr:from>
      <cdr:x>0.65987</cdr:x>
      <cdr:y>0.58715</cdr:y>
    </cdr:from>
    <cdr:to>
      <cdr:x>0.88209</cdr:x>
      <cdr:y>0.66123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715242" y="2416021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Projection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0.12128</cdr:x>
      <cdr:y>0.91376</cdr:y>
    </cdr:from>
    <cdr:to>
      <cdr:x>0.38742</cdr:x>
      <cdr:y>0.98594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036" y="3759947"/>
          <a:ext cx="1095108" cy="297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>
              <a:solidFill>
                <a:schemeClr val="bg1">
                  <a:lumMod val="50000"/>
                </a:schemeClr>
              </a:solidFill>
              <a:latin typeface="Segoe UI"/>
            </a:rPr>
            <a:t>Source: WEO.</a:t>
          </a:r>
        </a:p>
      </cdr:txBody>
    </cdr:sp>
  </cdr:relSizeAnchor>
  <cdr:relSizeAnchor xmlns:cdr="http://schemas.openxmlformats.org/drawingml/2006/chartDrawing">
    <cdr:from>
      <cdr:x>0.61964</cdr:x>
      <cdr:y>0.16213</cdr:y>
    </cdr:from>
    <cdr:to>
      <cdr:x>0.9432</cdr:x>
      <cdr:y>0.8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549711" y="699462"/>
          <a:ext cx="1331378" cy="2751951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41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/>
        </a:p>
      </cdr:txBody>
    </cdr:sp>
  </cdr:relSizeAnchor>
  <cdr:relSizeAnchor xmlns:cdr="http://schemas.openxmlformats.org/drawingml/2006/chartDrawing">
    <cdr:from>
      <cdr:x>0.7037</cdr:x>
      <cdr:y>0.60079</cdr:y>
    </cdr:from>
    <cdr:to>
      <cdr:x>0.93611</cdr:x>
      <cdr:y>0.67289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895600" y="2591954"/>
          <a:ext cx="956292" cy="311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Projection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0.06407</cdr:x>
      <cdr:y>0.01581</cdr:y>
    </cdr:from>
    <cdr:to>
      <cdr:x>0.88331</cdr:x>
      <cdr:y>0.12746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298" y="63850"/>
          <a:ext cx="3520131" cy="450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54864" tIns="4114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Euro Area: Debt-stabilizing Primary Gap in 2016</a:t>
          </a:r>
          <a:endParaRPr lang="en-US" sz="1200" b="0" i="0" u="none" strike="noStrike" baseline="0" dirty="0">
            <a:solidFill>
              <a:srgbClr val="4B82AD"/>
            </a:solidFill>
            <a:latin typeface="Segoe UI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(Percentage points of GDP)</a:t>
          </a:r>
        </a:p>
      </cdr:txBody>
    </cdr:sp>
  </cdr:relSizeAnchor>
  <cdr:relSizeAnchor xmlns:cdr="http://schemas.openxmlformats.org/drawingml/2006/chartDrawing">
    <cdr:from>
      <cdr:x>0.07877</cdr:x>
      <cdr:y>0.92747</cdr:y>
    </cdr:from>
    <cdr:to>
      <cdr:x>0.79589</cdr:x>
      <cdr:y>0.99486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116" y="3816350"/>
          <a:ext cx="2950805" cy="277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45720" tIns="36576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chemeClr val="bg1">
                  <a:lumMod val="50000"/>
                </a:schemeClr>
              </a:solidFill>
              <a:latin typeface="Segoe UI"/>
              <a:cs typeface="Arial"/>
            </a:rPr>
            <a:t>Sources: IMF WEO and IMF staff calculations.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0.11636</cdr:x>
      <cdr:y>0.01581</cdr:y>
    </cdr:from>
    <cdr:to>
      <cdr:x>0.6327</cdr:x>
      <cdr:y>0.18135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3778" y="62524"/>
          <a:ext cx="2102318" cy="6546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54864" tIns="41148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Euro Area: Public Debt, 2016</a:t>
          </a:r>
          <a:endParaRPr lang="en-US" sz="1200" b="0" i="0" u="none" strike="noStrike" baseline="0" dirty="0">
            <a:solidFill>
              <a:srgbClr val="4B82AD"/>
            </a:solidFill>
            <a:latin typeface="Segoe UI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(Percent of GDP)</a:t>
          </a:r>
        </a:p>
      </cdr:txBody>
    </cdr:sp>
  </cdr:relSizeAnchor>
  <cdr:relSizeAnchor xmlns:cdr="http://schemas.openxmlformats.org/drawingml/2006/chartDrawing">
    <cdr:from>
      <cdr:x>0.07877</cdr:x>
      <cdr:y>0.92747</cdr:y>
    </cdr:from>
    <cdr:to>
      <cdr:x>0.79589</cdr:x>
      <cdr:y>0.99486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116" y="3816350"/>
          <a:ext cx="2950805" cy="277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45720" tIns="36576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chemeClr val="bg1">
                  <a:lumMod val="50000"/>
                </a:schemeClr>
              </a:solidFill>
              <a:latin typeface="Segoe UI"/>
              <a:cs typeface="Arial"/>
            </a:rPr>
            <a:t>Sources: IMF WEO and IMF staff calculations.</a:t>
          </a:r>
        </a:p>
      </cdr:txBody>
    </cdr:sp>
  </cdr:relSizeAnchor>
  <cdr:relSizeAnchor xmlns:cdr="http://schemas.openxmlformats.org/drawingml/2006/chartDrawing">
    <cdr:from>
      <cdr:x>0.13117</cdr:x>
      <cdr:y>0.64043</cdr:y>
    </cdr:from>
    <cdr:to>
      <cdr:x>0.95422</cdr:x>
      <cdr:y>0.64043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39750" y="2635250"/>
          <a:ext cx="33866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0.81276</cdr:x>
      <cdr:y>0.5144</cdr:y>
    </cdr:from>
    <cdr:to>
      <cdr:x>0.96965</cdr:x>
      <cdr:y>0.60442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44333" y="2116666"/>
          <a:ext cx="645583" cy="37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60%</a:t>
          </a:r>
        </a:p>
      </cdr:txBody>
    </cdr:sp>
  </cdr:relSizeAnchor>
  <cdr:relSizeAnchor xmlns:cdr="http://schemas.openxmlformats.org/drawingml/2006/chartDrawing">
    <cdr:from>
      <cdr:x>0.87706</cdr:x>
      <cdr:y>0.58128</cdr:y>
    </cdr:from>
    <cdr:to>
      <cdr:x>0.87706</cdr:x>
      <cdr:y>0.643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608917" y="2391833"/>
          <a:ext cx="0" cy="254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0.07083</cdr:x>
      <cdr:y>0.91319</cdr:y>
    </cdr:from>
    <cdr:to>
      <cdr:x>0.62268</cdr:x>
      <cdr:y>0.994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387" y="3356456"/>
          <a:ext cx="2176750" cy="297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b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Pew Research Center.</a:t>
          </a:r>
        </a:p>
      </cdr:txBody>
    </cdr:sp>
  </cdr:relSizeAnchor>
  <cdr:relSizeAnchor xmlns:cdr="http://schemas.openxmlformats.org/drawingml/2006/chartDrawing">
    <cdr:from>
      <cdr:x>0.07297</cdr:x>
      <cdr:y>0.54938</cdr:y>
    </cdr:from>
    <cdr:to>
      <cdr:x>0.96405</cdr:x>
      <cdr:y>0.54938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00537" y="2511758"/>
          <a:ext cx="733322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0.06532</cdr:x>
      <cdr:y>0.01043</cdr:y>
    </cdr:from>
    <cdr:to>
      <cdr:x>1</cdr:x>
      <cdr:y>0.11028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2024" y="42917"/>
          <a:ext cx="3749362" cy="410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4114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Euro Area: Real GDP Over Various Cycles</a:t>
          </a:r>
          <a:endParaRPr lang="en-US" sz="1200" b="0" i="0" u="none" strike="noStrike" baseline="0" dirty="0">
            <a:solidFill>
              <a:srgbClr val="4B82AD"/>
            </a:solidFill>
            <a:latin typeface="Segoe UI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(Index: business cycle peak Q = 100)</a:t>
          </a:r>
        </a:p>
      </cdr:txBody>
    </cdr:sp>
  </cdr:relSizeAnchor>
  <cdr:relSizeAnchor xmlns:cdr="http://schemas.openxmlformats.org/drawingml/2006/chartDrawing">
    <cdr:from>
      <cdr:x>0.04417</cdr:x>
      <cdr:y>0.91729</cdr:y>
    </cdr:from>
    <cdr:to>
      <cdr:x>0.7594</cdr:x>
      <cdr:y>0.9674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183" y="3774465"/>
          <a:ext cx="2869055" cy="206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45720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u="none" strike="noStrike" baseline="0" dirty="0">
              <a:solidFill>
                <a:schemeClr val="bg1">
                  <a:lumMod val="50000"/>
                </a:schemeClr>
              </a:solidFill>
              <a:latin typeface="Segoe UI"/>
              <a:cs typeface="Arial"/>
            </a:rPr>
            <a:t>Sources: ECB; WEO and IMF staff calculations.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0.08899</cdr:x>
      <cdr:y>0.94955</cdr:y>
    </cdr:from>
    <cdr:to>
      <cdr:x>0.74707</cdr:x>
      <cdr:y>0.9822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" y="2438400"/>
          <a:ext cx="2141220" cy="8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0.05679</cdr:x>
      <cdr:y>0.80043</cdr:y>
    </cdr:from>
    <cdr:to>
      <cdr:x>0.99983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091" y="3565072"/>
          <a:ext cx="3837444" cy="88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Sources: WEO; and IMF staff calculations. </a:t>
          </a:r>
        </a:p>
        <a:p xmlns:a="http://schemas.openxmlformats.org/drawingml/2006/main"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Note: </a:t>
          </a:r>
          <a:r>
            <a:rPr lang="en-US" sz="1200" dirty="0" err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Okun’s</a:t>
          </a:r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coefficient based on Ball and others (2014) is 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0.3, 0.5, 0.9, and 0.3 for </a:t>
          </a:r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Italy, 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Portugal</a:t>
          </a:r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Spain respectively</a:t>
          </a:r>
          <a:r>
            <a: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0.03769</cdr:x>
      <cdr:y>0.88642</cdr:y>
    </cdr:from>
    <cdr:to>
      <cdr:x>0.98187</cdr:x>
      <cdr:y>0.95681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821" y="3238500"/>
          <a:ext cx="2976804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chemeClr val="bg1">
                  <a:lumMod val="50000"/>
                </a:schemeClr>
              </a:solidFill>
              <a:latin typeface="Segoe UI"/>
              <a:cs typeface="Arial"/>
            </a:rPr>
            <a:t>Sources: Haver and IMF staff calculations. Note: 1/ after adjusting for changes in labor force participation.</a:t>
          </a:r>
        </a:p>
      </cdr:txBody>
    </cdr:sp>
  </cdr:relSizeAnchor>
  <cdr:relSizeAnchor xmlns:cdr="http://schemas.openxmlformats.org/drawingml/2006/chartDrawing">
    <cdr:from>
      <cdr:x>0.06418</cdr:x>
      <cdr:y>0.03911</cdr:y>
    </cdr:from>
    <cdr:to>
      <cdr:x>0.92189</cdr:x>
      <cdr:y>0.14869</cdr:y>
    </cdr:to>
    <cdr:sp macro="" textlink="">
      <cdr:nvSpPr>
        <cdr:cNvPr id="1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088" y="160930"/>
          <a:ext cx="3529299" cy="450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54864" tIns="41148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Unemployment Rate since the Financial Crisis 1/</a:t>
          </a:r>
        </a:p>
        <a:p xmlns:a="http://schemas.openxmlformats.org/drawingml/2006/main">
          <a:pPr rtl="0"/>
          <a:r>
            <a:rPr lang="en-US" sz="1200" b="0" i="0" u="none" strike="noStrike" baseline="0" dirty="0">
              <a:solidFill>
                <a:srgbClr val="4B82AD"/>
              </a:solidFill>
              <a:latin typeface="Segoe UI"/>
              <a:cs typeface="Arial"/>
            </a:rPr>
            <a:t>(Percent)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0.13033</cdr:x>
      <cdr:y>0.76327</cdr:y>
    </cdr:from>
    <cdr:to>
      <cdr:x>0.97007</cdr:x>
      <cdr:y>0.8353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6275" y="3375427"/>
          <a:ext cx="3455362" cy="31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b"/>
        <a:lstStyle xmlns:a="http://schemas.openxmlformats.org/drawingml/2006/main"/>
        <a:p xmlns:a="http://schemas.openxmlformats.org/drawingml/2006/main"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     United</a:t>
          </a:r>
          <a:r>
            <a:rPr lang="en-US" sz="1200" baseline="0" dirty="0">
              <a:latin typeface="Segoe UI" pitchFamily="34" charset="0"/>
              <a:ea typeface="Segoe UI" pitchFamily="34" charset="0"/>
              <a:cs typeface="Segoe UI" pitchFamily="34" charset="0"/>
            </a:rPr>
            <a:t> States                     Euro area                      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cdr:txBody>
    </cdr:sp>
  </cdr:relSizeAnchor>
  <cdr:relSizeAnchor xmlns:cdr="http://schemas.openxmlformats.org/drawingml/2006/chartDrawing">
    <cdr:from>
      <cdr:x>0.05534</cdr:x>
      <cdr:y>0.81496</cdr:y>
    </cdr:from>
    <cdr:to>
      <cdr:x>0.9664</cdr:x>
      <cdr:y>0.99248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713" y="3604026"/>
          <a:ext cx="3748830" cy="785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Sources: Bloomberg, ECB, EBA Transparency Exercise</a:t>
          </a:r>
          <a:r>
            <a:rPr lang="en-US" sz="1050" baseline="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(2015), </a:t>
          </a:r>
          <a:r>
            <a:rPr lang="en-US" sz="105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U.S. Federal Reserve, IMF</a:t>
          </a:r>
          <a:r>
            <a:rPr lang="en-US" sz="1050" baseline="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WEO, and IMF staff calculations. Note: */ as of end-Sept. 2015 for the United States and end-June 2015 for the Euro Area.</a:t>
          </a:r>
          <a:endParaRPr lang="en-US" sz="1050" dirty="0">
            <a:solidFill>
              <a:schemeClr val="bg1">
                <a:lumMod val="50000"/>
              </a:schemeClr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0.37475</cdr:x>
      <cdr:y>0.42281</cdr:y>
    </cdr:from>
    <cdr:to>
      <cdr:x>0.38437</cdr:x>
      <cdr:y>0.46003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1542037" y="1739759"/>
          <a:ext cx="39585" cy="15315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0.30657</cdr:x>
      <cdr:y>0.35471</cdr:y>
    </cdr:from>
    <cdr:to>
      <cdr:x>0.45198</cdr:x>
      <cdr:y>0.42194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61477" y="1459566"/>
          <a:ext cx="598333" cy="276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>
              <a:latin typeface="+mn-lt"/>
              <a:ea typeface="Segoe UI" pitchFamily="34" charset="0"/>
              <a:cs typeface="Segoe UI" pitchFamily="34" charset="0"/>
            </a:rPr>
            <a:t>2008</a:t>
          </a:r>
        </a:p>
      </cdr:txBody>
    </cdr:sp>
  </cdr:relSizeAnchor>
  <cdr:relSizeAnchor xmlns:cdr="http://schemas.openxmlformats.org/drawingml/2006/chartDrawing">
    <cdr:from>
      <cdr:x>0.41962</cdr:x>
      <cdr:y>0.43212</cdr:y>
    </cdr:from>
    <cdr:to>
      <cdr:x>0.43045</cdr:x>
      <cdr:y>0.46427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H="1">
          <a:off x="1726665" y="1778072"/>
          <a:ext cx="44564" cy="1322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0.40016</cdr:x>
      <cdr:y>0.373</cdr:y>
    </cdr:from>
    <cdr:to>
      <cdr:x>0.54437</cdr:x>
      <cdr:y>0.43097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1646586" y="1534803"/>
          <a:ext cx="593395" cy="238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0">
              <a:latin typeface="+mn-lt"/>
              <a:ea typeface="Segoe UI" pitchFamily="34" charset="0"/>
              <a:cs typeface="Segoe UI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0.05488</cdr:x>
      <cdr:y>0.85059</cdr:y>
    </cdr:from>
    <cdr:to>
      <cdr:x>0.96499</cdr:x>
      <cdr:y>0.98832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3053" y="3454444"/>
          <a:ext cx="3699027" cy="559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Haver Analytics. Note: NPISHs = non-profit</a:t>
          </a:r>
          <a:r>
            <a:rPr lang="en-US" sz="1050" baseline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institutions serving households. EA financial corporate debt is non-consolidated. </a:t>
          </a:r>
          <a:endParaRPr lang="en-US" sz="1050" dirty="0">
            <a:solidFill>
              <a:schemeClr val="bg1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endParaRPr lang="en-US" sz="1050" dirty="0">
            <a:solidFill>
              <a:schemeClr val="bg1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0.07161</cdr:x>
      <cdr:y>0.79042</cdr:y>
    </cdr:from>
    <cdr:to>
      <cdr:x>0.95378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661" y="3592287"/>
          <a:ext cx="3629953" cy="952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Source: European</a:t>
          </a:r>
          <a:r>
            <a:rPr lang="en-US" sz="1000" baseline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Commission.</a:t>
          </a:r>
        </a:p>
        <a:p xmlns:a="http://schemas.openxmlformats.org/drawingml/2006/main">
          <a:r>
            <a:rPr lang="en-US" sz="1000" baseline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Note: The EC assesses progress on CSR on the scale: none (0), limited (1), some (2), substantial (3), full (4). 1/ IRL and PRT data are for 2014 since these countries fell outside the Macro Imbalance Procedure framework in 2013.</a:t>
          </a:r>
          <a:endParaRPr lang="en-US" sz="1000">
            <a:solidFill>
              <a:schemeClr val="bg1">
                <a:lumMod val="50000"/>
              </a:schemeClr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0.06908</cdr:x>
      <cdr:y>0.88704</cdr:y>
    </cdr:from>
    <cdr:to>
      <cdr:x>0.88487</cdr:x>
      <cdr:y>0.97342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" y="2543174"/>
          <a:ext cx="23622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Haver Analytics.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0.07503</cdr:x>
      <cdr:y>0.92837</cdr:y>
    </cdr:from>
    <cdr:to>
      <cdr:x>0.51517</cdr:x>
      <cdr:y>0.99707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563" y="3743222"/>
          <a:ext cx="179247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Haver Analytics.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8AF0983-352A-4549-B510-CFC3EBCB35C8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1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1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D33C38E-14AB-4A48-9719-832D6E539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383EF4B-CDBC-4B7D-8E82-F447C4E062DB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38325" y="617538"/>
            <a:ext cx="3317875" cy="248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3284537"/>
            <a:ext cx="5619750" cy="532923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551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1"/>
            <a:ext cx="304482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9AD02F6-1BA9-4169-A3B5-4EC4CA7B9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02F6-1BA9-4169-A3B5-4EC4CA7B90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817-34FE-4132-8294-E3A2B692C0E5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5BF7FA-3730-41F0-BFE3-E8079DB71E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9027-F8AC-43E3-B995-261E5352F540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C952-4F56-428C-97AE-7E4AF1CFD9A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AAEC-9A13-45A6-B434-530D68A5D863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FE71-BC4D-44A5-8178-A038D4C34A22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1A48-BD39-4F4F-BE1E-CECF5BB360BA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E4A-2F9D-43BF-9542-8A3F58C1BA04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5875-8D7D-4FD3-A1BB-B2584F1B7D8E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EEFF-2ED1-4F37-B031-ADD7E5634834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1BB2-573C-4D72-B3F7-ADF02D977E8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D807-C900-43C2-90F6-5E5AC9BAD7C3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2245-3CF0-41F7-AE45-02E4FBF1B510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F7FA-3730-41F0-BFE3-E8079DB71E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_of_europe_1_by_samcherry-d60czy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lum bright="32000" contrast="-21000"/>
          </a:blip>
          <a:srcRect t="29174" b="6227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1981200" y="0"/>
            <a:ext cx="7162800" cy="10668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066800"/>
          </a:xfrm>
        </p:spPr>
        <p:txBody>
          <a:bodyPr>
            <a:normAutofit/>
          </a:bodyPr>
          <a:lstStyle/>
          <a:p>
            <a:pPr algn="r"/>
            <a:r>
              <a:rPr lang="en-US" sz="2500" kern="2800" spc="3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kern="2800" spc="300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kern="2800" spc="300" dirty="0" smtClean="0">
                <a:solidFill>
                  <a:schemeClr val="bg1"/>
                </a:solidFill>
                <a:latin typeface="+mn-lt"/>
              </a:rPr>
              <a:t>INTERNATIONAL MONETARY FUND</a:t>
            </a:r>
            <a:endParaRPr lang="en-US" sz="2500" kern="2800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0" y="47244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Poul M. Thomsen</a:t>
            </a: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Director,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European Department</a:t>
            </a: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u="none" strike="noStrike" kern="1200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International Monetary Fund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0" y="0"/>
            <a:ext cx="2286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0"/>
            <a:ext cx="1524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0"/>
            <a:ext cx="762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81200" y="0"/>
            <a:ext cx="381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_svg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6200"/>
            <a:ext cx="990600" cy="101041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553200" cy="1676400"/>
          </a:xfrm>
        </p:spPr>
        <p:txBody>
          <a:bodyPr>
            <a:noAutofit/>
          </a:bodyPr>
          <a:lstStyle/>
          <a:p>
            <a:pPr algn="l"/>
            <a:r>
              <a:rPr lang="en-US" sz="4700" cap="all" spc="-150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Are we really out of the woods?</a:t>
            </a:r>
            <a:endParaRPr lang="en-US" sz="4700" cap="all" spc="-15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848100" y="6477000"/>
            <a:ext cx="1447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June 13, 2016</a:t>
            </a:r>
            <a:endParaRPr kumimoji="0" lang="en-US" sz="1400" i="0" u="none" strike="noStrike" kern="1200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609600"/>
            <a:ext cx="84582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Falling support for the </a:t>
            </a:r>
            <a:r>
              <a:rPr lang="en-US" sz="2700" b="1" cap="all" dirty="0" err="1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eu</a:t>
            </a:r>
            <a:endParaRPr lang="en-US" sz="2700" b="1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990600"/>
            <a:ext cx="7239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Actions needed to rebuild trust</a:t>
            </a:r>
            <a:endParaRPr lang="en-US" sz="2700" b="1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664149"/>
              </p:ext>
            </p:extLst>
          </p:nvPr>
        </p:nvGraphicFramePr>
        <p:xfrm>
          <a:off x="304800" y="1660679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9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_of_europe_1_by_samcherry-d60czy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lum bright="32000" contrast="-21000"/>
          </a:blip>
          <a:srcRect t="29174" b="6227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1981200" y="0"/>
            <a:ext cx="7162800" cy="10668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066800"/>
          </a:xfrm>
        </p:spPr>
        <p:txBody>
          <a:bodyPr>
            <a:normAutofit/>
          </a:bodyPr>
          <a:lstStyle/>
          <a:p>
            <a:pPr algn="r"/>
            <a:r>
              <a:rPr lang="en-US" sz="2500" kern="2800" spc="3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kern="2800" spc="300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kern="2800" spc="300" dirty="0" smtClean="0">
                <a:solidFill>
                  <a:schemeClr val="bg1"/>
                </a:solidFill>
                <a:latin typeface="+mn-lt"/>
              </a:rPr>
              <a:t>INTERNATIONAL MONETARY FUND</a:t>
            </a:r>
            <a:endParaRPr lang="en-US" sz="2500" kern="2800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0" y="47244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u="none" strike="noStrike" kern="1200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0"/>
            <a:ext cx="2286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0"/>
            <a:ext cx="1524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0"/>
            <a:ext cx="762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81200" y="0"/>
            <a:ext cx="381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_svg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6200"/>
            <a:ext cx="990600" cy="101041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553200" cy="1676400"/>
          </a:xfrm>
        </p:spPr>
        <p:txBody>
          <a:bodyPr>
            <a:noAutofit/>
          </a:bodyPr>
          <a:lstStyle/>
          <a:p>
            <a:pPr algn="l"/>
            <a:r>
              <a:rPr lang="en-US" sz="4700" cap="all" spc="-150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Thank you</a:t>
            </a:r>
            <a:endParaRPr lang="en-US" sz="4700" cap="all" spc="-15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848100" y="6477000"/>
            <a:ext cx="1447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June 13, 2016</a:t>
            </a:r>
            <a:endParaRPr kumimoji="0" lang="en-US" sz="1400" i="0" u="none" strike="noStrike" kern="1200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762000"/>
            <a:ext cx="82296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Euro area Recovery Continues but medium-term outlook lackluster</a:t>
            </a:r>
            <a:endParaRPr lang="en-US" sz="2400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869892"/>
              </p:ext>
            </p:extLst>
          </p:nvPr>
        </p:nvGraphicFramePr>
        <p:xfrm>
          <a:off x="304800" y="1752600"/>
          <a:ext cx="4131129" cy="430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Panel3 Char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057"/>
              </p:ext>
            </p:extLst>
          </p:nvPr>
        </p:nvGraphicFramePr>
        <p:xfrm>
          <a:off x="4572000" y="1828800"/>
          <a:ext cx="401138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3" grpId="0">
        <p:bldAsOne/>
      </p:bldGraphic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838200"/>
            <a:ext cx="8001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Crisis Legacies – Unemployment still high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19291"/>
              </p:ext>
            </p:extLst>
          </p:nvPr>
        </p:nvGraphicFramePr>
        <p:xfrm>
          <a:off x="4724400" y="1676400"/>
          <a:ext cx="4069217" cy="445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Panel3 Char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53525"/>
              </p:ext>
            </p:extLst>
          </p:nvPr>
        </p:nvGraphicFramePr>
        <p:xfrm>
          <a:off x="304800" y="1772822"/>
          <a:ext cx="4114800" cy="432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7" grpId="0">
        <p:bldAsOne/>
      </p:bldGraphic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762000"/>
            <a:ext cx="7772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Crisis Legacies – Slow progress in deleveraging</a:t>
            </a:r>
            <a:endParaRPr lang="en-US" sz="2400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87608"/>
              </p:ext>
            </p:extLst>
          </p:nvPr>
        </p:nvGraphicFramePr>
        <p:xfrm>
          <a:off x="4416725" y="1958573"/>
          <a:ext cx="4114800" cy="442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03977"/>
              </p:ext>
            </p:extLst>
          </p:nvPr>
        </p:nvGraphicFramePr>
        <p:xfrm>
          <a:off x="366728" y="1958573"/>
          <a:ext cx="4064374" cy="406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0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762000"/>
            <a:ext cx="84582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Lagging structural Reforms, Low Potential Growth</a:t>
            </a:r>
            <a:endParaRPr lang="en-US" sz="2200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625226"/>
              </p:ext>
            </p:extLst>
          </p:nvPr>
        </p:nvGraphicFramePr>
        <p:xfrm>
          <a:off x="152400" y="1627413"/>
          <a:ext cx="4114800" cy="454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267200" y="1752600"/>
          <a:ext cx="4273925" cy="395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743" y="688094"/>
            <a:ext cx="8610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External imbalances persist</a:t>
            </a:r>
            <a:endParaRPr lang="en-US" sz="2400" strike="sngStrike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538135"/>
              </p:ext>
            </p:extLst>
          </p:nvPr>
        </p:nvGraphicFramePr>
        <p:xfrm>
          <a:off x="135430" y="1456099"/>
          <a:ext cx="4072539" cy="441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0302"/>
              </p:ext>
            </p:extLst>
          </p:nvPr>
        </p:nvGraphicFramePr>
        <p:xfrm>
          <a:off x="4343400" y="1510733"/>
          <a:ext cx="4114800" cy="435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09600"/>
            <a:ext cx="86106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Weak growth outlook leaves high-debt countries vulnerable</a:t>
            </a:r>
            <a:endParaRPr lang="en-US" sz="2400" strike="sngStrike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642481"/>
              </p:ext>
            </p:extLst>
          </p:nvPr>
        </p:nvGraphicFramePr>
        <p:xfrm>
          <a:off x="485158" y="1698779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21280"/>
              </p:ext>
            </p:extLst>
          </p:nvPr>
        </p:nvGraphicFramePr>
        <p:xfrm>
          <a:off x="4495800" y="1599046"/>
          <a:ext cx="4114800" cy="431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838200"/>
            <a:ext cx="86868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limited policy buffers to Absorb Shocks</a:t>
            </a:r>
            <a:endParaRPr lang="en-US" sz="2700" b="1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InternationalMonetaryFund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66642"/>
              </p:ext>
            </p:extLst>
          </p:nvPr>
        </p:nvGraphicFramePr>
        <p:xfrm>
          <a:off x="342900" y="1964005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984246"/>
              </p:ext>
            </p:extLst>
          </p:nvPr>
        </p:nvGraphicFramePr>
        <p:xfrm>
          <a:off x="4517411" y="1964004"/>
          <a:ext cx="4071577" cy="420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7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European Department, International Monetary Fund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914400"/>
            <a:ext cx="80772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more balanced policy mix needed</a:t>
            </a:r>
            <a:r>
              <a:rPr lang="en-US" sz="2700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700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cap="all" dirty="0" smtClean="0">
                <a:solidFill>
                  <a:srgbClr val="1F497D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To bolster growth and strengthen the union</a:t>
            </a:r>
            <a:endParaRPr lang="en-US" sz="2400" cap="all" dirty="0">
              <a:solidFill>
                <a:srgbClr val="1F497D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178797"/>
              </p:ext>
            </p:extLst>
          </p:nvPr>
        </p:nvGraphicFramePr>
        <p:xfrm>
          <a:off x="685800" y="1676400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31"/>
          <p:cNvSpPr/>
          <p:nvPr/>
        </p:nvSpPr>
        <p:spPr>
          <a:xfrm>
            <a:off x="1981200" y="0"/>
            <a:ext cx="7162800" cy="457200"/>
          </a:xfrm>
          <a:prstGeom prst="rect">
            <a:avLst/>
          </a:prstGeom>
          <a:solidFill>
            <a:srgbClr val="4B8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0"/>
            <a:ext cx="228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0"/>
            <a:ext cx="1524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716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0" y="0"/>
            <a:ext cx="381000" cy="457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nternationalMonetaryFund-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845" y="0"/>
            <a:ext cx="409910" cy="417659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F7FA-3730-41F0-BFE3-E8079DB71E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ACE2D42-8EC8-470E-8E5C-AB5DD513B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0ACE2D42-8EC8-470E-8E5C-AB5DD513B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11C25BD-9EBF-49DE-84C3-F2FA3E6A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711C25BD-9EBF-49DE-84C3-F2FA3E6A5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B979894-F552-4938-8293-DE4A8700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4B979894-F552-4938-8293-DE4A87007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6281AD2-CDD4-4FEF-9FDB-32019AE27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dgm id="{E6281AD2-CDD4-4FEF-9FDB-32019AE27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46C187-0F9D-4850-85BB-F6711DDCB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AF46C187-0F9D-4850-85BB-F6711DDCB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619</Words>
  <Application>Microsoft Office PowerPoint</Application>
  <PresentationFormat>On-screen Show (4:3)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Segoe UI</vt:lpstr>
      <vt:lpstr>Office Theme</vt:lpstr>
      <vt:lpstr> INTERNATIONAL MONETARY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INTERNATIONAL MONETARY FUND</vt:lpstr>
    </vt:vector>
  </TitlesOfParts>
  <Company>International Monetary 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MONETARY FUND</dc:title>
  <dc:creator>Andy Jobst (ajobst@imf.org)</dc:creator>
  <cp:lastModifiedBy>Svjetlana Čolak</cp:lastModifiedBy>
  <cp:revision>684</cp:revision>
  <cp:lastPrinted>2016-04-08T21:00:16Z</cp:lastPrinted>
  <dcterms:created xsi:type="dcterms:W3CDTF">2014-09-29T16:12:11Z</dcterms:created>
  <dcterms:modified xsi:type="dcterms:W3CDTF">2016-06-30T06:24:41Z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1272275949</vt:i4>
  </property>
  <property fmtid="{D5CDD505-2E9C-101B-9397-08002B2CF9AE}" pid="3" name="_NewReviewCycle">
    <vt:lpwstr/>
  </property>
  <property fmtid="{D5CDD505-2E9C-101B-9397-08002B2CF9AE}" pid="4" name="_EmailSubject">
    <vt:lpwstr>Dubrovnik Economic Conference -- Slides for Poul Thomsen</vt:lpwstr>
  </property>
  <property fmtid="{D5CDD505-2E9C-101B-9397-08002B2CF9AE}" pid="5" name="_AuthorEmail">
    <vt:lpwstr>JJohn@imf.org</vt:lpwstr>
  </property>
  <property fmtid="{D5CDD505-2E9C-101B-9397-08002B2CF9AE}" pid="6" name="_AuthorEmailDisplayName">
    <vt:lpwstr>John, James A.</vt:lpwstr>
  </property>
  <property fmtid="{D5CDD505-2E9C-101B-9397-08002B2CF9AE}" pid="7" name="_PreviousAdHocReviewCycleID">
    <vt:i4>-569985016</vt:i4>
  </property>
</Properties>
</file>